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6" r:id="rId3"/>
    <p:sldId id="256" r:id="rId4"/>
    <p:sldId id="277" r:id="rId5"/>
    <p:sldId id="258" r:id="rId6"/>
    <p:sldId id="259" r:id="rId7"/>
    <p:sldId id="260" r:id="rId8"/>
    <p:sldId id="264" r:id="rId9"/>
    <p:sldId id="266" r:id="rId10"/>
    <p:sldId id="273" r:id="rId11"/>
    <p:sldId id="278" r:id="rId12"/>
    <p:sldId id="268" r:id="rId13"/>
    <p:sldId id="279" r:id="rId14"/>
    <p:sldId id="267" r:id="rId15"/>
    <p:sldId id="28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2703"/>
    <a:srgbClr val="A9915D"/>
    <a:srgbClr val="AD9861"/>
    <a:srgbClr val="8A733F"/>
    <a:srgbClr val="FCFCE9"/>
    <a:srgbClr val="F5F1BF"/>
    <a:srgbClr val="B39E67"/>
    <a:srgbClr val="D3B25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57" d="100"/>
          <a:sy n="57" d="100"/>
        </p:scale>
        <p:origin x="-6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F250-6DD4-4C75-8959-9BE530FF47EB}" type="datetimeFigureOut">
              <a:rPr lang="ru-RU"/>
              <a:pPr>
                <a:defRPr/>
              </a:pPr>
              <a:t>29.07.2017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29DCE-A4EC-4579-BC31-7F99874BB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13361-4950-4B7C-BEB0-0B74B3989269}" type="datetimeFigureOut">
              <a:rPr lang="ru-RU"/>
              <a:pPr>
                <a:defRPr/>
              </a:pPr>
              <a:t>29.07.2017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8B954-FC51-4F74-BE87-C600006AD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F1A84-84E8-4836-B02D-56BA5B83790F}" type="datetimeFigureOut">
              <a:rPr lang="ru-RU"/>
              <a:pPr>
                <a:defRPr/>
              </a:pPr>
              <a:t>29.07.2017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129D8-2AF1-4865-8B88-326884DB8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66800" y="304800"/>
            <a:ext cx="7543800" cy="579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BF077-BA30-4E85-848C-774712211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A8404-C578-444D-89B0-D8D4765EBA6E}" type="datetimeFigureOut">
              <a:rPr lang="ru-RU"/>
              <a:pPr>
                <a:defRPr/>
              </a:pPr>
              <a:t>29.07.2017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CB0C0-B3CC-4C07-B0DD-39439A7FE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19104-385C-4028-9840-24E8BA3AC4C8}" type="datetimeFigureOut">
              <a:rPr lang="ru-RU"/>
              <a:pPr>
                <a:defRPr/>
              </a:pPr>
              <a:t>29.07.2017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4CD64-B273-4E5A-B6AE-74D91AC50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92039-004C-4BCD-8DD5-47C9689C829B}" type="datetimeFigureOut">
              <a:rPr lang="ru-RU"/>
              <a:pPr>
                <a:defRPr/>
              </a:pPr>
              <a:t>29.07.2017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CBB23-20BC-4F0B-82FF-B37A66549C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0BE7E-EAA2-483A-AB60-E7B18B9EAD51}" type="datetimeFigureOut">
              <a:rPr lang="ru-RU"/>
              <a:pPr>
                <a:defRPr/>
              </a:pPr>
              <a:t>29.07.2017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E4C3B-B4B3-4A33-B0BF-09A119A6F7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98A95-AC15-4038-9A3E-2A1C85EAAB1C}" type="datetimeFigureOut">
              <a:rPr lang="ru-RU"/>
              <a:pPr>
                <a:defRPr/>
              </a:pPr>
              <a:t>29.07.2017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09F24-06B1-4110-A96E-A182C09E2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338FF-88CA-4820-99B6-3BB246D9D889}" type="datetimeFigureOut">
              <a:rPr lang="ru-RU"/>
              <a:pPr>
                <a:defRPr/>
              </a:pPr>
              <a:t>29.07.2017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C932E-55D8-4834-AA79-EB2CE6289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51E63-75FC-435B-87DB-660381A3A756}" type="datetimeFigureOut">
              <a:rPr lang="ru-RU"/>
              <a:pPr>
                <a:defRPr/>
              </a:pPr>
              <a:t>29.07.2017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6EBCB-3194-4E3C-8025-1E5474FC0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52813-E67D-4DF5-A254-255D0213EBCA}" type="datetimeFigureOut">
              <a:rPr lang="ru-RU"/>
              <a:pPr>
                <a:defRPr/>
              </a:pPr>
              <a:t>29.07.2017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26A33-2D8C-4CF1-8040-017B8EBD6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8068DD7-434C-4D1C-84D6-CC7EEEA275FD}" type="datetimeFigureOut">
              <a:rPr lang="ru-RU"/>
              <a:pPr>
                <a:defRPr/>
              </a:pPr>
              <a:t>29.07.2017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9EB7054-8472-4C59-8675-DA74631F8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ransition spd="med">
    <p:strips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image" Target="https://encrypted-tbn2.gstatic.com/images?q=tbn:ANd9GcTqaHAzcYMk0Wjyu5bpRf_l4hzpmJLDaD8mT47xH1k77UgcFam-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http://darjakaisa.ru/uploads/posts/2009-12/1262169913_7cfa5a16bf39.jpg" TargetMode="External"/><Relationship Id="rId5" Type="http://schemas.openxmlformats.org/officeDocument/2006/relationships/image" Target="../media/image14.jpeg"/><Relationship Id="rId10" Type="http://schemas.openxmlformats.org/officeDocument/2006/relationships/image" Target="../media/image17.jpeg"/><Relationship Id="rId4" Type="http://schemas.openxmlformats.org/officeDocument/2006/relationships/image" Target="../media/image13.jpeg"/><Relationship Id="rId9" Type="http://schemas.openxmlformats.org/officeDocument/2006/relationships/image" Target="http://s45.radikal.ru/i110/1010/37/994bddecaf07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Прямоугольник 3"/>
          <p:cNvSpPr>
            <a:spLocks noChangeArrowheads="1"/>
          </p:cNvSpPr>
          <p:nvPr/>
        </p:nvSpPr>
        <p:spPr bwMode="auto">
          <a:xfrm>
            <a:off x="892175" y="1406525"/>
            <a:ext cx="74168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400" i="1">
              <a:solidFill>
                <a:srgbClr val="87493D"/>
              </a:solidFill>
              <a:latin typeface="Monotype Corsiva" pitchFamily="66" charset="0"/>
            </a:endParaRPr>
          </a:p>
        </p:txBody>
      </p:sp>
      <p:sp>
        <p:nvSpPr>
          <p:cNvPr id="3076" name="Прямоугольник 4"/>
          <p:cNvSpPr>
            <a:spLocks noChangeArrowheads="1"/>
          </p:cNvSpPr>
          <p:nvPr/>
        </p:nvSpPr>
        <p:spPr bwMode="auto">
          <a:xfrm>
            <a:off x="2273300" y="395288"/>
            <a:ext cx="4730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1363" y="2557463"/>
            <a:ext cx="3194050" cy="849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defRPr/>
            </a:pPr>
            <a:r>
              <a:rPr lang="ru-RU" sz="2800" dirty="0">
                <a:solidFill>
                  <a:srgbClr val="87493D"/>
                </a:solidFill>
                <a:latin typeface="Monotype Corsiva" pitchFamily="66" charset="0"/>
              </a:rPr>
              <a:t> </a:t>
            </a:r>
          </a:p>
          <a:p>
            <a:pPr>
              <a:defRPr/>
            </a:pPr>
            <a:endParaRPr lang="ru-RU" sz="2400" dirty="0"/>
          </a:p>
        </p:txBody>
      </p:sp>
      <p:pic>
        <p:nvPicPr>
          <p:cNvPr id="3078" name="Picture 2" descr="C:\Documents and Settings\User\Рабочий стол\Открытый урок 2 этап\урок горох\slide_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38738" y="4049713"/>
            <a:ext cx="3221037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TextBox 6"/>
          <p:cNvSpPr txBox="1">
            <a:spLocks noChangeArrowheads="1"/>
          </p:cNvSpPr>
          <p:nvPr/>
        </p:nvSpPr>
        <p:spPr bwMode="auto">
          <a:xfrm>
            <a:off x="668338" y="406400"/>
            <a:ext cx="7807325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FF0000"/>
                </a:solidFill>
              </a:rPr>
              <a:t>В мире много сказок Грустных и смешных</a:t>
            </a:r>
          </a:p>
          <a:p>
            <a:r>
              <a:rPr lang="ru-RU" sz="4400">
                <a:solidFill>
                  <a:srgbClr val="FF0000"/>
                </a:solidFill>
              </a:rPr>
              <a:t>И прожить на свете </a:t>
            </a:r>
          </a:p>
          <a:p>
            <a:r>
              <a:rPr lang="ru-RU" sz="4400">
                <a:solidFill>
                  <a:srgbClr val="FF0000"/>
                </a:solidFill>
              </a:rPr>
              <a:t>Нам нельзя без них.</a:t>
            </a:r>
          </a:p>
          <a:p>
            <a:r>
              <a:rPr lang="ru-RU" sz="4400">
                <a:solidFill>
                  <a:srgbClr val="FF0000"/>
                </a:solidFill>
              </a:rPr>
              <a:t>Пусть герои сказок </a:t>
            </a:r>
          </a:p>
          <a:p>
            <a:r>
              <a:rPr lang="ru-RU" sz="4400">
                <a:solidFill>
                  <a:srgbClr val="FF0000"/>
                </a:solidFill>
              </a:rPr>
              <a:t>Дарят нам тепло.</a:t>
            </a:r>
          </a:p>
          <a:p>
            <a:r>
              <a:rPr lang="ru-RU" sz="4400">
                <a:solidFill>
                  <a:srgbClr val="FF0000"/>
                </a:solidFill>
              </a:rPr>
              <a:t>Пусть добро навеки </a:t>
            </a:r>
          </a:p>
          <a:p>
            <a:r>
              <a:rPr lang="ru-RU" sz="4400">
                <a:solidFill>
                  <a:srgbClr val="FF0000"/>
                </a:solidFill>
              </a:rPr>
              <a:t>Побеждает зло.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4D98689-BCED-4A26-B8D7-60E8745F6A02}" type="datetimeFigureOut">
              <a:rPr lang="ru-RU" smtClean="0"/>
              <a:pPr>
                <a:defRPr/>
              </a:pPr>
              <a:t>29.07.2017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A30C1-E872-40B5-8716-028291C2A2C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12293" name="Picture 2" descr="H:\для презентаций\126 фоны для презентаций\2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Прямоугольник 5"/>
          <p:cNvSpPr>
            <a:spLocks noChangeArrowheads="1"/>
          </p:cNvSpPr>
          <p:nvPr/>
        </p:nvSpPr>
        <p:spPr bwMode="auto">
          <a:xfrm>
            <a:off x="2286000" y="1214438"/>
            <a:ext cx="657225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3200" b="1">
                <a:solidFill>
                  <a:srgbClr val="A50021"/>
                </a:solidFill>
              </a:rPr>
              <a:t> </a:t>
            </a:r>
            <a:r>
              <a:rPr lang="ru-RU" sz="4800" b="1">
                <a:solidFill>
                  <a:srgbClr val="A50021"/>
                </a:solidFill>
              </a:rPr>
              <a:t>В зелёном футляре,</a:t>
            </a:r>
          </a:p>
          <a:p>
            <a:pPr>
              <a:buFont typeface="Wingdings" pitchFamily="2" charset="2"/>
              <a:buNone/>
            </a:pPr>
            <a:r>
              <a:rPr lang="ru-RU" sz="4800" b="1">
                <a:solidFill>
                  <a:srgbClr val="A50021"/>
                </a:solidFill>
              </a:rPr>
              <a:t>Зелёные шарики,</a:t>
            </a:r>
          </a:p>
          <a:p>
            <a:pPr>
              <a:buFont typeface="Wingdings" pitchFamily="2" charset="2"/>
              <a:buNone/>
            </a:pPr>
            <a:r>
              <a:rPr lang="ru-RU" sz="4800" b="1">
                <a:solidFill>
                  <a:srgbClr val="A50021"/>
                </a:solidFill>
              </a:rPr>
              <a:t>Ни горят, ни греют,</a:t>
            </a:r>
          </a:p>
          <a:p>
            <a:pPr>
              <a:buFont typeface="Wingdings" pitchFamily="2" charset="2"/>
              <a:buNone/>
            </a:pPr>
            <a:r>
              <a:rPr lang="ru-RU" sz="4800" b="1">
                <a:solidFill>
                  <a:srgbClr val="A50021"/>
                </a:solidFill>
              </a:rPr>
              <a:t>Со временем спеют!</a:t>
            </a:r>
          </a:p>
          <a:p>
            <a:pPr>
              <a:buFont typeface="Wingdings" pitchFamily="2" charset="2"/>
              <a:buNone/>
            </a:pPr>
            <a:endParaRPr lang="ru-RU" sz="3200" b="1">
              <a:solidFill>
                <a:srgbClr val="A5002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35899" y="4723563"/>
            <a:ext cx="253338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ГОРОХ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892175" y="1406525"/>
            <a:ext cx="74168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400" i="1">
              <a:solidFill>
                <a:srgbClr val="87493D"/>
              </a:solidFill>
              <a:latin typeface="Monotype Corsiva" pitchFamily="66" charset="0"/>
            </a:endParaRPr>
          </a:p>
        </p:txBody>
      </p:sp>
      <p:sp>
        <p:nvSpPr>
          <p:cNvPr id="13316" name="Прямоугольник 4"/>
          <p:cNvSpPr>
            <a:spLocks noChangeArrowheads="1"/>
          </p:cNvSpPr>
          <p:nvPr/>
        </p:nvSpPr>
        <p:spPr bwMode="auto">
          <a:xfrm>
            <a:off x="2273300" y="395288"/>
            <a:ext cx="4730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1363" y="2557463"/>
            <a:ext cx="3194050" cy="849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defRPr/>
            </a:pPr>
            <a:r>
              <a:rPr lang="ru-RU" sz="2800" dirty="0">
                <a:solidFill>
                  <a:srgbClr val="87493D"/>
                </a:solidFill>
                <a:latin typeface="Monotype Corsiva" pitchFamily="66" charset="0"/>
              </a:rPr>
              <a:t> </a:t>
            </a:r>
          </a:p>
          <a:p>
            <a:pPr>
              <a:defRPr/>
            </a:pPr>
            <a:endParaRPr lang="ru-RU" sz="2400" dirty="0"/>
          </a:p>
        </p:txBody>
      </p:sp>
      <p:sp>
        <p:nvSpPr>
          <p:cNvPr id="13318" name="TextBox 9"/>
          <p:cNvSpPr txBox="1">
            <a:spLocks noChangeArrowheads="1"/>
          </p:cNvSpPr>
          <p:nvPr/>
        </p:nvSpPr>
        <p:spPr bwMode="auto">
          <a:xfrm>
            <a:off x="2622550" y="511175"/>
            <a:ext cx="5673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</a:p>
        </p:txBody>
      </p:sp>
      <p:pic>
        <p:nvPicPr>
          <p:cNvPr id="13319" name="Picture 2" descr="http://www.udec.ru/images/goroh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5100" y="3886200"/>
            <a:ext cx="38989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4" descr="http://www.udec.ru/images/goroh-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16300"/>
            <a:ext cx="5110163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TextBox 11"/>
          <p:cNvSpPr txBox="1">
            <a:spLocks noChangeArrowheads="1"/>
          </p:cNvSpPr>
          <p:nvPr/>
        </p:nvSpPr>
        <p:spPr bwMode="auto">
          <a:xfrm>
            <a:off x="646113" y="376238"/>
            <a:ext cx="786606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solidFill>
                  <a:srgbClr val="0070C0"/>
                </a:solidFill>
              </a:rPr>
              <a:t>Горох – однолетнее травянистое растение из семейства Бобовых с ветвящимся стеблем, черешки которых оканчиваются цепкими усиками. Плод – боб (плоский двустворчатый стручок с семенами-горошинами). В них много сахара, белка и витамина С. Горох используется как свежим, так и для приготовления супов, вторых блюд, таких, как гороховая каша.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:\для презентаций\Анимационные картинки для презентаций. Часть 1\Фоны\Aurora37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WordArt 2"/>
          <p:cNvSpPr>
            <a:spLocks noChangeArrowheads="1" noChangeShapeType="1" noTextEdit="1"/>
          </p:cNvSpPr>
          <p:nvPr/>
        </p:nvSpPr>
        <p:spPr bwMode="auto">
          <a:xfrm>
            <a:off x="785813" y="1643063"/>
            <a:ext cx="7500937" cy="22860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0"/>
                <a:gd name="adj2" fmla="val -366"/>
              </a:avLst>
            </a:prstTxWarp>
          </a:bodyPr>
          <a:lstStyle/>
          <a:p>
            <a:pPr algn="ctr"/>
            <a:r>
              <a:rPr lang="ru-RU" sz="6000" b="1" kern="10">
                <a:ln w="9525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Bookman Old Style"/>
              </a:rPr>
              <a:t>Пятеро </a:t>
            </a:r>
          </a:p>
          <a:p>
            <a:pPr algn="ctr"/>
            <a:r>
              <a:rPr lang="ru-RU" sz="6000" b="1" kern="10">
                <a:ln w="9525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Bookman Old Style"/>
              </a:rPr>
              <a:t>из одного стручка</a:t>
            </a:r>
          </a:p>
        </p:txBody>
      </p:sp>
      <p:sp>
        <p:nvSpPr>
          <p:cNvPr id="14340" name="WordArt 3"/>
          <p:cNvSpPr>
            <a:spLocks noChangeArrowheads="1" noChangeShapeType="1" noTextEdit="1"/>
          </p:cNvSpPr>
          <p:nvPr/>
        </p:nvSpPr>
        <p:spPr bwMode="auto">
          <a:xfrm>
            <a:off x="900113" y="620713"/>
            <a:ext cx="7488237" cy="11652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6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omic Sans MS"/>
              </a:rPr>
              <a:t>Х.К.Андерсен</a:t>
            </a: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4143375"/>
            <a:ext cx="2714625" cy="2214563"/>
          </a:xfrm>
          <a:prstGeom prst="rect">
            <a:avLst/>
          </a:prstGeom>
          <a:noFill/>
          <a:ln w="28575" cmpd="thickThin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7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85750" y="4071938"/>
            <a:ext cx="2571750" cy="2286000"/>
          </a:xfrm>
          <a:ln w="31750" cmpd="thickThin">
            <a:solidFill>
              <a:schemeClr val="accent1">
                <a:lumMod val="75000"/>
              </a:schemeClr>
            </a:solidFill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88" y="4000500"/>
            <a:ext cx="2513012" cy="2670175"/>
          </a:xfrm>
          <a:prstGeom prst="rect">
            <a:avLst/>
          </a:prstGeom>
          <a:noFill/>
          <a:ln w="31750" cmpd="thickThin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892175" y="1406525"/>
            <a:ext cx="74168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400" i="1">
              <a:solidFill>
                <a:srgbClr val="87493D"/>
              </a:solidFill>
              <a:latin typeface="Monotype Corsiva" pitchFamily="66" charset="0"/>
            </a:endParaRPr>
          </a:p>
        </p:txBody>
      </p:sp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2273300" y="395288"/>
            <a:ext cx="4730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1363" y="2557463"/>
            <a:ext cx="3194050" cy="849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defRPr/>
            </a:pPr>
            <a:r>
              <a:rPr lang="ru-RU" sz="2800" dirty="0">
                <a:solidFill>
                  <a:srgbClr val="87493D"/>
                </a:solidFill>
                <a:latin typeface="Monotype Corsiva" pitchFamily="66" charset="0"/>
              </a:rPr>
              <a:t> </a:t>
            </a:r>
          </a:p>
          <a:p>
            <a:pPr>
              <a:defRPr/>
            </a:pP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72307" y="452735"/>
            <a:ext cx="448122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План текста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79683" y="1367135"/>
            <a:ext cx="7638176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1. Зелёный дом.</a:t>
            </a:r>
          </a:p>
          <a:p>
            <a:pPr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2. Настоящий праздник.</a:t>
            </a:r>
          </a:p>
          <a:p>
            <a:pPr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3. Судьба горошин.</a:t>
            </a:r>
          </a:p>
        </p:txBody>
      </p:sp>
      <p:pic>
        <p:nvPicPr>
          <p:cNvPr id="15368" name="Picture 4" descr="http://egrup.ru/uploads/thumbs/f/1/9/f19c63be4e36df070662c920dd172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16413"/>
            <a:ext cx="3200400" cy="254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8" descr="http://a4.mzstatic.com/us/r30/Purple/v4/d0/dd/40/d0dd40f3-c12a-0aac-4e04-06c0b95502d0/icon175x17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5300" y="4611688"/>
            <a:ext cx="22987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6" descr="https://i.ytimg.com/vi/Iz1gRIxjgL4/hqdefault.jpg"/>
          <p:cNvPicPr>
            <a:picLocks noChangeAspect="1" noChangeArrowheads="1"/>
          </p:cNvPicPr>
          <p:nvPr/>
        </p:nvPicPr>
        <p:blipFill>
          <a:blip r:embed="rId5" cstate="print"/>
          <a:srcRect l="2185" r="1344"/>
          <a:stretch>
            <a:fillRect/>
          </a:stretch>
        </p:blipFill>
        <p:spPr bwMode="auto">
          <a:xfrm>
            <a:off x="3213100" y="3865563"/>
            <a:ext cx="3617913" cy="299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892175" y="1406525"/>
            <a:ext cx="74168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400" i="1">
              <a:solidFill>
                <a:srgbClr val="87493D"/>
              </a:solidFill>
              <a:latin typeface="Monotype Corsiva" pitchFamily="66" charset="0"/>
            </a:endParaRPr>
          </a:p>
        </p:txBody>
      </p:sp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2273300" y="395288"/>
            <a:ext cx="4730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1363" y="2557463"/>
            <a:ext cx="3194050" cy="849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defRPr/>
            </a:pPr>
            <a:r>
              <a:rPr lang="ru-RU" sz="2800" dirty="0">
                <a:solidFill>
                  <a:srgbClr val="87493D"/>
                </a:solidFill>
                <a:latin typeface="Monotype Corsiva" pitchFamily="66" charset="0"/>
              </a:rPr>
              <a:t> </a:t>
            </a:r>
          </a:p>
          <a:p>
            <a:pPr>
              <a:defRPr/>
            </a:pP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0526" y="1211107"/>
            <a:ext cx="7780329" cy="5078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Жизнь дана на добрые дела.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Всё хорошо, что хорошо кончается.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ком нужда, тому всегда рады.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12127" y="383793"/>
            <a:ext cx="76174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25138" y="499907"/>
            <a:ext cx="270401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вывод: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4D98689-BCED-4A26-B8D7-60E8745F6A02}" type="datetimeFigureOut">
              <a:rPr lang="ru-RU" smtClean="0"/>
              <a:pPr>
                <a:defRPr/>
              </a:pPr>
              <a:t>29.07.2017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259635-45B1-4525-9702-B8270703513B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17413" name="Picture 2" descr="H:\для презентаций\126 фоны для презентаций\2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Прямоугольник 5"/>
          <p:cNvSpPr>
            <a:spLocks noChangeArrowheads="1"/>
          </p:cNvSpPr>
          <p:nvPr/>
        </p:nvSpPr>
        <p:spPr bwMode="auto">
          <a:xfrm>
            <a:off x="0" y="239713"/>
            <a:ext cx="9144000" cy="698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4800" b="1">
                <a:solidFill>
                  <a:srgbClr val="FF0000"/>
                </a:solidFill>
              </a:rPr>
              <a:t>           Ты твори по жизни  </a:t>
            </a:r>
          </a:p>
          <a:p>
            <a:pPr>
              <a:buFont typeface="Wingdings" pitchFamily="2" charset="2"/>
              <a:buNone/>
            </a:pPr>
            <a:r>
              <a:rPr lang="ru-RU" sz="4800" b="1">
                <a:solidFill>
                  <a:srgbClr val="FF0000"/>
                </a:solidFill>
              </a:rPr>
              <a:t>           одно добро, </a:t>
            </a:r>
          </a:p>
          <a:p>
            <a:pPr algn="ctr">
              <a:buFont typeface="Wingdings" pitchFamily="2" charset="2"/>
              <a:buNone/>
            </a:pPr>
            <a:r>
              <a:rPr lang="ru-RU" sz="4800" b="1">
                <a:solidFill>
                  <a:srgbClr val="FF0000"/>
                </a:solidFill>
              </a:rPr>
              <a:t>          Чтоб от доброй мысли множилось оно…</a:t>
            </a:r>
          </a:p>
          <a:p>
            <a:pPr algn="ctr">
              <a:buFont typeface="Wingdings" pitchFamily="2" charset="2"/>
              <a:buNone/>
            </a:pPr>
            <a:r>
              <a:rPr lang="ru-RU" sz="4800" b="1">
                <a:solidFill>
                  <a:srgbClr val="FF0000"/>
                </a:solidFill>
              </a:rPr>
              <a:t>           От тепла в округе  расцветут сады.</a:t>
            </a:r>
          </a:p>
          <a:p>
            <a:pPr algn="ctr">
              <a:buFont typeface="Wingdings" pitchFamily="2" charset="2"/>
              <a:buNone/>
            </a:pPr>
            <a:r>
              <a:rPr lang="ru-RU" sz="4800" b="1">
                <a:solidFill>
                  <a:srgbClr val="FF0000"/>
                </a:solidFill>
              </a:rPr>
              <a:t>            Ведь добро все      любят, люди и цветы!</a:t>
            </a:r>
          </a:p>
          <a:p>
            <a:pPr>
              <a:buFont typeface="Wingdings" pitchFamily="2" charset="2"/>
              <a:buNone/>
            </a:pPr>
            <a:endParaRPr lang="ru-RU" sz="3200" b="1">
              <a:solidFill>
                <a:srgbClr val="A50021"/>
              </a:solidFill>
            </a:endParaRPr>
          </a:p>
          <a:p>
            <a:pPr>
              <a:buFont typeface="Wingdings" pitchFamily="2" charset="2"/>
              <a:buNone/>
            </a:pPr>
            <a:endParaRPr lang="ru-RU" sz="3200" b="1">
              <a:solidFill>
                <a:srgbClr val="A5002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35899" y="4723563"/>
            <a:ext cx="3770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Прямоугольник 3"/>
          <p:cNvSpPr>
            <a:spLocks noChangeArrowheads="1"/>
          </p:cNvSpPr>
          <p:nvPr/>
        </p:nvSpPr>
        <p:spPr bwMode="auto">
          <a:xfrm>
            <a:off x="892175" y="1406525"/>
            <a:ext cx="74168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400" i="1">
              <a:solidFill>
                <a:srgbClr val="87493D"/>
              </a:solidFill>
              <a:latin typeface="Monotype Corsiva" pitchFamily="66" charset="0"/>
            </a:endParaRPr>
          </a:p>
        </p:txBody>
      </p:sp>
      <p:sp>
        <p:nvSpPr>
          <p:cNvPr id="4100" name="Прямоугольник 4"/>
          <p:cNvSpPr>
            <a:spLocks noChangeArrowheads="1"/>
          </p:cNvSpPr>
          <p:nvPr/>
        </p:nvSpPr>
        <p:spPr bwMode="auto">
          <a:xfrm>
            <a:off x="2273300" y="395288"/>
            <a:ext cx="4730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1363" y="2557463"/>
            <a:ext cx="3194050" cy="849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defRPr/>
            </a:pPr>
            <a:r>
              <a:rPr lang="ru-RU" sz="2800" dirty="0">
                <a:solidFill>
                  <a:srgbClr val="87493D"/>
                </a:solidFill>
                <a:latin typeface="Monotype Corsiva" pitchFamily="66" charset="0"/>
              </a:rPr>
              <a:t> </a:t>
            </a:r>
          </a:p>
          <a:p>
            <a:pPr>
              <a:defRPr/>
            </a:pPr>
            <a:endParaRPr lang="ru-RU" sz="2400" dirty="0"/>
          </a:p>
        </p:txBody>
      </p:sp>
      <p:sp>
        <p:nvSpPr>
          <p:cNvPr id="4102" name="AutoShape 3" descr="C:\Documents and Settings\User\%D0%A0%D0%B0%D0%B1%D0%BE%D1%87%D0%B8%D0%B9 %D1%81%D1%82%D0%BE%D0%BB\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AutoShape 5" descr="C:\Documents and Settings\User\%D0%A0%D0%B0%D0%B1%D0%BE%D1%87%D0%B8%D0%B9 %D1%81%D1%82%D0%BE%D0%BB\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4" name="AutoShape 7" descr="C:\Documents and Settings\User\%D0%A0%D0%B0%D0%B1%D0%BE%D1%87%D0%B8%D0%B9 %D1%81%D1%82%D0%BE%D0%BB\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05" name="Picture 9" descr="https://fs00.infourok.ru/images/doc/158/182773/img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4863" y="2395538"/>
            <a:ext cx="3919537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Rectangle 1"/>
          <p:cNvSpPr>
            <a:spLocks noChangeArrowheads="1"/>
          </p:cNvSpPr>
          <p:nvPr/>
        </p:nvSpPr>
        <p:spPr bwMode="auto">
          <a:xfrm>
            <a:off x="652463" y="479425"/>
            <a:ext cx="7693025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4400">
                <a:solidFill>
                  <a:srgbClr val="FF0000"/>
                </a:solidFill>
                <a:cs typeface="Times New Roman" pitchFamily="18" charset="0"/>
              </a:rPr>
              <a:t>В цветущей Дании, где свет увидел я</a:t>
            </a:r>
            <a:br>
              <a:rPr lang="ru-RU" sz="440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4400">
                <a:solidFill>
                  <a:srgbClr val="FF0000"/>
                </a:solidFill>
                <a:cs typeface="Times New Roman" pitchFamily="18" charset="0"/>
              </a:rPr>
              <a:t>Берёт мой род своё начало.</a:t>
            </a:r>
            <a:br>
              <a:rPr lang="ru-RU" sz="440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4400">
                <a:solidFill>
                  <a:srgbClr val="FF0000"/>
                </a:solidFill>
                <a:cs typeface="Times New Roman" pitchFamily="18" charset="0"/>
              </a:rPr>
              <a:t>На датском языке мать песни мне певала,</a:t>
            </a:r>
            <a:br>
              <a:rPr lang="ru-RU" sz="440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4400">
                <a:solidFill>
                  <a:srgbClr val="FF0000"/>
                </a:solidFill>
                <a:cs typeface="Times New Roman" pitchFamily="18" charset="0"/>
              </a:rPr>
              <a:t>Шептала сказки мне родимая моя.</a:t>
            </a:r>
            <a:endParaRPr lang="ru-RU" sz="4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54427" y="520546"/>
            <a:ext cx="7835799" cy="10879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ts val="7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0">
                  <a:solidFill>
                    <a:srgbClr val="712703"/>
                  </a:solidFill>
                </a:ln>
                <a:gradFill flip="none" rotWithShape="1">
                  <a:gsLst>
                    <a:gs pos="0">
                      <a:srgbClr val="B39E67"/>
                    </a:gs>
                    <a:gs pos="42000">
                      <a:srgbClr val="F5F1BF"/>
                    </a:gs>
                    <a:gs pos="83000">
                      <a:srgbClr val="A9915D"/>
                    </a:gs>
                    <a:gs pos="100000">
                      <a:srgbClr val="8A733F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Lobster" panose="0200050600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4400" b="1" dirty="0" err="1">
                <a:ln w="19050">
                  <a:solidFill>
                    <a:srgbClr val="712703"/>
                  </a:solidFill>
                </a:ln>
                <a:solidFill>
                  <a:srgbClr val="FF0000"/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Lobster" panose="0200050600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Ганс</a:t>
            </a:r>
            <a:r>
              <a:rPr lang="ru-RU" sz="4400" b="1" dirty="0">
                <a:ln w="19050">
                  <a:solidFill>
                    <a:srgbClr val="712703"/>
                  </a:solidFill>
                </a:ln>
                <a:solidFill>
                  <a:srgbClr val="FF0000"/>
                </a:soli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Lobster" panose="0200050600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 Христиан Андерсен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5135" y="2967335"/>
            <a:ext cx="38343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17961" y="5418987"/>
            <a:ext cx="543212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1805 – 1875 г.г. </a:t>
            </a:r>
          </a:p>
        </p:txBody>
      </p:sp>
      <p:pic>
        <p:nvPicPr>
          <p:cNvPr id="7" name="Picture 2" descr="http://img0.liveinternet.ru/images/attach/c/1/57/309/57309092_Anders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1409" y="1497496"/>
            <a:ext cx="5208104" cy="401540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Прямоугольник 3"/>
          <p:cNvSpPr>
            <a:spLocks noChangeArrowheads="1"/>
          </p:cNvSpPr>
          <p:nvPr/>
        </p:nvSpPr>
        <p:spPr bwMode="auto">
          <a:xfrm>
            <a:off x="892175" y="1406525"/>
            <a:ext cx="74168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400" i="1">
              <a:solidFill>
                <a:srgbClr val="87493D"/>
              </a:solidFill>
              <a:latin typeface="Monotype Corsiva" pitchFamily="66" charset="0"/>
            </a:endParaRPr>
          </a:p>
        </p:txBody>
      </p:sp>
      <p:sp>
        <p:nvSpPr>
          <p:cNvPr id="6148" name="Прямоугольник 4"/>
          <p:cNvSpPr>
            <a:spLocks noChangeArrowheads="1"/>
          </p:cNvSpPr>
          <p:nvPr/>
        </p:nvSpPr>
        <p:spPr bwMode="auto">
          <a:xfrm>
            <a:off x="2273300" y="395288"/>
            <a:ext cx="4730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1363" y="2557463"/>
            <a:ext cx="3194050" cy="849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defRPr/>
            </a:pPr>
            <a:r>
              <a:rPr lang="ru-RU" sz="2800" dirty="0">
                <a:solidFill>
                  <a:srgbClr val="87493D"/>
                </a:solidFill>
                <a:latin typeface="Monotype Corsiva" pitchFamily="66" charset="0"/>
              </a:rPr>
              <a:t> </a:t>
            </a:r>
          </a:p>
          <a:p>
            <a:pPr>
              <a:defRPr/>
            </a:pPr>
            <a:endParaRPr lang="ru-RU" sz="2400" dirty="0"/>
          </a:p>
        </p:txBody>
      </p:sp>
      <p:pic>
        <p:nvPicPr>
          <p:cNvPr id="6150" name="Picture 4" descr="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9025" y="550863"/>
            <a:ext cx="6884988" cy="2824162"/>
          </a:xfrm>
          <a:prstGeom prst="rect">
            <a:avLst/>
          </a:prstGeom>
          <a:noFill/>
          <a:ln w="76200" cmpd="tri">
            <a:solidFill>
              <a:srgbClr val="87493D"/>
            </a:solidFill>
            <a:miter lim="800000"/>
            <a:headEnd/>
            <a:tailEnd/>
          </a:ln>
        </p:spPr>
      </p:pic>
      <p:sp>
        <p:nvSpPr>
          <p:cNvPr id="6151" name="TextBox 9"/>
          <p:cNvSpPr txBox="1">
            <a:spLocks noChangeArrowheads="1"/>
          </p:cNvSpPr>
          <p:nvPr/>
        </p:nvSpPr>
        <p:spPr bwMode="auto">
          <a:xfrm>
            <a:off x="5903913" y="2676525"/>
            <a:ext cx="1651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город Оденсе</a:t>
            </a:r>
          </a:p>
        </p:txBody>
      </p:sp>
      <p:sp>
        <p:nvSpPr>
          <p:cNvPr id="6152" name="TextBox 10"/>
          <p:cNvSpPr txBox="1">
            <a:spLocks noChangeArrowheads="1"/>
          </p:cNvSpPr>
          <p:nvPr/>
        </p:nvSpPr>
        <p:spPr bwMode="auto">
          <a:xfrm>
            <a:off x="941388" y="3429000"/>
            <a:ext cx="7477125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i="1"/>
              <a:t>Знаменитый датский сказочник</a:t>
            </a:r>
          </a:p>
          <a:p>
            <a:pPr algn="ctr"/>
            <a:r>
              <a:rPr lang="ru-RU" sz="3200" b="1" i="1"/>
              <a:t>Гас Христиан Андерсен</a:t>
            </a:r>
          </a:p>
          <a:p>
            <a:pPr algn="ctr"/>
            <a:r>
              <a:rPr lang="ru-RU" sz="3200" i="1"/>
              <a:t>родился </a:t>
            </a:r>
            <a:r>
              <a:rPr lang="ru-RU" sz="3200" b="1" i="1"/>
              <a:t>2 апреля 1805 года</a:t>
            </a:r>
          </a:p>
          <a:p>
            <a:pPr algn="ctr"/>
            <a:r>
              <a:rPr lang="ru-RU" sz="3200" i="1"/>
              <a:t>в маленькой, но  знаменитой всему миру стране </a:t>
            </a:r>
            <a:r>
              <a:rPr lang="ru-RU" sz="3200" b="1" i="1"/>
              <a:t>– Дании </a:t>
            </a:r>
            <a:r>
              <a:rPr lang="ru-RU" sz="3200" i="1"/>
              <a:t>на острове </a:t>
            </a:r>
            <a:r>
              <a:rPr lang="ru-RU" sz="3200" b="1" i="1"/>
              <a:t>Фюн </a:t>
            </a:r>
            <a:r>
              <a:rPr lang="ru-RU" sz="3200" i="1"/>
              <a:t>в городе </a:t>
            </a:r>
            <a:r>
              <a:rPr lang="ru-RU" sz="3200" b="1" i="1"/>
              <a:t>Оденсе.</a:t>
            </a:r>
            <a:endParaRPr lang="ru-RU" sz="3200" i="1"/>
          </a:p>
        </p:txBody>
      </p:sp>
      <p:sp>
        <p:nvSpPr>
          <p:cNvPr id="6153" name="TextBox 11"/>
          <p:cNvSpPr txBox="1">
            <a:spLocks noChangeArrowheads="1"/>
          </p:cNvSpPr>
          <p:nvPr/>
        </p:nvSpPr>
        <p:spPr bwMode="auto">
          <a:xfrm>
            <a:off x="1169988" y="2676525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3"/>
          <p:cNvSpPr>
            <a:spLocks noChangeArrowheads="1"/>
          </p:cNvSpPr>
          <p:nvPr/>
        </p:nvSpPr>
        <p:spPr bwMode="auto">
          <a:xfrm>
            <a:off x="892175" y="1406525"/>
            <a:ext cx="74168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400" i="1">
              <a:solidFill>
                <a:srgbClr val="87493D"/>
              </a:solidFill>
              <a:latin typeface="Monotype Corsiva" pitchFamily="66" charset="0"/>
            </a:endParaRPr>
          </a:p>
        </p:txBody>
      </p:sp>
      <p:sp>
        <p:nvSpPr>
          <p:cNvPr id="7172" name="Прямоугольник 4"/>
          <p:cNvSpPr>
            <a:spLocks noChangeArrowheads="1"/>
          </p:cNvSpPr>
          <p:nvPr/>
        </p:nvSpPr>
        <p:spPr bwMode="auto">
          <a:xfrm>
            <a:off x="2273300" y="395288"/>
            <a:ext cx="4730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 </a:t>
            </a:r>
          </a:p>
        </p:txBody>
      </p:sp>
      <p:pic>
        <p:nvPicPr>
          <p:cNvPr id="7173" name="Picture 4" descr="До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9888" y="606425"/>
            <a:ext cx="6048375" cy="3394075"/>
          </a:xfrm>
          <a:prstGeom prst="rect">
            <a:avLst/>
          </a:prstGeom>
          <a:noFill/>
          <a:ln w="76200" cmpd="tri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781050" y="3952875"/>
            <a:ext cx="7637463" cy="2678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>
              <a:lnSpc>
                <a:spcPct val="90000"/>
              </a:lnSpc>
              <a:defRPr/>
            </a:pPr>
            <a:endParaRPr lang="ru-RU" sz="3200" dirty="0">
              <a:solidFill>
                <a:srgbClr val="87493D"/>
              </a:solidFill>
              <a:latin typeface="Monotype Corsiva" pitchFamily="66" charset="0"/>
            </a:endParaRPr>
          </a:p>
          <a:p>
            <a:pPr marL="342900" indent="-342900" algn="ctr">
              <a:lnSpc>
                <a:spcPct val="90000"/>
              </a:lnSpc>
              <a:defRPr/>
            </a:pPr>
            <a:r>
              <a:rPr lang="ru-RU" sz="3200" dirty="0">
                <a:solidFill>
                  <a:srgbClr val="0070C0"/>
                </a:solidFill>
                <a:latin typeface="Monotype Corsiva" pitchFamily="66" charset="0"/>
              </a:rPr>
              <a:t>Отец его был бедным башмачником, </a:t>
            </a:r>
          </a:p>
          <a:p>
            <a:pPr marL="342900" indent="-342900" algn="ctr">
              <a:lnSpc>
                <a:spcPct val="90000"/>
              </a:lnSpc>
              <a:defRPr/>
            </a:pPr>
            <a:r>
              <a:rPr lang="ru-RU" sz="3200" dirty="0">
                <a:solidFill>
                  <a:srgbClr val="0070C0"/>
                </a:solidFill>
                <a:latin typeface="Monotype Corsiva" pitchFamily="66" charset="0"/>
              </a:rPr>
              <a:t>а мама  </a:t>
            </a:r>
            <a:r>
              <a:rPr lang="ru-RU" sz="3200" b="1" dirty="0">
                <a:solidFill>
                  <a:srgbClr val="0070C0"/>
                </a:solidFill>
              </a:rPr>
              <a:t>–</a:t>
            </a:r>
            <a:r>
              <a:rPr lang="ru-RU" sz="3200" dirty="0">
                <a:solidFill>
                  <a:srgbClr val="0070C0"/>
                </a:solidFill>
              </a:rPr>
              <a:t> </a:t>
            </a:r>
            <a:r>
              <a:rPr lang="ru-RU" sz="3200" dirty="0">
                <a:solidFill>
                  <a:srgbClr val="0070C0"/>
                </a:solidFill>
                <a:latin typeface="Monotype Corsiva" pitchFamily="66" charset="0"/>
              </a:rPr>
              <a:t>прачкой. Семья жила очень бедно.</a:t>
            </a:r>
          </a:p>
          <a:p>
            <a:pPr marL="342900" indent="-342900" algn="ctr">
              <a:lnSpc>
                <a:spcPct val="90000"/>
              </a:lnSpc>
              <a:defRPr/>
            </a:pPr>
            <a:r>
              <a:rPr lang="ru-RU" sz="3200" dirty="0">
                <a:solidFill>
                  <a:srgbClr val="0070C0"/>
                </a:solidFill>
                <a:latin typeface="Monotype Corsiva" pitchFamily="66" charset="0"/>
              </a:rPr>
              <a:t>В доме не было   ни богатой мебели, </a:t>
            </a:r>
          </a:p>
          <a:p>
            <a:pPr marL="342900" indent="-342900" algn="ctr">
              <a:lnSpc>
                <a:spcPct val="90000"/>
              </a:lnSpc>
              <a:defRPr/>
            </a:pPr>
            <a:r>
              <a:rPr lang="ru-RU" sz="3200" dirty="0">
                <a:solidFill>
                  <a:srgbClr val="0070C0"/>
                </a:solidFill>
                <a:latin typeface="Monotype Corsiva" pitchFamily="66" charset="0"/>
              </a:rPr>
              <a:t> ни картин, ни украшений.</a:t>
            </a:r>
          </a:p>
          <a:p>
            <a:pPr>
              <a:defRPr/>
            </a:pPr>
            <a:endParaRPr lang="ru-RU" sz="2400" dirty="0"/>
          </a:p>
        </p:txBody>
      </p:sp>
      <p:sp>
        <p:nvSpPr>
          <p:cNvPr id="7175" name="TextBox 7"/>
          <p:cNvSpPr txBox="1">
            <a:spLocks noChangeArrowheads="1"/>
          </p:cNvSpPr>
          <p:nvPr/>
        </p:nvSpPr>
        <p:spPr bwMode="auto">
          <a:xfrm>
            <a:off x="3925888" y="658813"/>
            <a:ext cx="37449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Дом в котором родился писатель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Прямоугольник 3"/>
          <p:cNvSpPr>
            <a:spLocks noChangeArrowheads="1"/>
          </p:cNvSpPr>
          <p:nvPr/>
        </p:nvSpPr>
        <p:spPr bwMode="auto">
          <a:xfrm>
            <a:off x="892175" y="1406525"/>
            <a:ext cx="74168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400" i="1">
              <a:solidFill>
                <a:srgbClr val="87493D"/>
              </a:solidFill>
              <a:latin typeface="Monotype Corsiva" pitchFamily="66" charset="0"/>
            </a:endParaRPr>
          </a:p>
        </p:txBody>
      </p:sp>
      <p:sp>
        <p:nvSpPr>
          <p:cNvPr id="8196" name="Прямоугольник 4"/>
          <p:cNvSpPr>
            <a:spLocks noChangeArrowheads="1"/>
          </p:cNvSpPr>
          <p:nvPr/>
        </p:nvSpPr>
        <p:spPr bwMode="auto">
          <a:xfrm>
            <a:off x="2273300" y="395288"/>
            <a:ext cx="4730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1363" y="2557463"/>
            <a:ext cx="3194050" cy="849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defRPr/>
            </a:pPr>
            <a:r>
              <a:rPr lang="ru-RU" sz="2800" dirty="0">
                <a:solidFill>
                  <a:srgbClr val="87493D"/>
                </a:solidFill>
                <a:latin typeface="Monotype Corsiva" pitchFamily="66" charset="0"/>
              </a:rPr>
              <a:t> </a:t>
            </a:r>
          </a:p>
          <a:p>
            <a:pPr>
              <a:defRPr/>
            </a:pPr>
            <a:endParaRPr lang="ru-RU" sz="2400" dirty="0"/>
          </a:p>
        </p:txBody>
      </p:sp>
      <p:pic>
        <p:nvPicPr>
          <p:cNvPr id="8198" name="Picture 4" descr="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692150"/>
            <a:ext cx="2592387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Прямоугольник 9"/>
          <p:cNvSpPr>
            <a:spLocks noChangeArrowheads="1"/>
          </p:cNvSpPr>
          <p:nvPr/>
        </p:nvSpPr>
        <p:spPr bwMode="auto">
          <a:xfrm>
            <a:off x="3754438" y="814388"/>
            <a:ext cx="4572000" cy="552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>
                <a:solidFill>
                  <a:srgbClr val="0070C0"/>
                </a:solidFill>
                <a:latin typeface="Monotype Corsiva" pitchFamily="66" charset="0"/>
              </a:rPr>
              <a:t>Несмотря на то, что семья     была бедной, у маленького Ганса  не  было   недостатка в игрушках . </a:t>
            </a:r>
          </a:p>
          <a:p>
            <a:pPr>
              <a:lnSpc>
                <a:spcPct val="90000"/>
              </a:lnSpc>
            </a:pPr>
            <a:r>
              <a:rPr lang="ru-RU" sz="2800">
                <a:solidFill>
                  <a:srgbClr val="0070C0"/>
                </a:solidFill>
                <a:latin typeface="Monotype Corsiva" pitchFamily="66" charset="0"/>
              </a:rPr>
              <a:t>Чего только  не делал ему отец!</a:t>
            </a:r>
          </a:p>
          <a:p>
            <a:pPr>
              <a:lnSpc>
                <a:spcPct val="90000"/>
              </a:lnSpc>
            </a:pPr>
            <a:r>
              <a:rPr lang="ru-RU" sz="2800">
                <a:solidFill>
                  <a:srgbClr val="0070C0"/>
                </a:solidFill>
                <a:latin typeface="Monotype Corsiva" pitchFamily="66" charset="0"/>
              </a:rPr>
              <a:t> И картинки с превращениями, и двигающиеся мельницы,  и  кивающие головами  самодельные куклы.</a:t>
            </a:r>
            <a:r>
              <a:rPr lang="ru-RU" sz="2800">
                <a:solidFill>
                  <a:srgbClr val="0070C0"/>
                </a:solidFill>
              </a:rPr>
              <a:t>  </a:t>
            </a:r>
          </a:p>
          <a:p>
            <a:pPr>
              <a:lnSpc>
                <a:spcPct val="90000"/>
              </a:lnSpc>
            </a:pPr>
            <a:r>
              <a:rPr lang="ru-RU" sz="2800">
                <a:solidFill>
                  <a:srgbClr val="0070C0"/>
                </a:solidFill>
                <a:latin typeface="Monotype Corsiva" pitchFamily="66" charset="0"/>
              </a:rPr>
              <a:t>А какие  интересные сказки рассказывал мальчику отец –   вспоминал те,  что слышал  в детстве, пересказывал и читал книги.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3"/>
          <p:cNvSpPr>
            <a:spLocks noChangeArrowheads="1"/>
          </p:cNvSpPr>
          <p:nvPr/>
        </p:nvSpPr>
        <p:spPr bwMode="auto">
          <a:xfrm>
            <a:off x="892175" y="1406525"/>
            <a:ext cx="74168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400" i="1">
              <a:solidFill>
                <a:srgbClr val="87493D"/>
              </a:solidFill>
              <a:latin typeface="Monotype Corsiva" pitchFamily="66" charset="0"/>
            </a:endParaRPr>
          </a:p>
        </p:txBody>
      </p:sp>
      <p:sp>
        <p:nvSpPr>
          <p:cNvPr id="9220" name="Прямоугольник 4"/>
          <p:cNvSpPr>
            <a:spLocks noChangeArrowheads="1"/>
          </p:cNvSpPr>
          <p:nvPr/>
        </p:nvSpPr>
        <p:spPr bwMode="auto">
          <a:xfrm>
            <a:off x="2273300" y="395288"/>
            <a:ext cx="4730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1363" y="2557463"/>
            <a:ext cx="3194050" cy="849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defRPr/>
            </a:pPr>
            <a:r>
              <a:rPr lang="ru-RU" sz="2800" dirty="0">
                <a:solidFill>
                  <a:srgbClr val="87493D"/>
                </a:solidFill>
                <a:latin typeface="Monotype Corsiva" pitchFamily="66" charset="0"/>
              </a:rPr>
              <a:t> </a:t>
            </a:r>
          </a:p>
          <a:p>
            <a:pPr>
              <a:defRPr/>
            </a:pPr>
            <a:endParaRPr lang="ru-RU" sz="2400" dirty="0"/>
          </a:p>
        </p:txBody>
      </p:sp>
      <p:pic>
        <p:nvPicPr>
          <p:cNvPr id="9222" name="Picture 6" descr="14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3275" y="722313"/>
            <a:ext cx="3108325" cy="5024437"/>
          </a:xfrm>
          <a:prstGeom prst="rect">
            <a:avLst/>
          </a:prstGeom>
          <a:noFill/>
          <a:ln w="76200" cmpd="tri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9223" name="Прямоугольник 9"/>
          <p:cNvSpPr>
            <a:spLocks noChangeArrowheads="1"/>
          </p:cNvSpPr>
          <p:nvPr/>
        </p:nvSpPr>
        <p:spPr bwMode="auto">
          <a:xfrm>
            <a:off x="4002088" y="549275"/>
            <a:ext cx="441325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>
                <a:solidFill>
                  <a:srgbClr val="87493D"/>
                </a:solidFill>
                <a:latin typeface="Monotype Corsiva" pitchFamily="66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ru-RU" sz="3600">
                <a:solidFill>
                  <a:srgbClr val="0070C0"/>
                </a:solidFill>
                <a:latin typeface="Monotype Corsiva" pitchFamily="66" charset="0"/>
              </a:rPr>
              <a:t>В 1814 году умер отец. </a:t>
            </a:r>
          </a:p>
          <a:p>
            <a:pPr>
              <a:lnSpc>
                <a:spcPct val="90000"/>
              </a:lnSpc>
            </a:pPr>
            <a:r>
              <a:rPr lang="ru-RU" sz="3600">
                <a:solidFill>
                  <a:srgbClr val="0070C0"/>
                </a:solidFill>
                <a:latin typeface="Monotype Corsiva" pitchFamily="66" charset="0"/>
              </a:rPr>
              <a:t>Весёлое детство Андерсена закончилось.</a:t>
            </a:r>
          </a:p>
          <a:p>
            <a:pPr>
              <a:lnSpc>
                <a:spcPct val="90000"/>
              </a:lnSpc>
            </a:pPr>
            <a:r>
              <a:rPr lang="ru-RU" sz="3600">
                <a:solidFill>
                  <a:srgbClr val="0070C0"/>
                </a:solidFill>
                <a:latin typeface="Monotype Corsiva" pitchFamily="66" charset="0"/>
              </a:rPr>
              <a:t>Одиннадцатилетнему </a:t>
            </a:r>
          </a:p>
          <a:p>
            <a:pPr>
              <a:lnSpc>
                <a:spcPct val="90000"/>
              </a:lnSpc>
            </a:pPr>
            <a:r>
              <a:rPr lang="ru-RU" sz="3600">
                <a:solidFill>
                  <a:srgbClr val="0070C0"/>
                </a:solidFill>
                <a:latin typeface="Monotype Corsiva" pitchFamily="66" charset="0"/>
              </a:rPr>
              <a:t>Гансу  пришлось устроиться работать  на фабрику, помогал матери. А вечерами учился в школе для бедных.</a:t>
            </a:r>
            <a:endParaRPr lang="ru-RU" sz="360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892175" y="1406525"/>
            <a:ext cx="74168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400" i="1">
              <a:solidFill>
                <a:srgbClr val="87493D"/>
              </a:solidFill>
              <a:latin typeface="Monotype Corsiva" pitchFamily="66" charset="0"/>
            </a:endParaRPr>
          </a:p>
        </p:txBody>
      </p:sp>
      <p:sp>
        <p:nvSpPr>
          <p:cNvPr id="10244" name="Прямоугольник 4"/>
          <p:cNvSpPr>
            <a:spLocks noChangeArrowheads="1"/>
          </p:cNvSpPr>
          <p:nvPr/>
        </p:nvSpPr>
        <p:spPr bwMode="auto">
          <a:xfrm>
            <a:off x="2273300" y="395288"/>
            <a:ext cx="4730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1363" y="2557463"/>
            <a:ext cx="3194050" cy="849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defRPr/>
            </a:pPr>
            <a:r>
              <a:rPr lang="ru-RU" sz="2800" dirty="0">
                <a:solidFill>
                  <a:srgbClr val="87493D"/>
                </a:solidFill>
                <a:latin typeface="Monotype Corsiva" pitchFamily="66" charset="0"/>
              </a:rPr>
              <a:t> </a:t>
            </a:r>
          </a:p>
          <a:p>
            <a:pPr>
              <a:defRPr/>
            </a:pPr>
            <a:endParaRPr lang="ru-RU" sz="2400" dirty="0"/>
          </a:p>
        </p:txBody>
      </p:sp>
      <p:pic>
        <p:nvPicPr>
          <p:cNvPr id="10246" name="Picture 4" descr="Памятни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9963" y="2146300"/>
            <a:ext cx="2636837" cy="3505200"/>
          </a:xfrm>
          <a:prstGeom prst="rect">
            <a:avLst/>
          </a:prstGeom>
          <a:noFill/>
          <a:ln w="76200" cmpd="tri">
            <a:solidFill>
              <a:srgbClr val="990033"/>
            </a:solidFill>
            <a:miter lim="800000"/>
            <a:headEnd/>
            <a:tailEnd/>
          </a:ln>
        </p:spPr>
      </p:pic>
      <p:pic>
        <p:nvPicPr>
          <p:cNvPr id="10247" name="Picture 4" descr="Русалоч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4413" y="1787525"/>
            <a:ext cx="3457575" cy="4191000"/>
          </a:xfrm>
          <a:prstGeom prst="rect">
            <a:avLst/>
          </a:prstGeom>
          <a:noFill/>
          <a:ln w="76200" cmpd="tri">
            <a:solidFill>
              <a:srgbClr val="87493D"/>
            </a:solidFill>
            <a:miter lim="800000"/>
            <a:headEnd/>
            <a:tailEnd/>
          </a:ln>
        </p:spPr>
      </p:pic>
      <p:sp>
        <p:nvSpPr>
          <p:cNvPr id="10248" name="TextBox 9"/>
          <p:cNvSpPr txBox="1">
            <a:spLocks noChangeArrowheads="1"/>
          </p:cNvSpPr>
          <p:nvPr/>
        </p:nvSpPr>
        <p:spPr bwMode="auto">
          <a:xfrm>
            <a:off x="728663" y="503238"/>
            <a:ext cx="77533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Великому сказочнику и его героям поставлены  памятники. А героиня сказки Г.Х.Андерсена «Русалочка» стала символом столицы Дании – Копенгагена.</a:t>
            </a:r>
          </a:p>
        </p:txBody>
      </p:sp>
      <p:sp>
        <p:nvSpPr>
          <p:cNvPr id="10249" name="TextBox 10"/>
          <p:cNvSpPr txBox="1">
            <a:spLocks noChangeArrowheads="1"/>
          </p:cNvSpPr>
          <p:nvPr/>
        </p:nvSpPr>
        <p:spPr bwMode="auto">
          <a:xfrm>
            <a:off x="874713" y="5699125"/>
            <a:ext cx="28305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Памятник Г.Х.Андерсену</a:t>
            </a:r>
          </a:p>
          <a:p>
            <a:r>
              <a:rPr lang="ru-RU"/>
              <a:t> в Копенгагене</a:t>
            </a:r>
          </a:p>
        </p:txBody>
      </p:sp>
      <p:sp>
        <p:nvSpPr>
          <p:cNvPr id="10250" name="TextBox 11"/>
          <p:cNvSpPr txBox="1">
            <a:spLocks noChangeArrowheads="1"/>
          </p:cNvSpPr>
          <p:nvPr/>
        </p:nvSpPr>
        <p:spPr bwMode="auto">
          <a:xfrm>
            <a:off x="4413250" y="6016625"/>
            <a:ext cx="3981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Памятник Русалочке в Копенгагене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Прямоугольник 3"/>
          <p:cNvSpPr>
            <a:spLocks noChangeArrowheads="1"/>
          </p:cNvSpPr>
          <p:nvPr/>
        </p:nvSpPr>
        <p:spPr bwMode="auto">
          <a:xfrm>
            <a:off x="546100" y="395288"/>
            <a:ext cx="805497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endParaRPr lang="ru-RU" sz="2400">
              <a:latin typeface="Garamond Premr Pro Smbd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400" i="1">
              <a:solidFill>
                <a:srgbClr val="87493D"/>
              </a:solidFill>
              <a:latin typeface="Monotype Corsiva" pitchFamily="66" charset="0"/>
            </a:endParaRPr>
          </a:p>
        </p:txBody>
      </p:sp>
      <p:sp>
        <p:nvSpPr>
          <p:cNvPr id="11268" name="Прямоугольник 4"/>
          <p:cNvSpPr>
            <a:spLocks noChangeArrowheads="1"/>
          </p:cNvSpPr>
          <p:nvPr/>
        </p:nvSpPr>
        <p:spPr bwMode="auto">
          <a:xfrm>
            <a:off x="2273300" y="395288"/>
            <a:ext cx="4730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1363" y="2557463"/>
            <a:ext cx="3194050" cy="849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defRPr/>
            </a:pPr>
            <a:r>
              <a:rPr lang="ru-RU" sz="2800" dirty="0">
                <a:solidFill>
                  <a:srgbClr val="87493D"/>
                </a:solidFill>
                <a:latin typeface="Monotype Corsiva" pitchFamily="66" charset="0"/>
              </a:rPr>
              <a:t> </a:t>
            </a:r>
          </a:p>
          <a:p>
            <a:pPr>
              <a:defRPr/>
            </a:pP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3339" y="343405"/>
            <a:ext cx="7951304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2 апреля </a:t>
            </a:r>
          </a:p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(в день рождения Г.Х.Андерсена)</a:t>
            </a:r>
          </a:p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отмечается </a:t>
            </a:r>
          </a:p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Международный день Детской книги </a:t>
            </a:r>
          </a:p>
        </p:txBody>
      </p:sp>
      <p:pic>
        <p:nvPicPr>
          <p:cNvPr id="11271" name="Picture 4" descr="Облож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134159">
            <a:off x="420688" y="3527425"/>
            <a:ext cx="1905000" cy="2913063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11272" name="Picture 5" descr="Обложка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53126">
            <a:off x="1873250" y="3284538"/>
            <a:ext cx="2263775" cy="3081337"/>
          </a:xfrm>
          <a:prstGeom prst="rect">
            <a:avLst/>
          </a:prstGeom>
          <a:noFill/>
          <a:ln w="9525">
            <a:solidFill>
              <a:srgbClr val="87493D"/>
            </a:solidFill>
            <a:miter lim="800000"/>
            <a:headEnd/>
            <a:tailEnd/>
          </a:ln>
        </p:spPr>
      </p:pic>
      <p:pic>
        <p:nvPicPr>
          <p:cNvPr id="11273" name="Picture 7" descr="Обложка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338441">
            <a:off x="3657600" y="4019550"/>
            <a:ext cx="2027238" cy="2744788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17" name="rg_hi" descr="https://encrypted-tbn2.gstatic.com/images?q=tbn:ANd9GcTqaHAzcYMk0Wjyu5bpRf_l4hzpmJLDaD8mT47xH1k77UgcFam-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 rot="1122754">
            <a:off x="7216117" y="2979602"/>
            <a:ext cx="1607463" cy="226235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5" name="il_fi" descr="http://s45.radikal.ru/i110/1010/37/994bddecaf07.jpg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4682771" y="2738649"/>
            <a:ext cx="2009576" cy="22479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>
            <a:bevelT prst="relaxedInset"/>
            <a:extrusionClr>
              <a:schemeClr val="tx2">
                <a:lumMod val="75000"/>
              </a:schemeClr>
            </a:extrusionClr>
          </a:sp3d>
        </p:spPr>
      </p:pic>
      <p:pic>
        <p:nvPicPr>
          <p:cNvPr id="18" name="il_fi" descr="http://darjakaisa.ru/uploads/posts/2009-12/1262169913_7cfa5a16bf39.jpg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 rot="21423727">
            <a:off x="5478033" y="4501052"/>
            <a:ext cx="2143140" cy="2303540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581</TotalTime>
  <Words>439</Words>
  <Application>Microsoft Office PowerPoint</Application>
  <PresentationFormat>Экран (4:3)</PresentationFormat>
  <Paragraphs>100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Calibri Light</vt:lpstr>
      <vt:lpstr>Calibri</vt:lpstr>
      <vt:lpstr>Garamond Premr Pro Smbd</vt:lpstr>
      <vt:lpstr>Tahoma</vt:lpstr>
      <vt:lpstr>Monotype Corsiva</vt:lpstr>
      <vt:lpstr>Times New Roman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1111</cp:lastModifiedBy>
  <cp:revision>72</cp:revision>
  <dcterms:created xsi:type="dcterms:W3CDTF">2013-11-19T05:52:05Z</dcterms:created>
  <dcterms:modified xsi:type="dcterms:W3CDTF">2017-07-29T10:26:40Z</dcterms:modified>
</cp:coreProperties>
</file>