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55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8631E-CD4F-4FA6-99D3-D7313D66C04E}" type="datetimeFigureOut">
              <a:rPr lang="ru-RU" smtClean="0"/>
              <a:t>29.07.2017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23DEF-A5A6-4CF3-8054-299A01EE12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5690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8631E-CD4F-4FA6-99D3-D7313D66C04E}" type="datetimeFigureOut">
              <a:rPr lang="ru-RU" smtClean="0"/>
              <a:t>29.07.2017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23DEF-A5A6-4CF3-8054-299A01EE12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50967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8631E-CD4F-4FA6-99D3-D7313D66C04E}" type="datetimeFigureOut">
              <a:rPr lang="ru-RU" smtClean="0"/>
              <a:t>29.07.2017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23DEF-A5A6-4CF3-8054-299A01EE12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6942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8631E-CD4F-4FA6-99D3-D7313D66C04E}" type="datetimeFigureOut">
              <a:rPr lang="ru-RU" smtClean="0"/>
              <a:t>29.07.2017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23DEF-A5A6-4CF3-8054-299A01EE12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7836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8631E-CD4F-4FA6-99D3-D7313D66C04E}" type="datetimeFigureOut">
              <a:rPr lang="ru-RU" smtClean="0"/>
              <a:t>29.07.2017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23DEF-A5A6-4CF3-8054-299A01EE12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29044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8631E-CD4F-4FA6-99D3-D7313D66C04E}" type="datetimeFigureOut">
              <a:rPr lang="ru-RU" smtClean="0"/>
              <a:t>29.07.2017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23DEF-A5A6-4CF3-8054-299A01EE12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26433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8631E-CD4F-4FA6-99D3-D7313D66C04E}" type="datetimeFigureOut">
              <a:rPr lang="ru-RU" smtClean="0"/>
              <a:t>29.07.2017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23DEF-A5A6-4CF3-8054-299A01EE12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7242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8631E-CD4F-4FA6-99D3-D7313D66C04E}" type="datetimeFigureOut">
              <a:rPr lang="ru-RU" smtClean="0"/>
              <a:t>29.07.2017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23DEF-A5A6-4CF3-8054-299A01EE12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8579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8631E-CD4F-4FA6-99D3-D7313D66C04E}" type="datetimeFigureOut">
              <a:rPr lang="ru-RU" smtClean="0"/>
              <a:t>29.07.2017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23DEF-A5A6-4CF3-8054-299A01EE12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1456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8631E-CD4F-4FA6-99D3-D7313D66C04E}" type="datetimeFigureOut">
              <a:rPr lang="ru-RU" smtClean="0"/>
              <a:t>29.07.2017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23DEF-A5A6-4CF3-8054-299A01EE12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7485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8631E-CD4F-4FA6-99D3-D7313D66C04E}" type="datetimeFigureOut">
              <a:rPr lang="ru-RU" smtClean="0"/>
              <a:t>29.07.2017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23DEF-A5A6-4CF3-8054-299A01EE12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0698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28631E-CD4F-4FA6-99D3-D7313D66C04E}" type="datetimeFigureOut">
              <a:rPr lang="ru-RU" smtClean="0"/>
              <a:t>29.07.2017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A23DEF-A5A6-4CF3-8054-299A01EE12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7244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31.png"/><Relationship Id="rId7" Type="http://schemas.openxmlformats.org/officeDocument/2006/relationships/image" Target="../media/image28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jpg"/><Relationship Id="rId5" Type="http://schemas.openxmlformats.org/officeDocument/2006/relationships/image" Target="../media/image5.jpe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1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8385" y="1122363"/>
            <a:ext cx="11331723" cy="2748882"/>
          </a:xfrm>
        </p:spPr>
        <p:txBody>
          <a:bodyPr>
            <a:noAutofit/>
          </a:bodyPr>
          <a:lstStyle/>
          <a:p>
            <a:pPr algn="l"/>
            <a:r>
              <a:rPr lang="ru-RU" sz="8800" b="1" dirty="0" smtClean="0">
                <a:solidFill>
                  <a:srgbClr val="0070C0"/>
                </a:solidFill>
              </a:rPr>
              <a:t>35  2 </a:t>
            </a:r>
            <a:r>
              <a:rPr lang="ru-RU" sz="8800" b="1" dirty="0">
                <a:solidFill>
                  <a:srgbClr val="0070C0"/>
                </a:solidFill>
              </a:rPr>
              <a:t> </a:t>
            </a:r>
            <a:r>
              <a:rPr lang="ru-RU" sz="8800" b="1" dirty="0" smtClean="0">
                <a:solidFill>
                  <a:srgbClr val="0070C0"/>
                </a:solidFill>
              </a:rPr>
              <a:t> 83  14  96  28  59</a:t>
            </a:r>
            <a:r>
              <a:rPr lang="ru-RU" sz="8800" b="1" dirty="0">
                <a:solidFill>
                  <a:srgbClr val="0070C0"/>
                </a:solidFill>
              </a:rPr>
              <a:t/>
            </a:r>
            <a:br>
              <a:rPr lang="ru-RU" sz="8800" b="1" dirty="0">
                <a:solidFill>
                  <a:srgbClr val="0070C0"/>
                </a:solidFill>
              </a:rPr>
            </a:br>
            <a:r>
              <a:rPr lang="ru-RU" sz="8800" b="1" dirty="0" smtClean="0">
                <a:solidFill>
                  <a:srgbClr val="0070C0"/>
                </a:solidFill>
              </a:rPr>
              <a:t> </a:t>
            </a:r>
            <a:r>
              <a:rPr lang="ru-RU" sz="8800" b="1" dirty="0" smtClean="0">
                <a:solidFill>
                  <a:srgbClr val="FF0000"/>
                </a:solidFill>
              </a:rPr>
              <a:t>Л   К   О    А    Н    Р    С </a:t>
            </a:r>
            <a:endParaRPr lang="ru-RU" sz="8800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6794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2"/>
          <a:srcRect l="2979" t="2936" r="2094" b="12100"/>
          <a:stretch/>
        </p:blipFill>
        <p:spPr>
          <a:xfrm rot="17895124">
            <a:off x="6353268" y="1210962"/>
            <a:ext cx="3742022" cy="2852948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526455">
            <a:off x="8087675" y="1631711"/>
            <a:ext cx="4871960" cy="232331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526455">
            <a:off x="3663559" y="1804141"/>
            <a:ext cx="4064467" cy="1938242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2"/>
          <a:srcRect l="2979" t="2936" r="2094" b="12100"/>
          <a:stretch/>
        </p:blipFill>
        <p:spPr>
          <a:xfrm rot="17895124">
            <a:off x="1743014" y="1430220"/>
            <a:ext cx="3434262" cy="261830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526455">
            <a:off x="-675401" y="1625900"/>
            <a:ext cx="4242356" cy="202307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699826"/>
            <a:ext cx="10515600" cy="88570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  </a:t>
            </a:r>
            <a:r>
              <a:rPr lang="ru-RU" dirty="0" smtClean="0"/>
              <a:t> </a:t>
            </a:r>
            <a:r>
              <a:rPr lang="ru-RU" sz="6000" b="1" dirty="0" smtClean="0">
                <a:solidFill>
                  <a:srgbClr val="0070C0"/>
                </a:solidFill>
              </a:rPr>
              <a:t>94        </a:t>
            </a:r>
            <a:r>
              <a:rPr lang="ru-RU" sz="6000" b="1" dirty="0" smtClean="0">
                <a:solidFill>
                  <a:srgbClr val="FF0000"/>
                </a:solidFill>
              </a:rPr>
              <a:t>48</a:t>
            </a:r>
            <a:r>
              <a:rPr lang="ru-RU" sz="6000" b="1" dirty="0" smtClean="0">
                <a:solidFill>
                  <a:srgbClr val="0070C0"/>
                </a:solidFill>
              </a:rPr>
              <a:t>         79              </a:t>
            </a:r>
            <a:r>
              <a:rPr lang="ru-RU" sz="6000" b="1" dirty="0" smtClean="0">
                <a:solidFill>
                  <a:srgbClr val="FF0000"/>
                </a:solidFill>
              </a:rPr>
              <a:t>78</a:t>
            </a:r>
            <a:r>
              <a:rPr lang="ru-RU" sz="6000" b="1" dirty="0" smtClean="0">
                <a:solidFill>
                  <a:srgbClr val="0070C0"/>
                </a:solidFill>
              </a:rPr>
              <a:t>          97</a:t>
            </a:r>
            <a:endParaRPr lang="ru-RU" sz="6000" b="1" dirty="0">
              <a:solidFill>
                <a:srgbClr val="0070C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6"/>
          <a:srcRect l="-975" t="-775" r="975" b="775"/>
          <a:stretch/>
        </p:blipFill>
        <p:spPr>
          <a:xfrm>
            <a:off x="738257" y="1670167"/>
            <a:ext cx="10515600" cy="220619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0767" y="2205927"/>
            <a:ext cx="859611" cy="106689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35038" y="2202099"/>
            <a:ext cx="859611" cy="106689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645066" y="2259922"/>
            <a:ext cx="859611" cy="106689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31282" y="2205928"/>
            <a:ext cx="859611" cy="106689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449700" y="2259924"/>
            <a:ext cx="859611" cy="1066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720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</a:rPr>
              <a:t>Задача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b="1" dirty="0" smtClean="0">
                <a:solidFill>
                  <a:srgbClr val="0070C0"/>
                </a:solidFill>
              </a:rPr>
              <a:t>У </a:t>
            </a:r>
            <a:r>
              <a:rPr lang="ru-RU" sz="4800" b="1" dirty="0" err="1" smtClean="0">
                <a:solidFill>
                  <a:srgbClr val="0070C0"/>
                </a:solidFill>
              </a:rPr>
              <a:t>Карлсона</a:t>
            </a:r>
            <a:r>
              <a:rPr lang="ru-RU" sz="4800" b="1" dirty="0" smtClean="0">
                <a:solidFill>
                  <a:srgbClr val="0070C0"/>
                </a:solidFill>
              </a:rPr>
              <a:t> 42 марки, а у Малыша на 14 марок больше. Сколько всего марок у </a:t>
            </a:r>
            <a:r>
              <a:rPr lang="ru-RU" sz="4800" b="1" dirty="0" err="1" smtClean="0">
                <a:solidFill>
                  <a:srgbClr val="0070C0"/>
                </a:solidFill>
              </a:rPr>
              <a:t>Карлсона</a:t>
            </a:r>
            <a:r>
              <a:rPr lang="ru-RU" sz="4800" b="1" dirty="0" smtClean="0">
                <a:solidFill>
                  <a:srgbClr val="0070C0"/>
                </a:solidFill>
              </a:rPr>
              <a:t> и Малыша вместе?</a:t>
            </a:r>
            <a:endParaRPr lang="ru-RU" sz="4800" b="1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4280" y="3995369"/>
            <a:ext cx="3743440" cy="28626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04539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u="sng" dirty="0" smtClean="0">
                <a:solidFill>
                  <a:srgbClr val="FF0000"/>
                </a:solidFill>
              </a:rPr>
              <a:t>Решение задачи:</a:t>
            </a:r>
            <a:endParaRPr lang="ru-RU" sz="4800" b="1" u="sng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arenR"/>
            </a:pPr>
            <a:r>
              <a:rPr lang="ru-RU" sz="4400" b="1" dirty="0" smtClean="0">
                <a:solidFill>
                  <a:srgbClr val="0070C0"/>
                </a:solidFill>
              </a:rPr>
              <a:t>42 + 14 = 56 (м.) – у Малыша</a:t>
            </a:r>
          </a:p>
          <a:p>
            <a:pPr marL="514350" indent="-514350">
              <a:buAutoNum type="arabicParenR"/>
            </a:pPr>
            <a:r>
              <a:rPr lang="ru-RU" sz="4400" b="1" dirty="0" smtClean="0">
                <a:solidFill>
                  <a:srgbClr val="0070C0"/>
                </a:solidFill>
              </a:rPr>
              <a:t>42 + 56 = 98 (м.) – всего</a:t>
            </a:r>
          </a:p>
          <a:p>
            <a:pPr marL="0" indent="0">
              <a:buNone/>
            </a:pPr>
            <a:r>
              <a:rPr lang="ru-RU" sz="4400" b="1" dirty="0">
                <a:solidFill>
                  <a:srgbClr val="0070C0"/>
                </a:solidFill>
              </a:rPr>
              <a:t> </a:t>
            </a:r>
            <a:r>
              <a:rPr lang="ru-RU" sz="4400" b="1" dirty="0" smtClean="0">
                <a:solidFill>
                  <a:srgbClr val="0070C0"/>
                </a:solidFill>
              </a:rPr>
              <a:t>                        Ответ: 98 марок у </a:t>
            </a:r>
            <a:r>
              <a:rPr lang="ru-RU" sz="4400" b="1" dirty="0" err="1" smtClean="0">
                <a:solidFill>
                  <a:srgbClr val="0070C0"/>
                </a:solidFill>
              </a:rPr>
              <a:t>Карлсона</a:t>
            </a:r>
            <a:r>
              <a:rPr lang="ru-RU" sz="4400" b="1" dirty="0" smtClean="0">
                <a:solidFill>
                  <a:srgbClr val="0070C0"/>
                </a:solidFill>
              </a:rPr>
              <a:t> и Малыша вместе</a:t>
            </a:r>
            <a:r>
              <a:rPr lang="ru-RU" b="1" dirty="0" smtClean="0">
                <a:solidFill>
                  <a:srgbClr val="0070C0"/>
                </a:solidFill>
              </a:rPr>
              <a:t>.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625" t="50120"/>
          <a:stretch/>
        </p:blipFill>
        <p:spPr>
          <a:xfrm>
            <a:off x="8267847" y="4341263"/>
            <a:ext cx="3187744" cy="2225734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13476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b="1" dirty="0" smtClean="0">
                <a:solidFill>
                  <a:srgbClr val="0070C0"/>
                </a:solidFill>
              </a:rPr>
              <a:t/>
            </a:r>
            <a:br>
              <a:rPr lang="ru-RU" sz="8800" b="1" dirty="0" smtClean="0">
                <a:solidFill>
                  <a:srgbClr val="0070C0"/>
                </a:solidFill>
              </a:rPr>
            </a:br>
            <a:r>
              <a:rPr lang="ru-RU" sz="8800" b="1" dirty="0">
                <a:solidFill>
                  <a:srgbClr val="0070C0"/>
                </a:solidFill>
              </a:rPr>
              <a:t/>
            </a:r>
            <a:br>
              <a:rPr lang="ru-RU" sz="8800" b="1" dirty="0">
                <a:solidFill>
                  <a:srgbClr val="0070C0"/>
                </a:solidFill>
              </a:rPr>
            </a:br>
            <a:r>
              <a:rPr lang="ru-RU" sz="8800" b="1" dirty="0" smtClean="0">
                <a:solidFill>
                  <a:srgbClr val="0070C0"/>
                </a:solidFill>
              </a:rPr>
              <a:t>2  14  28  35  59  83  96</a:t>
            </a:r>
            <a:r>
              <a:rPr lang="ru-RU" sz="8800" b="1" dirty="0">
                <a:solidFill>
                  <a:srgbClr val="0070C0"/>
                </a:solidFill>
              </a:rPr>
              <a:t/>
            </a:r>
            <a:br>
              <a:rPr lang="ru-RU" sz="8800" b="1" dirty="0">
                <a:solidFill>
                  <a:srgbClr val="0070C0"/>
                </a:solidFill>
              </a:rPr>
            </a:br>
            <a:r>
              <a:rPr lang="ru-RU" sz="8800" b="1" dirty="0" smtClean="0">
                <a:solidFill>
                  <a:srgbClr val="FF0000"/>
                </a:solidFill>
              </a:rPr>
              <a:t>К   А    Р   Л     С    О   Н</a:t>
            </a:r>
            <a:br>
              <a:rPr lang="ru-RU" sz="8800" b="1" dirty="0" smtClean="0">
                <a:solidFill>
                  <a:srgbClr val="FF0000"/>
                </a:solidFill>
              </a:rPr>
            </a:br>
            <a:endParaRPr lang="ru-RU" sz="8800" b="1" dirty="0">
              <a:solidFill>
                <a:srgbClr val="FF0000"/>
              </a:solidFill>
            </a:endParaRPr>
          </a:p>
        </p:txBody>
      </p:sp>
      <p:pic>
        <p:nvPicPr>
          <p:cNvPr id="15" name="Объект 1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798" y="2324456"/>
            <a:ext cx="4084890" cy="4426864"/>
          </a:xfrm>
        </p:spPr>
      </p:pic>
    </p:spTree>
    <p:extLst>
      <p:ext uri="{BB962C8B-B14F-4D97-AF65-F5344CB8AC3E}">
        <p14:creationId xmlns:p14="http://schemas.microsoft.com/office/powerpoint/2010/main" val="1216435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897022" y="4340734"/>
            <a:ext cx="2430566" cy="1640128"/>
          </a:xfrm>
          <a:prstGeom prst="rect">
            <a:avLst/>
          </a:prstGeom>
        </p:spPr>
      </p:pic>
      <p:pic>
        <p:nvPicPr>
          <p:cNvPr id="10" name="Picture 2" descr="http://img.juimg.com/tuku/yulantu/131228/328105-13122Q232118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2718" y="4431229"/>
            <a:ext cx="2409914" cy="1304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760623" y="4340734"/>
            <a:ext cx="2508591" cy="1640128"/>
          </a:xfrm>
          <a:prstGeom prst="rect">
            <a:avLst/>
          </a:prstGeom>
        </p:spPr>
      </p:pic>
      <p:pic>
        <p:nvPicPr>
          <p:cNvPr id="14" name="Picture 2" descr="http://img.juimg.com/tuku/yulantu/131228/328105-13122Q232118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794068" y="2784005"/>
            <a:ext cx="2589071" cy="1450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51" y="2700606"/>
            <a:ext cx="2723824" cy="1640128"/>
          </a:xfrm>
          <a:prstGeom prst="rect">
            <a:avLst/>
          </a:prstGeom>
        </p:spPr>
      </p:pic>
      <p:pic>
        <p:nvPicPr>
          <p:cNvPr id="9" name="Picture 2" descr="http://img.juimg.com/tuku/yulantu/131228/328105-13122Q2321186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4965" y="2612058"/>
            <a:ext cx="2588220" cy="1601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img.juimg.com/tuku/yulantu/131228/328105-13122Q2321186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7403" y="365123"/>
            <a:ext cx="2147851" cy="1701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612136" y="219178"/>
            <a:ext cx="2651648" cy="205388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4337" y="365125"/>
            <a:ext cx="3154295" cy="205388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65123"/>
            <a:ext cx="10247812" cy="546090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                   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rgbClr val="FF0000"/>
                </a:solidFill>
              </a:rPr>
              <a:t>         </a:t>
            </a:r>
            <a:r>
              <a:rPr lang="ru-RU" sz="3600" b="1" dirty="0" smtClean="0">
                <a:solidFill>
                  <a:srgbClr val="FF0000"/>
                </a:solidFill>
              </a:rPr>
              <a:t>35 – 15                                  </a:t>
            </a:r>
            <a:r>
              <a:rPr lang="ru-RU" sz="3200" b="1" dirty="0" smtClean="0">
                <a:solidFill>
                  <a:srgbClr val="FF0000"/>
                </a:solidFill>
              </a:rPr>
              <a:t>90 + 9                   </a:t>
            </a:r>
            <a:r>
              <a:rPr lang="ru-RU" sz="3200" b="1" dirty="0" smtClean="0">
                <a:solidFill>
                  <a:srgbClr val="0070C0"/>
                </a:solidFill>
              </a:rPr>
              <a:t>16 + 3</a:t>
            </a:r>
          </a:p>
          <a:p>
            <a:pPr marL="0" indent="0">
              <a:buNone/>
            </a:pPr>
            <a:endParaRPr lang="ru-RU" sz="32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ru-RU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                     </a:t>
            </a:r>
          </a:p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            </a:t>
            </a:r>
            <a:r>
              <a:rPr lang="ru-RU" sz="4000" b="1" dirty="0" smtClean="0">
                <a:solidFill>
                  <a:srgbClr val="0070C0"/>
                </a:solidFill>
              </a:rPr>
              <a:t>11 - 1</a:t>
            </a:r>
            <a:r>
              <a:rPr lang="ru-RU" sz="3600" b="1" dirty="0" smtClean="0">
                <a:solidFill>
                  <a:srgbClr val="FF0000"/>
                </a:solidFill>
              </a:rPr>
              <a:t>                    57 -50                        </a:t>
            </a:r>
            <a:r>
              <a:rPr lang="ru-RU" sz="3600" b="1" dirty="0" smtClean="0">
                <a:solidFill>
                  <a:srgbClr val="0070C0"/>
                </a:solidFill>
              </a:rPr>
              <a:t>32 +</a:t>
            </a:r>
            <a:r>
              <a:rPr lang="ru-RU" sz="3600" b="1" dirty="0">
                <a:solidFill>
                  <a:srgbClr val="0070C0"/>
                </a:solidFill>
              </a:rPr>
              <a:t>8</a:t>
            </a:r>
            <a:r>
              <a:rPr lang="ru-RU" sz="3600" b="1" dirty="0" smtClean="0">
                <a:solidFill>
                  <a:srgbClr val="0070C0"/>
                </a:solidFill>
              </a:rPr>
              <a:t> </a:t>
            </a:r>
          </a:p>
          <a:p>
            <a:pPr marL="0" indent="0">
              <a:buNone/>
            </a:pPr>
            <a:endParaRPr lang="ru-RU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ru-RU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               65 + 4            </a:t>
            </a:r>
            <a:r>
              <a:rPr lang="ru-RU" sz="3600" b="1" dirty="0" smtClean="0">
                <a:solidFill>
                  <a:srgbClr val="0070C0"/>
                </a:solidFill>
              </a:rPr>
              <a:t>17 - </a:t>
            </a:r>
            <a:r>
              <a:rPr lang="ru-RU" sz="3600" b="1" dirty="0">
                <a:solidFill>
                  <a:srgbClr val="0070C0"/>
                </a:solidFill>
              </a:rPr>
              <a:t>9</a:t>
            </a:r>
            <a:r>
              <a:rPr lang="ru-RU" sz="3600" b="1" dirty="0" smtClean="0">
                <a:solidFill>
                  <a:srgbClr val="0070C0"/>
                </a:solidFill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</a:rPr>
              <a:t>              15 -10        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15" name="Объект 3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12" t="1841" r="41070"/>
          <a:stretch/>
        </p:blipFill>
        <p:spPr>
          <a:xfrm>
            <a:off x="9859375" y="3954744"/>
            <a:ext cx="2105847" cy="27470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20371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://img.juimg.com/tuku/yulantu/131228/328105-13122Q232118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0972" y="2530955"/>
            <a:ext cx="2298300" cy="1820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img.juimg.com/tuku/yulantu/131228/328105-13122Q232118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6969" y="209153"/>
            <a:ext cx="2366831" cy="1874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801025" y="365125"/>
            <a:ext cx="3428575" cy="213077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708" y="365125"/>
            <a:ext cx="3154295" cy="213077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6572" y="365125"/>
            <a:ext cx="10687228" cy="1737781"/>
          </a:xfrm>
        </p:spPr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          </a:t>
            </a:r>
            <a:r>
              <a:rPr lang="ru-RU" sz="4800" b="1" dirty="0" smtClean="0">
                <a:solidFill>
                  <a:srgbClr val="FF0000"/>
                </a:solidFill>
              </a:rPr>
              <a:t>20                           99                    </a:t>
            </a:r>
            <a:r>
              <a:rPr lang="ru-RU" sz="4800" b="1" dirty="0" smtClean="0">
                <a:solidFill>
                  <a:srgbClr val="0070C0"/>
                </a:solidFill>
              </a:rPr>
              <a:t>19</a:t>
            </a:r>
            <a:endParaRPr lang="ru-RU" sz="4800" b="1" dirty="0">
              <a:solidFill>
                <a:srgbClr val="0070C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6650" y="4462180"/>
            <a:ext cx="3131075" cy="201680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4900" y="2787843"/>
            <a:ext cx="3154295" cy="213077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337784" y="4582040"/>
            <a:ext cx="3105033" cy="1952548"/>
          </a:xfrm>
          <a:prstGeom prst="rect">
            <a:avLst/>
          </a:prstGeom>
        </p:spPr>
      </p:pic>
      <p:pic>
        <p:nvPicPr>
          <p:cNvPr id="11" name="Picture 2" descr="http://img.juimg.com/tuku/yulantu/131228/328105-13122Q2321186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759179" y="2645094"/>
            <a:ext cx="2475451" cy="1462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://img.juimg.com/tuku/yulantu/131228/328105-13122Q2321186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7024" y="4760268"/>
            <a:ext cx="2240303" cy="1774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5886648" y="3244334"/>
            <a:ext cx="49725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>
                <a:solidFill>
                  <a:srgbClr val="FF0000"/>
                </a:solidFill>
              </a:rPr>
              <a:t>7</a:t>
            </a:r>
            <a:endParaRPr lang="ru-RU" sz="48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875539" y="2993702"/>
            <a:ext cx="80983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0070C0"/>
                </a:solidFill>
              </a:rPr>
              <a:t>10</a:t>
            </a:r>
            <a:endParaRPr lang="ru-RU" sz="4800" dirty="0">
              <a:solidFill>
                <a:srgbClr val="0070C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360770" y="4882131"/>
            <a:ext cx="80983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69</a:t>
            </a:r>
            <a:endParaRPr lang="ru-RU" sz="48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5581532" y="5231930"/>
            <a:ext cx="63671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0070C0"/>
                </a:solidFill>
              </a:rPr>
              <a:t> 8</a:t>
            </a:r>
            <a:endParaRPr lang="ru-RU" sz="4800" dirty="0">
              <a:solidFill>
                <a:srgbClr val="0070C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9744809" y="2913211"/>
            <a:ext cx="80983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0070C0"/>
                </a:solidFill>
              </a:rPr>
              <a:t>40</a:t>
            </a:r>
            <a:endParaRPr lang="ru-RU" sz="4800" dirty="0">
              <a:solidFill>
                <a:srgbClr val="0070C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9890302" y="5047264"/>
            <a:ext cx="63671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5 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4257500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31816" y="365125"/>
            <a:ext cx="10421983" cy="58118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7200" b="1" dirty="0" smtClean="0">
                <a:solidFill>
                  <a:srgbClr val="00B050"/>
                </a:solidFill>
              </a:rPr>
              <a:t>24   58   69   95   70   91</a:t>
            </a:r>
            <a:endParaRPr lang="ru-RU" sz="7200" b="1" dirty="0">
              <a:solidFill>
                <a:srgbClr val="00B05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8263" y="1690688"/>
            <a:ext cx="4876800" cy="5067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6580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39" t="6619" r="20264" b="11206"/>
          <a:stretch/>
        </p:blipFill>
        <p:spPr>
          <a:xfrm>
            <a:off x="3802879" y="365125"/>
            <a:ext cx="4657457" cy="564256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521150"/>
            <a:ext cx="10515600" cy="487110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4800" b="1" dirty="0" smtClean="0">
              <a:solidFill>
                <a:srgbClr val="7030A0"/>
              </a:solidFill>
            </a:endParaRPr>
          </a:p>
          <a:p>
            <a:pPr marL="0" indent="0" algn="ctr">
              <a:buNone/>
            </a:pPr>
            <a:r>
              <a:rPr lang="ru-RU" sz="4800" b="1" dirty="0" smtClean="0">
                <a:solidFill>
                  <a:srgbClr val="7030A0"/>
                </a:solidFill>
              </a:rPr>
              <a:t>32 + 6 = 38</a:t>
            </a:r>
          </a:p>
          <a:p>
            <a:pPr marL="0" indent="0" algn="ctr">
              <a:buNone/>
            </a:pPr>
            <a:r>
              <a:rPr lang="ru-RU" sz="4800" b="1" dirty="0" smtClean="0">
                <a:solidFill>
                  <a:srgbClr val="7030A0"/>
                </a:solidFill>
              </a:rPr>
              <a:t>32 + 60 = 92</a:t>
            </a:r>
          </a:p>
          <a:p>
            <a:pPr marL="0" indent="0" algn="ctr">
              <a:buNone/>
            </a:pPr>
            <a:r>
              <a:rPr lang="ru-RU" sz="4800" b="1" dirty="0" smtClean="0">
                <a:solidFill>
                  <a:srgbClr val="7030A0"/>
                </a:solidFill>
              </a:rPr>
              <a:t>32 + 64 = 96</a:t>
            </a:r>
            <a:endParaRPr lang="ru-RU" sz="48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814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 </a:t>
            </a:r>
          </a:p>
          <a:p>
            <a:pPr marL="0" indent="0" algn="ctr">
              <a:buNone/>
            </a:pPr>
            <a:endParaRPr lang="ru-RU" sz="6600" b="1" dirty="0">
              <a:solidFill>
                <a:srgbClr val="0070C0"/>
              </a:solidFill>
            </a:endParaRPr>
          </a:p>
          <a:p>
            <a:pPr marL="0" indent="0" algn="ctr">
              <a:buNone/>
            </a:pPr>
            <a:r>
              <a:rPr lang="ru-RU" sz="6600" b="1" dirty="0" smtClean="0">
                <a:solidFill>
                  <a:srgbClr val="0070C0"/>
                </a:solidFill>
              </a:rPr>
              <a:t>32 + 64 = (32 + 60) + 4 = 96</a:t>
            </a:r>
            <a:endParaRPr lang="ru-RU" sz="6600" b="1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16" t="13133" r="24942" b="24158"/>
          <a:stretch/>
        </p:blipFill>
        <p:spPr>
          <a:xfrm>
            <a:off x="8785075" y="224012"/>
            <a:ext cx="3079971" cy="31003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72710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2457" y="1149531"/>
            <a:ext cx="4833257" cy="47722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45530" y="2002971"/>
            <a:ext cx="4108269" cy="879565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+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879566"/>
            <a:ext cx="10515600" cy="529739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1. Пишу </a:t>
            </a:r>
            <a:r>
              <a:rPr lang="ru-RU" dirty="0"/>
              <a:t>десятки под десятками, а единицы под единицами.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2. Складываю единицы:</a:t>
            </a:r>
            <a:r>
              <a:rPr lang="ru-RU" dirty="0" smtClean="0"/>
              <a:t>                                             </a:t>
            </a:r>
          </a:p>
          <a:p>
            <a:pPr marL="0" indent="0">
              <a:buNone/>
            </a:pPr>
            <a:r>
              <a:rPr lang="ru-RU" dirty="0" smtClean="0"/>
              <a:t>     2 </a:t>
            </a:r>
            <a:r>
              <a:rPr lang="ru-RU" dirty="0"/>
              <a:t>+ 4 = </a:t>
            </a:r>
            <a:r>
              <a:rPr lang="ru-RU" dirty="0" smtClean="0"/>
              <a:t>6        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    Пишу </a:t>
            </a:r>
            <a:r>
              <a:rPr lang="ru-RU" dirty="0"/>
              <a:t>6 под единицами</a:t>
            </a:r>
            <a:r>
              <a:rPr lang="ru-RU" dirty="0" smtClean="0"/>
              <a:t>.            </a:t>
            </a:r>
            <a:endParaRPr lang="ru-RU" dirty="0"/>
          </a:p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3. </a:t>
            </a:r>
            <a:r>
              <a:rPr lang="ru-RU" b="1" dirty="0">
                <a:solidFill>
                  <a:srgbClr val="FF0000"/>
                </a:solidFill>
              </a:rPr>
              <a:t>Складываю </a:t>
            </a:r>
            <a:r>
              <a:rPr lang="ru-RU" dirty="0">
                <a:solidFill>
                  <a:srgbClr val="FF0000"/>
                </a:solidFill>
              </a:rPr>
              <a:t>десятки:</a:t>
            </a:r>
          </a:p>
          <a:p>
            <a:pPr marL="0" indent="0">
              <a:buNone/>
            </a:pPr>
            <a:r>
              <a:rPr lang="ru-RU" dirty="0" smtClean="0"/>
              <a:t>     3 </a:t>
            </a:r>
            <a:r>
              <a:rPr lang="ru-RU" dirty="0"/>
              <a:t>+ 6 = 9</a:t>
            </a:r>
          </a:p>
          <a:p>
            <a:pPr marL="0" indent="0">
              <a:buNone/>
            </a:pPr>
            <a:r>
              <a:rPr lang="ru-RU" dirty="0" smtClean="0"/>
              <a:t>    Пишу </a:t>
            </a:r>
            <a:r>
              <a:rPr lang="ru-RU" dirty="0"/>
              <a:t>9 под десятками.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4. </a:t>
            </a:r>
            <a:r>
              <a:rPr lang="ru-RU" b="1" dirty="0">
                <a:solidFill>
                  <a:srgbClr val="FF0000"/>
                </a:solidFill>
              </a:rPr>
              <a:t>Читаю ответ: </a:t>
            </a:r>
            <a:r>
              <a:rPr lang="ru-RU" dirty="0"/>
              <a:t>сумма равна 96.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41447" y="1842134"/>
            <a:ext cx="15551856" cy="17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8310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5" t="2985" r="2829" b="12974"/>
          <a:stretch/>
        </p:blipFill>
        <p:spPr>
          <a:xfrm rot="17703239">
            <a:off x="5453113" y="630231"/>
            <a:ext cx="4896742" cy="3241754"/>
          </a:xfrm>
          <a:prstGeom prst="rect">
            <a:avLst/>
          </a:prstGeom>
          <a:ln>
            <a:noFill/>
          </a:ln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3"/>
          <a:srcRect l="2979" t="2936" r="2094" b="12100"/>
          <a:stretch/>
        </p:blipFill>
        <p:spPr>
          <a:xfrm rot="17895124">
            <a:off x="940599" y="669517"/>
            <a:ext cx="4537817" cy="2905571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526455">
            <a:off x="8119859" y="1275253"/>
            <a:ext cx="4523486" cy="215713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526455">
            <a:off x="3062739" y="1256570"/>
            <a:ext cx="4523486" cy="2157137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526455">
            <a:off x="-923223" y="1376211"/>
            <a:ext cx="4523486" cy="215713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3280" y="1449610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b="1" dirty="0" smtClean="0">
                <a:solidFill>
                  <a:srgbClr val="0070C0"/>
                </a:solidFill>
              </a:rPr>
              <a:t>73        </a:t>
            </a:r>
            <a:r>
              <a:rPr lang="ru-RU" sz="5400" b="1" dirty="0" smtClean="0">
                <a:solidFill>
                  <a:srgbClr val="FF0000"/>
                </a:solidFill>
              </a:rPr>
              <a:t>16</a:t>
            </a:r>
            <a:r>
              <a:rPr lang="ru-RU" sz="5400" b="1" dirty="0" smtClean="0">
                <a:solidFill>
                  <a:srgbClr val="0070C0"/>
                </a:solidFill>
              </a:rPr>
              <a:t>         34             </a:t>
            </a:r>
            <a:r>
              <a:rPr lang="ru-RU" sz="5400" b="1" dirty="0" smtClean="0">
                <a:solidFill>
                  <a:srgbClr val="FF0000"/>
                </a:solidFill>
              </a:rPr>
              <a:t>55</a:t>
            </a:r>
            <a:r>
              <a:rPr lang="ru-RU" sz="5400" b="1" dirty="0" smtClean="0">
                <a:solidFill>
                  <a:srgbClr val="0070C0"/>
                </a:solidFill>
              </a:rPr>
              <a:t>          82</a:t>
            </a:r>
            <a:endParaRPr lang="ru-RU" sz="5400" b="1" dirty="0">
              <a:solidFill>
                <a:srgbClr val="0070C0"/>
              </a:solidFill>
            </a:endParaRPr>
          </a:p>
          <a:p>
            <a:pPr marL="0" indent="0" algn="ctr">
              <a:buNone/>
            </a:pPr>
            <a:r>
              <a:rPr lang="ru-RU" sz="5400" b="1" u="sng" dirty="0" smtClean="0">
                <a:solidFill>
                  <a:srgbClr val="0070C0"/>
                </a:solidFill>
              </a:rPr>
              <a:t>21</a:t>
            </a:r>
            <a:r>
              <a:rPr lang="ru-RU" sz="5400" b="1" dirty="0" smtClean="0">
                <a:solidFill>
                  <a:srgbClr val="0070C0"/>
                </a:solidFill>
              </a:rPr>
              <a:t>        </a:t>
            </a:r>
            <a:r>
              <a:rPr lang="ru-RU" sz="5400" b="1" u="sng" dirty="0" smtClean="0">
                <a:solidFill>
                  <a:srgbClr val="FF0000"/>
                </a:solidFill>
              </a:rPr>
              <a:t>32</a:t>
            </a:r>
            <a:r>
              <a:rPr lang="ru-RU" sz="5400" b="1" dirty="0" smtClean="0">
                <a:solidFill>
                  <a:srgbClr val="0070C0"/>
                </a:solidFill>
              </a:rPr>
              <a:t>         </a:t>
            </a:r>
            <a:r>
              <a:rPr lang="ru-RU" sz="5400" b="1" u="sng" dirty="0" smtClean="0">
                <a:solidFill>
                  <a:srgbClr val="0070C0"/>
                </a:solidFill>
              </a:rPr>
              <a:t>45 </a:t>
            </a:r>
            <a:r>
              <a:rPr lang="ru-RU" sz="5400" b="1" dirty="0" smtClean="0">
                <a:solidFill>
                  <a:srgbClr val="0070C0"/>
                </a:solidFill>
              </a:rPr>
              <a:t>            </a:t>
            </a:r>
            <a:r>
              <a:rPr lang="ru-RU" sz="5400" b="1" u="sng" dirty="0" smtClean="0">
                <a:solidFill>
                  <a:srgbClr val="FF0000"/>
                </a:solidFill>
              </a:rPr>
              <a:t>23</a:t>
            </a:r>
            <a:r>
              <a:rPr lang="ru-RU" sz="5400" b="1" dirty="0" smtClean="0">
                <a:solidFill>
                  <a:srgbClr val="FF0000"/>
                </a:solidFill>
              </a:rPr>
              <a:t> </a:t>
            </a:r>
            <a:r>
              <a:rPr lang="ru-RU" sz="5400" b="1" dirty="0" smtClean="0">
                <a:solidFill>
                  <a:srgbClr val="0070C0"/>
                </a:solidFill>
              </a:rPr>
              <a:t>         </a:t>
            </a:r>
            <a:r>
              <a:rPr lang="ru-RU" sz="5400" b="1" u="sng" dirty="0" smtClean="0">
                <a:solidFill>
                  <a:srgbClr val="0070C0"/>
                </a:solidFill>
              </a:rPr>
              <a:t>15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40935" y="1897166"/>
            <a:ext cx="41019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</a:rPr>
              <a:t>+</a:t>
            </a:r>
            <a:endParaRPr lang="ru-RU" sz="4000" b="1" dirty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90853" y="1801693"/>
            <a:ext cx="874663" cy="108557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34175" y="1801693"/>
            <a:ext cx="859611" cy="106689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02461" y="1801693"/>
            <a:ext cx="859611" cy="1066892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07048" y="1801692"/>
            <a:ext cx="859611" cy="1066892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03109" y="1801692"/>
            <a:ext cx="859611" cy="1066892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7">
            <a:duotone>
              <a:prstClr val="black"/>
              <a:srgbClr val="FF000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7215012" y="1801692"/>
            <a:ext cx="859611" cy="1066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8756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210</Words>
  <Application>Microsoft Office PowerPoint</Application>
  <PresentationFormat>Широкоэкранный</PresentationFormat>
  <Paragraphs>45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Тема Office</vt:lpstr>
      <vt:lpstr>35  2   83  14  96  28  59  Л   К   О    А    Н    Р    С </vt:lpstr>
      <vt:lpstr>  2  14  28  35  59  83  96 К   А    Р   Л     С    О   Н </vt:lpstr>
      <vt:lpstr>Презентация PowerPoint</vt:lpstr>
      <vt:lpstr>           20                           99                    19</vt:lpstr>
      <vt:lpstr>Презентация PowerPoint</vt:lpstr>
      <vt:lpstr>Презентация PowerPoint</vt:lpstr>
      <vt:lpstr>Презентация PowerPoint</vt:lpstr>
      <vt:lpstr>+</vt:lpstr>
      <vt:lpstr>Презентация PowerPoint</vt:lpstr>
      <vt:lpstr>              94        48         79              78          97</vt:lpstr>
      <vt:lpstr>Задача</vt:lpstr>
      <vt:lpstr>Решение задачи:</vt:lpstr>
    </vt:vector>
  </TitlesOfParts>
  <Company>Microsoft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  2  83 ,14 ,96, 28, 59  Л  К   О,   А,  Н,   Р,   С</dc:title>
  <dc:creator>Microsoft Office</dc:creator>
  <cp:lastModifiedBy>Microsoft Office</cp:lastModifiedBy>
  <cp:revision>23</cp:revision>
  <dcterms:created xsi:type="dcterms:W3CDTF">2017-07-29T19:27:41Z</dcterms:created>
  <dcterms:modified xsi:type="dcterms:W3CDTF">2017-07-29T22:43:20Z</dcterms:modified>
</cp:coreProperties>
</file>