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3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AA0B37-1149-4429-8535-B777BD8CA4E5}" type="datetimeFigureOut">
              <a:rPr lang="ru-RU" smtClean="0"/>
              <a:t>06.08.2017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F27DD3-366C-4DAD-A42F-97F67D308FB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2berega.spb.ru/user/Dikaya77/file/1809758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501122" cy="6072230"/>
          </a:xfrm>
        </p:spPr>
        <p:txBody>
          <a:bodyPr>
            <a:normAutofit/>
          </a:bodyPr>
          <a:lstStyle/>
          <a:p>
            <a:r>
              <a:rPr lang="ru-RU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</a:rPr>
              <a:t>Организация практической деятельности учащихся в учебном процессе и внеурочной </a:t>
            </a:r>
            <a:r>
              <a:rPr lang="ru-RU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</a:rPr>
              <a:t>деятельности.</a:t>
            </a:r>
            <a:br>
              <a:rPr lang="ru-RU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</a:rPr>
            </a:br>
            <a:r>
              <a:rPr lang="ru-RU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</a:rPr>
            </a:br>
            <a:r>
              <a:rPr lang="ru-RU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</a:rPr>
              <a:t/>
            </a:r>
            <a:br>
              <a:rPr lang="ru-RU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</a:rPr>
            </a:br>
            <a:r>
              <a:rPr lang="ru-RU" sz="2700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  <a:cs typeface="Andalus" pitchFamily="18" charset="-78"/>
              </a:rPr>
              <a:t>Выполнила учитель начальных классов </a:t>
            </a:r>
            <a:br>
              <a:rPr lang="ru-RU" sz="2700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  <a:cs typeface="Andalus" pitchFamily="18" charset="-78"/>
              </a:rPr>
            </a:br>
            <a:r>
              <a:rPr lang="ru-RU" sz="2700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  <a:cs typeface="Andalus" pitchFamily="18" charset="-78"/>
              </a:rPr>
              <a:t>МБОУ СОШ п. Нивенское </a:t>
            </a:r>
            <a:r>
              <a:rPr lang="ru-RU" sz="2700" dirty="0" err="1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  <a:cs typeface="Andalus" pitchFamily="18" charset="-78"/>
              </a:rPr>
              <a:t>Лангольф</a:t>
            </a:r>
            <a:r>
              <a:rPr lang="ru-RU" sz="2700" dirty="0" smtClean="0">
                <a:ln>
                  <a:solidFill>
                    <a:schemeClr val="accent1"/>
                  </a:solidFill>
                </a:ln>
                <a:solidFill>
                  <a:srgbClr val="FFFF00"/>
                </a:solidFill>
                <a:cs typeface="Andalus" pitchFamily="18" charset="-78"/>
              </a:rPr>
              <a:t> Т.В.(апрель2017г.) </a:t>
            </a:r>
            <a:endParaRPr lang="ru-RU" sz="2700" dirty="0">
              <a:ln>
                <a:solidFill>
                  <a:schemeClr val="accent1"/>
                </a:solidFill>
              </a:ln>
              <a:solidFill>
                <a:srgbClr val="FFFF00"/>
              </a:solidFill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39530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929718" cy="85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2800" dirty="0" smtClean="0"/>
              <a:t>3. </a:t>
            </a:r>
            <a:r>
              <a:rPr lang="ru-RU" sz="2800" dirty="0" smtClean="0">
                <a:solidFill>
                  <a:srgbClr val="FF0000"/>
                </a:solidFill>
              </a:rPr>
              <a:t>Учебный труд</a:t>
            </a:r>
            <a:r>
              <a:rPr lang="ru-RU" sz="2800" dirty="0" smtClean="0"/>
              <a:t>, как и всякий другой, </a:t>
            </a:r>
            <a:r>
              <a:rPr lang="ru-RU" sz="2800" dirty="0" smtClean="0">
                <a:solidFill>
                  <a:srgbClr val="FF0000"/>
                </a:solidFill>
              </a:rPr>
              <a:t>интересен </a:t>
            </a:r>
            <a:r>
              <a:rPr lang="ru-RU" sz="2800" dirty="0" smtClean="0"/>
              <a:t>тогда, когда он </a:t>
            </a:r>
            <a:r>
              <a:rPr lang="ru-RU" sz="2800" dirty="0" smtClean="0">
                <a:solidFill>
                  <a:srgbClr val="FF0000"/>
                </a:solidFill>
              </a:rPr>
              <a:t>разнообразен</a:t>
            </a:r>
            <a:r>
              <a:rPr lang="ru-RU" sz="2800" dirty="0" smtClean="0"/>
              <a:t>. Однообразная информация и однообразные способы действия быстро вызывают скуку.</a:t>
            </a:r>
          </a:p>
          <a:p>
            <a:r>
              <a:rPr lang="ru-RU" sz="2800" dirty="0" smtClean="0"/>
              <a:t>4. </a:t>
            </a:r>
            <a:r>
              <a:rPr lang="ru-RU" sz="2800" dirty="0" smtClean="0">
                <a:solidFill>
                  <a:srgbClr val="FF0000"/>
                </a:solidFill>
              </a:rPr>
              <a:t>Связь</a:t>
            </a:r>
            <a:r>
              <a:rPr lang="ru-RU" sz="2800" dirty="0" smtClean="0"/>
              <a:t> нового материала  с усвоенными ранее знаниями, с </a:t>
            </a:r>
            <a:r>
              <a:rPr lang="ru-RU" sz="2800" dirty="0" smtClean="0">
                <a:solidFill>
                  <a:srgbClr val="FF0000"/>
                </a:solidFill>
              </a:rPr>
              <a:t>жизнью 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5. </a:t>
            </a:r>
            <a:r>
              <a:rPr lang="ru-RU" sz="2800" dirty="0" smtClean="0">
                <a:solidFill>
                  <a:srgbClr val="FF0000"/>
                </a:solidFill>
              </a:rPr>
              <a:t>Ситуация успеха</a:t>
            </a:r>
          </a:p>
          <a:p>
            <a:pPr lvl="0"/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использую разные приёмы, чтобы,</a:t>
            </a:r>
          </a:p>
          <a:p>
            <a:pPr lvl="0"/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выполняя задание, ученик самосто -</a:t>
            </a:r>
          </a:p>
          <a:p>
            <a:pPr lvl="0"/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ятельно и по-своему выражал </a:t>
            </a:r>
          </a:p>
          <a:p>
            <a:pPr lvl="0"/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полученное на уроке знание.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                                                 </a:t>
            </a:r>
          </a:p>
          <a:p>
            <a:r>
              <a:rPr lang="en-US" dirty="0" smtClean="0"/>
              <a:t>  </a:t>
            </a:r>
            <a:endParaRPr lang="ru-RU" dirty="0" smtClean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768312"/>
            <a:ext cx="3049587" cy="22864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9621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214290"/>
            <a:ext cx="8858312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Школа сегодня стремительно меняется, пытается попасть в ногу со временем. Главное же изменение в обществе, влияющее и на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ситуацию в образовании, —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ускорение темпов развития.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условиях перехода общеобразовательных школ на ФГОС  перед учителями ставятся задачи формирования знаний в соответствии с новыми стандартами, формирование универсальных действий, обеспечивающих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учебные предметы, формирование компетенций, позволяющих ученикам действовать в новой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обстановке на качественно высоком уровне.</a:t>
            </a:r>
          </a:p>
        </p:txBody>
      </p:sp>
    </p:spTree>
    <p:extLst>
      <p:ext uri="{BB962C8B-B14F-4D97-AF65-F5344CB8AC3E}">
        <p14:creationId xmlns:p14="http://schemas.microsoft.com/office/powerpoint/2010/main" val="1095025859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Rectangle 1"/>
          <p:cNvSpPr>
            <a:spLocks noChangeArrowheads="1"/>
          </p:cNvSpPr>
          <p:nvPr/>
        </p:nvSpPr>
        <p:spPr bwMode="auto">
          <a:xfrm>
            <a:off x="142844" y="357166"/>
            <a:ext cx="885831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Реализации данных задач в полной мере способствует системно-деятельностный подход в обучении, который заложен в новые стандарты.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идея его состоит в том, что новые знания не даются в готовом виде. Дети «открывают»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сами в процессе самостоятельной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деятельности. Они становятся маленькими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учеными, делающими свое собственное открытие. Задача учителя при введении нового материала заключается не в том, чтобы все наглядно и доступно объяснить, показать и рассказать. </a:t>
            </a:r>
          </a:p>
        </p:txBody>
      </p:sp>
    </p:spTree>
    <p:extLst>
      <p:ext uri="{BB962C8B-B14F-4D97-AF65-F5344CB8AC3E}">
        <p14:creationId xmlns:p14="http://schemas.microsoft.com/office/powerpoint/2010/main" val="2067046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715436" cy="48320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должен организовать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деятельность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 так, чтобы они сами додумались до решения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проблемы урока и сами объяснили, как надо действовать в новых условиях.</a:t>
            </a:r>
          </a:p>
          <a:p>
            <a:pPr>
              <a:defRPr/>
            </a:pPr>
            <a:r>
              <a:rPr lang="ru-RU" sz="2800" dirty="0">
                <a:latin typeface="Times New Roman" pitchFamily="18" charset="0"/>
              </a:rPr>
              <a:t>Одна из главных причин низких результатов учебы - недостаток учебной мотивации </a:t>
            </a:r>
            <a:r>
              <a:rPr lang="ru-RU" sz="2800" dirty="0" smtClean="0">
                <a:latin typeface="Times New Roman" pitchFamily="18" charset="0"/>
              </a:rPr>
              <a:t>учащихся.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Учебно-познавательная мотивация младших школьников – это их деятельностный подход к учёбе, реализация желания хорошо учиться. Чтобы у ребёнка возникла стойкая внутренняя мотивация «хочу учиться хорошо», надо, чтобы каждый говорил себе: «Я смогу! Я добьюсь!» </a:t>
            </a:r>
            <a:endParaRPr lang="ru-RU" sz="2800" b="1" dirty="0" smtClean="0">
              <a:latin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929198"/>
            <a:ext cx="2500330" cy="168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9654227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15436" cy="5824558"/>
          </a:xfrm>
        </p:spPr>
        <p:txBody>
          <a:bodyPr/>
          <a:lstStyle/>
          <a:p>
            <a:r>
              <a:rPr lang="ru-RU" sz="3200" b="1" dirty="0" smtClean="0"/>
              <a:t>Китайская мудрость гласит </a:t>
            </a:r>
          </a:p>
          <a:p>
            <a:endParaRPr lang="ru-RU" sz="5400" b="1" dirty="0" smtClean="0"/>
          </a:p>
          <a:p>
            <a:pPr>
              <a:buNone/>
            </a:pPr>
            <a:r>
              <a:rPr lang="ru-RU" sz="5400" b="1" dirty="0" smtClean="0"/>
              <a:t>«</a:t>
            </a:r>
            <a:r>
              <a:rPr lang="ru-RU" sz="5400" b="1" dirty="0" smtClean="0">
                <a:solidFill>
                  <a:srgbClr val="FF0000"/>
                </a:solidFill>
              </a:rPr>
              <a:t>Я слышу –  я забываю</a:t>
            </a:r>
            <a:r>
              <a:rPr lang="ru-RU" sz="5400" b="1" dirty="0" smtClean="0"/>
              <a:t>, 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FF00"/>
                </a:solidFill>
              </a:rPr>
              <a:t>  я вижу –   я запоминаю</a:t>
            </a:r>
            <a:r>
              <a:rPr lang="ru-RU" sz="5400" b="1" dirty="0" smtClean="0"/>
              <a:t>, </a:t>
            </a:r>
            <a:r>
              <a:rPr lang="ru-RU" sz="5400" b="1" dirty="0" smtClean="0">
                <a:solidFill>
                  <a:srgbClr val="00B050"/>
                </a:solidFill>
              </a:rPr>
              <a:t>я  делаю –   я усваиваю</a:t>
            </a:r>
            <a:r>
              <a:rPr lang="ru-RU" sz="5400" b="1" dirty="0" smtClean="0"/>
              <a:t>». </a:t>
            </a:r>
            <a:endParaRPr lang="ru-RU" sz="5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8282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 descr="BD06663_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410200" y="3068638"/>
            <a:ext cx="3733800" cy="3238500"/>
          </a:xfrm>
        </p:spPr>
      </p:pic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2195513" y="549275"/>
            <a:ext cx="4537075" cy="266541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sz="6000" b="1" dirty="0"/>
              <a:t>Меня учат</a:t>
            </a:r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1187450" y="3213100"/>
            <a:ext cx="4105275" cy="3095625"/>
          </a:xfrm>
          <a:prstGeom prst="ellipse">
            <a:avLst/>
          </a:prstGeom>
          <a:gradFill rotWithShape="1">
            <a:gsLst>
              <a:gs pos="0">
                <a:srgbClr val="ECD73A"/>
              </a:gs>
              <a:gs pos="100000">
                <a:srgbClr val="6D631B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6000" b="1" dirty="0">
                <a:solidFill>
                  <a:srgbClr val="CC0000"/>
                </a:solidFill>
              </a:rPr>
              <a:t>Я учусь!</a:t>
            </a:r>
          </a:p>
        </p:txBody>
      </p:sp>
      <p:sp>
        <p:nvSpPr>
          <p:cNvPr id="8199" name="Line 8"/>
          <p:cNvSpPr>
            <a:spLocks noChangeShapeType="1"/>
          </p:cNvSpPr>
          <p:nvPr/>
        </p:nvSpPr>
        <p:spPr bwMode="auto">
          <a:xfrm flipH="1">
            <a:off x="2195513" y="404813"/>
            <a:ext cx="4464050" cy="2808287"/>
          </a:xfrm>
          <a:prstGeom prst="line">
            <a:avLst/>
          </a:prstGeom>
          <a:noFill/>
          <a:ln w="79375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ru-RU" dirty="0"/>
          </a:p>
        </p:txBody>
      </p:sp>
      <p:sp>
        <p:nvSpPr>
          <p:cNvPr id="8200" name="Line 9"/>
          <p:cNvSpPr>
            <a:spLocks noChangeShapeType="1"/>
          </p:cNvSpPr>
          <p:nvPr/>
        </p:nvSpPr>
        <p:spPr bwMode="auto">
          <a:xfrm>
            <a:off x="3059113" y="404813"/>
            <a:ext cx="3313112" cy="3095625"/>
          </a:xfrm>
          <a:prstGeom prst="line">
            <a:avLst/>
          </a:prstGeom>
          <a:noFill/>
          <a:ln w="79375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590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animBg="1"/>
      <p:bldP spid="245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256 - Наталья Александровна Дикая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429125" y="214313"/>
            <a:ext cx="4714875" cy="4500562"/>
          </a:xfrm>
        </p:spPr>
        <p:txBody>
          <a:bodyPr/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каждом уроке работу необходимо организовать так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чтобы учебный материал становился предметом активных действий ученика.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Текс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12901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785794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Процесс учения - это процесс деятельности ученика, направленный на становление его сознания и его личности в целом.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32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3200" b="1" dirty="0" smtClean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32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3200" b="1" dirty="0" smtClean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endParaRPr lang="ru-RU" b="1" dirty="0">
              <a:solidFill>
                <a:srgbClr val="660033"/>
              </a:solidFill>
            </a:endParaRPr>
          </a:p>
        </p:txBody>
      </p:sp>
      <p:pic>
        <p:nvPicPr>
          <p:cNvPr id="5" name="Picture 4" descr="cd10f1c1012cd06af88462100cbce55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815228"/>
            <a:ext cx="4357718" cy="369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155231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Victoria\Мои документы\Заготовки презентации 1\66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8687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8" descr="11"/>
          <p:cNvPicPr>
            <a:picLocks noChangeAspect="1" noChangeArrowheads="1"/>
          </p:cNvPicPr>
          <p:nvPr/>
        </p:nvPicPr>
        <p:blipFill>
          <a:blip r:embed="rId3"/>
          <a:srcRect l="13385" t="55695" r="62994" b="15845"/>
          <a:stretch>
            <a:fillRect/>
          </a:stretch>
        </p:blipFill>
        <p:spPr bwMode="auto">
          <a:xfrm>
            <a:off x="500034" y="642918"/>
            <a:ext cx="1428731" cy="1428731"/>
          </a:xfrm>
          <a:prstGeom prst="rect">
            <a:avLst/>
          </a:prstGeom>
          <a:noFill/>
          <a:ln w="76200" cmpd="tri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8196" name="Picture 10" descr="1"/>
          <p:cNvPicPr>
            <a:picLocks noChangeAspect="1" noChangeArrowheads="1"/>
          </p:cNvPicPr>
          <p:nvPr/>
        </p:nvPicPr>
        <p:blipFill>
          <a:blip r:embed="rId4"/>
          <a:srcRect l="61830" t="42372" r="10876" b="36684"/>
          <a:stretch>
            <a:fillRect/>
          </a:stretch>
        </p:blipFill>
        <p:spPr bwMode="auto">
          <a:xfrm>
            <a:off x="7143768" y="571480"/>
            <a:ext cx="1513430" cy="1446538"/>
          </a:xfrm>
          <a:prstGeom prst="rect">
            <a:avLst/>
          </a:prstGeom>
          <a:noFill/>
          <a:ln w="76200" cmpd="tri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8197" name="Picture 5" descr="слайд"/>
          <p:cNvPicPr>
            <a:picLocks noChangeAspect="1" noChangeArrowheads="1"/>
          </p:cNvPicPr>
          <p:nvPr/>
        </p:nvPicPr>
        <p:blipFill>
          <a:blip r:embed="rId5"/>
          <a:srcRect l="7483" t="47893" r="82291" b="38449"/>
          <a:stretch>
            <a:fillRect/>
          </a:stretch>
        </p:blipFill>
        <p:spPr bwMode="auto">
          <a:xfrm>
            <a:off x="571472" y="4357665"/>
            <a:ext cx="1357322" cy="1357323"/>
          </a:xfrm>
          <a:prstGeom prst="rect">
            <a:avLst/>
          </a:prstGeom>
          <a:noFill/>
          <a:ln w="76200" cmpd="tri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8198" name="Picture 7" descr="слайд"/>
          <p:cNvPicPr>
            <a:picLocks noChangeAspect="1" noChangeArrowheads="1"/>
          </p:cNvPicPr>
          <p:nvPr/>
        </p:nvPicPr>
        <p:blipFill>
          <a:blip r:embed="rId5"/>
          <a:srcRect l="17708" t="35301" r="72830" b="53148"/>
          <a:stretch>
            <a:fillRect/>
          </a:stretch>
        </p:blipFill>
        <p:spPr bwMode="auto">
          <a:xfrm>
            <a:off x="7143768" y="4500570"/>
            <a:ext cx="1500198" cy="1436874"/>
          </a:xfrm>
          <a:prstGeom prst="rect">
            <a:avLst/>
          </a:prstGeom>
          <a:noFill/>
          <a:ln w="76200" cmpd="tri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8199" name="Picture 6" descr="1"/>
          <p:cNvPicPr>
            <a:picLocks noChangeAspect="1" noChangeArrowheads="1"/>
          </p:cNvPicPr>
          <p:nvPr/>
        </p:nvPicPr>
        <p:blipFill>
          <a:blip r:embed="rId4"/>
          <a:srcRect l="14432" t="8101" r="58301" b="70955"/>
          <a:stretch>
            <a:fillRect/>
          </a:stretch>
        </p:blipFill>
        <p:spPr bwMode="auto">
          <a:xfrm>
            <a:off x="500034" y="2643182"/>
            <a:ext cx="1438203" cy="1377327"/>
          </a:xfrm>
          <a:prstGeom prst="rect">
            <a:avLst/>
          </a:prstGeom>
          <a:noFill/>
          <a:ln w="76200" cmpd="tri">
            <a:solidFill>
              <a:srgbClr val="00FF00"/>
            </a:solidFill>
            <a:miter lim="800000"/>
            <a:headEnd/>
            <a:tailEnd/>
          </a:ln>
        </p:spPr>
      </p:pic>
      <p:pic>
        <p:nvPicPr>
          <p:cNvPr id="8200" name="Picture 2" descr="1"/>
          <p:cNvPicPr>
            <a:picLocks noChangeAspect="1" noChangeArrowheads="1"/>
          </p:cNvPicPr>
          <p:nvPr/>
        </p:nvPicPr>
        <p:blipFill>
          <a:blip r:embed="rId4"/>
          <a:srcRect l="61856" t="8101" r="10875" b="70955"/>
          <a:stretch>
            <a:fillRect/>
          </a:stretch>
        </p:blipFill>
        <p:spPr bwMode="auto">
          <a:xfrm>
            <a:off x="7215206" y="2500306"/>
            <a:ext cx="1500198" cy="1437032"/>
          </a:xfrm>
          <a:prstGeom prst="rect">
            <a:avLst/>
          </a:prstGeom>
          <a:noFill/>
          <a:ln w="76200" cmpd="tri">
            <a:solidFill>
              <a:srgbClr val="00FF00"/>
            </a:solidFill>
            <a:miter lim="800000"/>
            <a:headEnd/>
            <a:tailEnd/>
          </a:ln>
        </p:spPr>
      </p:pic>
      <p:sp>
        <p:nvSpPr>
          <p:cNvPr id="8201" name="TextBox 9"/>
          <p:cNvSpPr txBox="1">
            <a:spLocks noChangeArrowheads="1"/>
          </p:cNvSpPr>
          <p:nvPr/>
        </p:nvSpPr>
        <p:spPr bwMode="auto">
          <a:xfrm>
            <a:off x="1857375" y="1500174"/>
            <a:ext cx="53578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660033"/>
                </a:solidFill>
              </a:rPr>
              <a:t>«Деятельность – личность!»</a:t>
            </a:r>
          </a:p>
        </p:txBody>
      </p:sp>
      <p:sp>
        <p:nvSpPr>
          <p:cNvPr id="8202" name="TextBox 10"/>
          <p:cNvSpPr txBox="1">
            <a:spLocks noChangeArrowheads="1"/>
          </p:cNvSpPr>
          <p:nvPr/>
        </p:nvSpPr>
        <p:spPr bwMode="auto">
          <a:xfrm>
            <a:off x="2071688" y="3214686"/>
            <a:ext cx="49291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660033"/>
                </a:solidFill>
              </a:rPr>
              <a:t>«Какова деятельность, </a:t>
            </a:r>
          </a:p>
          <a:p>
            <a:pPr algn="ctr"/>
            <a:r>
              <a:rPr lang="ru-RU" sz="2800" b="1" dirty="0">
                <a:solidFill>
                  <a:srgbClr val="660033"/>
                </a:solidFill>
              </a:rPr>
              <a:t>такова и личность!»</a:t>
            </a:r>
          </a:p>
        </p:txBody>
      </p:sp>
      <p:sp>
        <p:nvSpPr>
          <p:cNvPr id="8203" name="TextBox 11"/>
          <p:cNvSpPr txBox="1">
            <a:spLocks noChangeArrowheads="1"/>
          </p:cNvSpPr>
          <p:nvPr/>
        </p:nvSpPr>
        <p:spPr bwMode="auto">
          <a:xfrm>
            <a:off x="2143125" y="4643446"/>
            <a:ext cx="471487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660033"/>
                </a:solidFill>
              </a:rPr>
              <a:t>«Вне деятельности нет личности!». </a:t>
            </a:r>
          </a:p>
        </p:txBody>
      </p:sp>
    </p:spTree>
    <p:extLst>
      <p:ext uri="{BB962C8B-B14F-4D97-AF65-F5344CB8AC3E}">
        <p14:creationId xmlns:p14="http://schemas.microsoft.com/office/powerpoint/2010/main" val="346692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</TotalTime>
  <Words>361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Организация практической деятельности учащихся в учебном процессе и внеурочной деятельности.   Выполнила учитель начальных классов  МБОУ СОШ п. Нивенское Лангольф Т.В.(апрель2017г.)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каждом уроке работу необходимо организовать так, чтобы учебный материал становился предметом активных действий ученика. 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практической деятельности учащихся в учебном процессе и внеурочной деятельности.   Выполнила учитель начальных классов  МБОУ СОШ п. Нивенское Лангольф Т.В.(апрель2017г.) </dc:title>
  <dc:creator>Windows User</dc:creator>
  <cp:lastModifiedBy>Windows User</cp:lastModifiedBy>
  <cp:revision>1</cp:revision>
  <dcterms:created xsi:type="dcterms:W3CDTF">2017-08-06T16:40:44Z</dcterms:created>
  <dcterms:modified xsi:type="dcterms:W3CDTF">2017-08-06T16:41:57Z</dcterms:modified>
</cp:coreProperties>
</file>