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5"/>
  </p:notesMasterIdLst>
  <p:sldIdLst>
    <p:sldId id="256" r:id="rId5"/>
    <p:sldId id="282" r:id="rId6"/>
    <p:sldId id="284" r:id="rId7"/>
    <p:sldId id="283" r:id="rId8"/>
    <p:sldId id="285" r:id="rId9"/>
    <p:sldId id="289" r:id="rId10"/>
    <p:sldId id="295" r:id="rId11"/>
    <p:sldId id="292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296" r:id="rId21"/>
    <p:sldId id="288" r:id="rId22"/>
    <p:sldId id="305" r:id="rId23"/>
    <p:sldId id="294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CCFF"/>
    <a:srgbClr val="ADDB7B"/>
    <a:srgbClr val="CCECFF"/>
    <a:srgbClr val="99CCFF"/>
    <a:srgbClr val="264264"/>
    <a:srgbClr val="99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38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B9083-FA79-4B82-B62A-68DEB8F25E5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936D2-69DD-482F-8F3A-52ADD8AFAD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4867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936D2-69DD-482F-8F3A-52ADD8AFADC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0283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7A9053ED-8234-4A5B-AEAC-6A6786B7C54A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E9E8BFC4-6BB1-4BB5-A26F-D7095BF71F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492807-530D-4B11-8977-63C6C5E2A9DE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4397E-75D1-4664-8293-8992BCF7DA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9459DA-2045-450E-A0C3-3BA2A5837ADF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D317DF-B759-44B6-8A8C-7F6BFD763C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D201AB53-95C6-44AD-91BC-F4CF0E1F4902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215DE3E0-4256-42A4-B505-149B69B994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F0D2E748-0B96-4E58-89CC-44071F8E3322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85037CBF-A422-49AD-AFC7-D9E8EE97FA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C809E6-435B-4D51-B809-CEF45719E4BC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CBF617-909A-4FBC-A7E4-6141410209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E0105A-A9A8-41C5-AB5C-A8269A733D65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39D91-BB68-4816-B889-A36979F5F1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5BC12AA-2B80-4EE2-B742-A6EBEEAB5C06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D72AFDC-C644-4A4F-90F1-9D16749876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EE2D2E-39C9-4C9A-98E5-64A074273C11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7F891-F310-4E4A-B9DC-C3E65EE6C4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6B70B5FB-E341-4650-9FD7-A716AD009510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BEB4ED27-00A7-41C9-AF0E-A92F256562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F4A356EF-7CFC-49B0-9B0C-1804D6FE19EE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AAC4120E-725C-4C29-84FA-B2E0EF670A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DFAF50E-9894-480E-978B-8E0FD6C81F92}" type="datetimeFigureOut">
              <a:rPr lang="ru-RU" smtClean="0"/>
              <a:pPr>
                <a:defRPr/>
              </a:pPr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924178E-9819-4595-91B4-17106575C9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268760"/>
            <a:ext cx="7020272" cy="3096344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rtlCol="0"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900" cap="none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Речевое развитие </a:t>
            </a:r>
            <a:br>
              <a:rPr lang="ru-RU" sz="4900" cap="none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ru-RU" sz="4900" cap="none" dirty="0" smtClean="0">
                <a:ln/>
                <a:solidFill>
                  <a:schemeClr val="accent3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детей раннего возраста в условиях реализации ФГОС ДО</a:t>
            </a:r>
            <a:endParaRPr lang="ru-RU" sz="4900" cap="none" dirty="0">
              <a:ln/>
              <a:solidFill>
                <a:schemeClr val="accent3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90889" y="4509120"/>
            <a:ext cx="4248472" cy="1800200"/>
          </a:xfrm>
        </p:spPr>
        <p:txBody>
          <a:bodyPr>
            <a:normAutofit/>
          </a:bodyPr>
          <a:lstStyle/>
          <a:p>
            <a:pPr algn="r">
              <a:lnSpc>
                <a:spcPct val="150000"/>
              </a:lnSpc>
            </a:pPr>
            <a:r>
              <a:rPr lang="ru-RU" sz="24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rgbClr val="ADDB7B"/>
                </a:solidFill>
              </a:rPr>
              <a:t> </a:t>
            </a:r>
            <a:endParaRPr lang="ru-RU" sz="3100" dirty="0" smtClean="0">
              <a:ln>
                <a:solidFill>
                  <a:srgbClr val="00B050"/>
                </a:solidFill>
              </a:ln>
              <a:solidFill>
                <a:srgbClr val="ADDB7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" descr="H:\педсовет_речевое оформление уголков\кукла\bb1667226aabe63f7e780ee6a618bb65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214313"/>
            <a:ext cx="2235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:\педсовет_речевое оформление уголков\кукла\bb1667226aabe63f7e780ee6a618bb65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14290"/>
            <a:ext cx="2235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67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700" b="1" dirty="0" smtClean="0"/>
              <a:t>Организация </a:t>
            </a:r>
            <a:r>
              <a:rPr lang="ru-RU" sz="2700" b="1" dirty="0" smtClean="0"/>
              <a:t>совместной деятельности  ребёнка со взрослым доступной по форме и </a:t>
            </a:r>
            <a:r>
              <a:rPr lang="ru-RU" sz="2700" b="1" dirty="0" smtClean="0"/>
              <a:t>средствам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Общение</a:t>
            </a:r>
            <a:r>
              <a:rPr lang="ru-RU" dirty="0" smtClean="0"/>
              <a:t> </a:t>
            </a:r>
            <a:r>
              <a:rPr lang="ru-RU" dirty="0" smtClean="0"/>
              <a:t> (формы </a:t>
            </a:r>
            <a:r>
              <a:rPr lang="ru-RU" dirty="0" smtClean="0"/>
              <a:t>и содержание общения </a:t>
            </a:r>
            <a:r>
              <a:rPr lang="ru-RU" dirty="0" smtClean="0"/>
              <a:t>: </a:t>
            </a:r>
            <a:r>
              <a:rPr lang="ru-RU" dirty="0" smtClean="0"/>
              <a:t>эмоциональное общение; общение на основе понимания интонации, мимики, жестов, а затем собственно речевое </a:t>
            </a:r>
            <a:r>
              <a:rPr lang="ru-RU" dirty="0" smtClean="0"/>
              <a:t>общение). </a:t>
            </a:r>
          </a:p>
          <a:p>
            <a:r>
              <a:rPr lang="ru-RU" dirty="0" smtClean="0"/>
              <a:t>целенаправленно </a:t>
            </a:r>
            <a:r>
              <a:rPr lang="ru-RU" dirty="0" smtClean="0"/>
              <a:t>организуемая коммуникативная деятельность (должна быть событийна,</a:t>
            </a:r>
            <a:r>
              <a:rPr lang="ru-RU" dirty="0" smtClean="0"/>
              <a:t> </a:t>
            </a:r>
            <a:r>
              <a:rPr lang="ru-RU" dirty="0" smtClean="0"/>
              <a:t>ритмична, </a:t>
            </a:r>
            <a:r>
              <a:rPr lang="ru-RU" dirty="0" err="1" smtClean="0"/>
              <a:t>процессуальна</a:t>
            </a:r>
            <a:r>
              <a:rPr lang="ru-RU" dirty="0" smtClean="0"/>
              <a:t>)</a:t>
            </a:r>
          </a:p>
          <a:p>
            <a:r>
              <a:rPr lang="ru-RU" dirty="0" smtClean="0"/>
              <a:t>умывание, одевание, приём </a:t>
            </a:r>
            <a:r>
              <a:rPr lang="ru-RU" dirty="0" smtClean="0"/>
              <a:t>пищи и т.д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Игра (</a:t>
            </a:r>
            <a:r>
              <a:rPr lang="ru-RU" dirty="0" smtClean="0"/>
              <a:t>игры, сопровождаемые </a:t>
            </a:r>
            <a:r>
              <a:rPr lang="ru-RU" dirty="0" err="1" smtClean="0"/>
              <a:t>потешками</a:t>
            </a:r>
            <a:r>
              <a:rPr lang="ru-RU" dirty="0" smtClean="0"/>
              <a:t>, </a:t>
            </a:r>
            <a:r>
              <a:rPr lang="ru-RU" dirty="0" smtClean="0"/>
              <a:t>игры с пальчиками («Сорока-сорока») и прибаутки («Ладушки-ладушки</a:t>
            </a:r>
            <a:r>
              <a:rPr lang="ru-RU" dirty="0" smtClean="0"/>
              <a:t>»)</a:t>
            </a:r>
          </a:p>
          <a:p>
            <a:r>
              <a:rPr lang="ru-RU" dirty="0" smtClean="0"/>
              <a:t>Для развития словаря также используем приём поручений.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67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Правильный  подход воспитателя к организации образовательного </a:t>
            </a:r>
            <a:r>
              <a:rPr lang="ru-RU" sz="3200" b="1" dirty="0" smtClean="0"/>
              <a:t>процесса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dirty="0"/>
          </a:p>
        </p:txBody>
      </p:sp>
      <p:pic>
        <p:nvPicPr>
          <p:cNvPr id="1026" name="Picture 2" descr="C:\Users\user\Desktop\dsc_0518_thumb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643182"/>
            <a:ext cx="6821782" cy="3830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6847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1.Игровое </a:t>
            </a:r>
            <a:r>
              <a:rPr lang="ru-RU" b="1" i="1" u="sng" dirty="0" smtClean="0"/>
              <a:t>пособие </a:t>
            </a:r>
            <a:r>
              <a:rPr lang="ru-RU" dirty="0" smtClean="0"/>
              <a:t>«Большая черепаха» </a:t>
            </a:r>
            <a:endParaRPr lang="ru-RU" dirty="0" smtClean="0"/>
          </a:p>
          <a:p>
            <a:pPr>
              <a:buNone/>
            </a:pPr>
            <a:r>
              <a:rPr lang="ru-RU" i="1" u="sng" dirty="0" smtClean="0"/>
              <a:t>Цель: </a:t>
            </a:r>
            <a:r>
              <a:rPr lang="ru-RU" dirty="0" smtClean="0"/>
              <a:t>развитие </a:t>
            </a:r>
            <a:r>
              <a:rPr lang="ru-RU" dirty="0" smtClean="0"/>
              <a:t>моторных, сенсорных, речевых и мыслительных способностей детей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u="sng" dirty="0" smtClean="0"/>
              <a:t>Функции пособия</a:t>
            </a:r>
            <a:r>
              <a:rPr lang="ru-RU" dirty="0" smtClean="0"/>
              <a:t>: развивающая</a:t>
            </a:r>
            <a:r>
              <a:rPr lang="ru-RU" dirty="0" smtClean="0"/>
              <a:t>, диагностическая, коммуникативная, </a:t>
            </a:r>
            <a:r>
              <a:rPr lang="ru-RU" dirty="0" err="1" smtClean="0"/>
              <a:t>игротерапевтическая</a:t>
            </a:r>
            <a:r>
              <a:rPr lang="ru-RU" dirty="0" smtClean="0"/>
              <a:t>, развлекательная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i="1" u="sng" dirty="0" smtClean="0"/>
              <a:t>2.Различные </a:t>
            </a:r>
            <a:r>
              <a:rPr lang="ru-RU" b="1" i="1" u="sng" dirty="0" smtClean="0"/>
              <a:t>виды дидактических игр</a:t>
            </a:r>
            <a:r>
              <a:rPr lang="ru-RU" dirty="0" smtClean="0"/>
              <a:t>: лото, домино, мозаика, складные кубики с разрезными картинками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Наборы картинок для группировки по 3-4 в каждой группе (реалистические изображения): животные, животные с детенышами, птицы, овощи, фрукты, одежда, посуда, мебель, транспорт, предметы обихода, игрушки.</a:t>
            </a:r>
          </a:p>
          <a:p>
            <a:r>
              <a:rPr lang="ru-RU" dirty="0" smtClean="0"/>
              <a:t>Наборы парных картинок (предметные) для сравнения, той же тематики.</a:t>
            </a:r>
          </a:p>
          <a:p>
            <a:r>
              <a:rPr lang="ru-RU" dirty="0" smtClean="0"/>
              <a:t>Наборы парных картинок типа «лото» (из 2-3 частей), той же тематики.</a:t>
            </a:r>
          </a:p>
          <a:p>
            <a:r>
              <a:rPr lang="ru-RU" dirty="0" smtClean="0"/>
              <a:t>Разрезные (складные) кубики с предметными картинками, разделенными на 2-4 части.</a:t>
            </a:r>
          </a:p>
          <a:p>
            <a:r>
              <a:rPr lang="ru-RU" dirty="0" smtClean="0"/>
              <a:t>Разрезные картинки, разделенные на 2 части по прямой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Серии из 2-3 картинок для установления последовательности действий и событий (сказочные, бытовые, игровые ситуации)</a:t>
            </a:r>
          </a:p>
          <a:p>
            <a:r>
              <a:rPr lang="ru-RU" sz="2800" dirty="0" smtClean="0"/>
              <a:t>Сюжетные картинки (с различной тематикой, близкой ребенку – сказочной, </a:t>
            </a:r>
            <a:r>
              <a:rPr lang="ru-RU" sz="2800" dirty="0" err="1" smtClean="0"/>
              <a:t>социобытовой</a:t>
            </a:r>
            <a:r>
              <a:rPr lang="ru-RU" sz="2800" dirty="0" smtClean="0"/>
              <a:t>), крупного формата.</a:t>
            </a:r>
          </a:p>
          <a:p>
            <a:r>
              <a:rPr lang="ru-RU" sz="2800" dirty="0" smtClean="0"/>
              <a:t>Звучащие игрушки, контрастные по тембру и характеру </a:t>
            </a:r>
            <a:r>
              <a:rPr lang="ru-RU" sz="2800" dirty="0" err="1" smtClean="0"/>
              <a:t>звукоизвлечения</a:t>
            </a:r>
            <a:r>
              <a:rPr lang="ru-RU" sz="2800" dirty="0" smtClean="0"/>
              <a:t> (колокольчики, барабан, резиновые пищалки, погремушки).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/>
              <a:t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043890" cy="49737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Уголок </a:t>
            </a:r>
            <a:r>
              <a:rPr lang="ru-RU" sz="3200" dirty="0" err="1" smtClean="0"/>
              <a:t>ряжения</a:t>
            </a:r>
            <a:r>
              <a:rPr lang="ru-RU" sz="3200" dirty="0" smtClean="0"/>
              <a:t> с </a:t>
            </a:r>
            <a:r>
              <a:rPr lang="ru-RU" sz="3200" dirty="0" smtClean="0"/>
              <a:t>зеркалом</a:t>
            </a:r>
            <a:endParaRPr lang="ru-RU" sz="3200" dirty="0" smtClean="0"/>
          </a:p>
          <a:p>
            <a:r>
              <a:rPr lang="ru-RU" sz="3200" dirty="0" smtClean="0"/>
              <a:t>Книжная </a:t>
            </a:r>
            <a:r>
              <a:rPr lang="ru-RU" sz="3200" dirty="0" smtClean="0"/>
              <a:t>зона</a:t>
            </a:r>
          </a:p>
          <a:p>
            <a:r>
              <a:rPr lang="ru-RU" sz="3200" dirty="0" smtClean="0"/>
              <a:t>Театральная зона </a:t>
            </a:r>
            <a:endParaRPr lang="ru-RU" sz="3200" dirty="0"/>
          </a:p>
        </p:txBody>
      </p:sp>
      <p:pic>
        <p:nvPicPr>
          <p:cNvPr id="3074" name="Picture 2" descr="C:\Users\user\Desktop\15e3e646377f09c845b399b4448b8ecb.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643181"/>
            <a:ext cx="3833804" cy="3429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972452" cy="164307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Налаживание тесного контакта воспитателя с родителями является одним из главных условий для развития речевой активности ребёнка.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7467600" cy="4902340"/>
          </a:xfrm>
        </p:spPr>
        <p:txBody>
          <a:bodyPr/>
          <a:lstStyle/>
          <a:p>
            <a:r>
              <a:rPr lang="ru-RU" dirty="0" smtClean="0"/>
              <a:t>родители, они всегда находятся рядом, и только они помогут  создать максимально благоприятные условия для развития ребёнка. </a:t>
            </a:r>
            <a:endParaRPr lang="ru-RU" dirty="0"/>
          </a:p>
        </p:txBody>
      </p:sp>
      <p:pic>
        <p:nvPicPr>
          <p:cNvPr id="4099" name="Picture 3" descr="C:\Users\user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714620"/>
            <a:ext cx="7358114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467600" cy="1143000"/>
          </a:xfrm>
        </p:spPr>
        <p:txBody>
          <a:bodyPr rtlCol="0"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cap="none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i="1" cap="none" dirty="0" smtClean="0">
                <a:ln/>
                <a:solidFill>
                  <a:schemeClr val="accent3"/>
                </a:solidFill>
              </a:rPr>
            </a:br>
            <a:r>
              <a:rPr lang="ru-RU" sz="4900" b="1" cap="none" dirty="0" smtClean="0">
                <a:ln/>
                <a:solidFill>
                  <a:schemeClr val="accent3"/>
                </a:solidFill>
              </a:rPr>
              <a:t>Тревожные признаки:</a:t>
            </a:r>
            <a:br>
              <a:rPr lang="ru-RU" sz="4900" b="1" cap="none" dirty="0" smtClean="0">
                <a:ln/>
                <a:solidFill>
                  <a:schemeClr val="accent3"/>
                </a:solidFill>
              </a:rPr>
            </a:br>
            <a:endParaRPr lang="ru-RU" sz="49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813" y="1600200"/>
            <a:ext cx="7900987" cy="452596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dirty="0" smtClean="0"/>
              <a:t>Не называет полностью имя и фамилию.</a:t>
            </a:r>
          </a:p>
          <a:p>
            <a:pPr>
              <a:defRPr/>
            </a:pPr>
            <a:r>
              <a:rPr lang="ru-RU" dirty="0" smtClean="0"/>
              <a:t>Не понимает значения вопросов «Что?», «Где?»</a:t>
            </a:r>
          </a:p>
          <a:p>
            <a:pPr>
              <a:defRPr/>
            </a:pPr>
            <a:r>
              <a:rPr lang="ru-RU" dirty="0" smtClean="0"/>
              <a:t>Много использует слов, значения которых понятно только ребенку («тарабарщина»).</a:t>
            </a:r>
          </a:p>
          <a:p>
            <a:pPr>
              <a:defRPr/>
            </a:pPr>
            <a:r>
              <a:rPr lang="ru-RU" dirty="0" smtClean="0"/>
              <a:t>Отвечает на вопрос  повтором  этого же вопроса.</a:t>
            </a:r>
          </a:p>
          <a:p>
            <a:pPr>
              <a:defRPr/>
            </a:pPr>
            <a:r>
              <a:rPr lang="ru-RU" dirty="0" smtClean="0"/>
              <a:t>Не использует больше одного слова за один раз.</a:t>
            </a:r>
          </a:p>
          <a:p>
            <a:pPr>
              <a:defRPr/>
            </a:pPr>
            <a:r>
              <a:rPr lang="ru-RU" dirty="0" smtClean="0"/>
              <a:t>Указывает на предмет, раньше, чем называют его.</a:t>
            </a:r>
          </a:p>
          <a:p>
            <a:pPr>
              <a:defRPr/>
            </a:pPr>
            <a:r>
              <a:rPr lang="ru-RU" dirty="0" smtClean="0"/>
              <a:t>Не может назвать каждый предмет на картинке.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Специальные приёмы развития и стимуляции речевой активности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340768"/>
            <a:ext cx="8424936" cy="5256584"/>
          </a:xfrm>
        </p:spPr>
        <p:txBody>
          <a:bodyPr>
            <a:normAutofit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Разговор </a:t>
            </a:r>
            <a:r>
              <a:rPr lang="ru-RU" dirty="0"/>
              <a:t>взрослого с самим собой в присутствии детей (сейчас мы пойдем одеваться на прогулку, мыть руки, открою кран и т.д.) </a:t>
            </a:r>
            <a:endParaRPr lang="ru-RU" dirty="0" smtClean="0"/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Провокация </a:t>
            </a:r>
            <a:r>
              <a:rPr lang="ru-RU" dirty="0"/>
              <a:t>– искусственное непонимание действий </a:t>
            </a:r>
            <a:r>
              <a:rPr lang="ru-RU" dirty="0" smtClean="0"/>
              <a:t>ребенка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Распространение </a:t>
            </a:r>
            <a:r>
              <a:rPr lang="ru-RU" dirty="0"/>
              <a:t>– дополнение сказанного ребенком </a:t>
            </a:r>
            <a:endParaRPr lang="ru-RU" dirty="0" smtClean="0"/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Использование </a:t>
            </a:r>
            <a:r>
              <a:rPr lang="ru-RU" dirty="0"/>
              <a:t>игровых упражнений совместно с ребенком с </a:t>
            </a:r>
            <a:r>
              <a:rPr lang="ru-RU" dirty="0" smtClean="0"/>
              <a:t>ребенком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Выбор </a:t>
            </a:r>
            <a:r>
              <a:rPr lang="ru-RU" dirty="0"/>
              <a:t>– предоставляйте ребенку возможность </a:t>
            </a:r>
            <a:r>
              <a:rPr lang="ru-RU" dirty="0" smtClean="0"/>
              <a:t>выбора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Игры </a:t>
            </a:r>
            <a:r>
              <a:rPr lang="ru-RU" dirty="0"/>
              <a:t>с природным </a:t>
            </a:r>
            <a:r>
              <a:rPr lang="ru-RU" dirty="0" smtClean="0"/>
              <a:t>материалом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Продуктивные </a:t>
            </a:r>
            <a:r>
              <a:rPr lang="ru-RU" dirty="0"/>
              <a:t>виды деятельности </a:t>
            </a:r>
            <a:endParaRPr lang="ru-RU" dirty="0" smtClean="0"/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ru-RU" dirty="0" smtClean="0"/>
              <a:t>Замещение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475005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2598" y="0"/>
            <a:ext cx="7467600" cy="562074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Речевое развитие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32" y="548680"/>
            <a:ext cx="8352928" cy="2025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98" y="2420889"/>
            <a:ext cx="8712200" cy="4437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768578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838446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Это надо знать!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2403" y="1916832"/>
            <a:ext cx="4155568" cy="3592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14434" y="1628800"/>
            <a:ext cx="4988432" cy="46085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3600" dirty="0" smtClean="0"/>
              <a:t>		</a:t>
            </a:r>
            <a:r>
              <a:rPr lang="ru-RU" sz="4400" dirty="0" smtClean="0"/>
              <a:t>Конечно, каждый ребенок индивидуален, и речь у всех развивается своими темпами. 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sz="4400" dirty="0" smtClean="0"/>
              <a:t>         Дети любят подражать, и это качество можно использовать в обучении.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467600" cy="792088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Принципы развития речи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340768"/>
            <a:ext cx="7848872" cy="5040560"/>
          </a:xfr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Принцип взаимодействия сенсорного, умственного и речевого развития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Принцип коммуникативно-деятельного подхода к развитию речи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Принцип развития языкового чутья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Принцип формирования элементарного осознания явлений языка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Принцип взаимосвязи работы над различными сторонами речи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Принцип обогащения мотивации речевой деятельности</a:t>
            </a:r>
          </a:p>
          <a:p>
            <a:pPr marL="457200" indent="-457200"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Принцип обеспечения активной языковой практики</a:t>
            </a:r>
          </a:p>
        </p:txBody>
      </p:sp>
    </p:spTree>
    <p:extLst>
      <p:ext uri="{BB962C8B-B14F-4D97-AF65-F5344CB8AC3E}">
        <p14:creationId xmlns="" xmlns:p14="http://schemas.microsoft.com/office/powerpoint/2010/main" val="11842388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38138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>
                <a:ln/>
                <a:solidFill>
                  <a:schemeClr val="accent3"/>
                </a:solidFill>
              </a:rPr>
              <a:t>Основные направления работы по развитию речи детей</a:t>
            </a:r>
            <a:r>
              <a:rPr lang="ru-RU" b="1" cap="none" dirty="0">
                <a:ln/>
                <a:solidFill>
                  <a:schemeClr val="accent3"/>
                </a:solidFill>
              </a:rPr>
              <a:t/>
            </a:r>
            <a:br>
              <a:rPr lang="ru-RU" b="1" cap="none" dirty="0">
                <a:ln/>
                <a:solidFill>
                  <a:schemeClr val="accent3"/>
                </a:solidFill>
              </a:rPr>
            </a:br>
            <a:endParaRPr lang="ru-RU" b="1" cap="none" dirty="0">
              <a:ln/>
              <a:solidFill>
                <a:schemeClr val="accent3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7404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66630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467600" cy="652934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Методы развития речи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12160" y="1700808"/>
            <a:ext cx="2809031" cy="1800200"/>
          </a:xfr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Clr>
                <a:srgbClr val="ADDB7B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Наглядные</a:t>
            </a:r>
          </a:p>
          <a:p>
            <a:pPr>
              <a:buClr>
                <a:srgbClr val="ADDB7B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Словесные</a:t>
            </a:r>
          </a:p>
          <a:p>
            <a:pPr>
              <a:buClr>
                <a:srgbClr val="ADDB7B"/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tx1"/>
                </a:solidFill>
              </a:rPr>
              <a:t>Практические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4" y="1484943"/>
            <a:ext cx="5923545" cy="460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05064"/>
            <a:ext cx="23812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979939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0609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dirty="0" smtClean="0">
                <a:ln/>
                <a:solidFill>
                  <a:schemeClr val="accent3"/>
                </a:solidFill>
              </a:rPr>
              <a:t>Средства развития речи</a:t>
            </a:r>
            <a:endParaRPr lang="ru-RU" sz="3600" b="1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Общение детей и взрослых</a:t>
            </a:r>
          </a:p>
          <a:p>
            <a:r>
              <a:rPr lang="ru-RU" dirty="0" smtClean="0"/>
              <a:t>Культурная языковая среда, речь воспитателя</a:t>
            </a:r>
          </a:p>
          <a:p>
            <a:r>
              <a:rPr lang="ru-RU" dirty="0" smtClean="0"/>
              <a:t>Обучение родной речи в процессе НОД</a:t>
            </a:r>
          </a:p>
          <a:p>
            <a:r>
              <a:rPr lang="ru-RU" dirty="0" smtClean="0"/>
              <a:t>Художественная литература</a:t>
            </a:r>
          </a:p>
          <a:p>
            <a:r>
              <a:rPr lang="ru-RU" dirty="0" smtClean="0"/>
              <a:t>Изобразительное искусство</a:t>
            </a:r>
          </a:p>
          <a:p>
            <a:r>
              <a:rPr lang="ru-RU" dirty="0" smtClean="0"/>
              <a:t>Музыка, театр</a:t>
            </a:r>
          </a:p>
          <a:p>
            <a:r>
              <a:rPr lang="ru-RU" dirty="0" smtClean="0"/>
              <a:t>НОД по другим разделам программ</a:t>
            </a:r>
          </a:p>
          <a:p>
            <a:r>
              <a:rPr lang="ru-RU" dirty="0" smtClean="0"/>
              <a:t>Игра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0913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500063" y="5786438"/>
            <a:ext cx="3143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B0F0"/>
                </a:solidFill>
                <a:latin typeface="Calibri" pitchFamily="34" charset="0"/>
                <a:cs typeface="Aharoni" pitchFamily="2" charset="-79"/>
              </a:rPr>
              <a:t>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285728"/>
            <a:ext cx="350046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обогащение словарного запаса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2143116"/>
            <a:ext cx="3429024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работа по усовершенствованию артикуляционного аппарата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072066" y="4071942"/>
            <a:ext cx="3357586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общение с взрослыми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28625" y="2643188"/>
            <a:ext cx="3286125" cy="1928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50" name="TextBox 17"/>
          <p:cNvSpPr txBox="1">
            <a:spLocks noChangeArrowheads="1"/>
          </p:cNvSpPr>
          <p:nvPr/>
        </p:nvSpPr>
        <p:spPr bwMode="auto">
          <a:xfrm>
            <a:off x="571500" y="2786063"/>
            <a:ext cx="30003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Речевое развитие ребёнка раннего возраста - стимулирование  активной речи. </a:t>
            </a:r>
            <a:endParaRPr lang="ru-RU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20" name="Прямая со стрелкой 19"/>
          <p:cNvCxnSpPr>
            <a:endCxn id="11" idx="1"/>
          </p:cNvCxnSpPr>
          <p:nvPr/>
        </p:nvCxnSpPr>
        <p:spPr>
          <a:xfrm rot="5400000" flipH="1" flipV="1">
            <a:off x="3143238" y="1571620"/>
            <a:ext cx="2500340" cy="1214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2" idx="1"/>
          </p:cNvCxnSpPr>
          <p:nvPr/>
        </p:nvCxnSpPr>
        <p:spPr>
          <a:xfrm flipV="1">
            <a:off x="3786188" y="2821777"/>
            <a:ext cx="1214440" cy="607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3696494" y="3518694"/>
            <a:ext cx="1536700" cy="1357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Условия развития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речевой активности  детей раннего возраста в рамках ФГОС.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Внимательное и  бережливое отношение взрослого к ребёнку.</a:t>
            </a:r>
          </a:p>
          <a:p>
            <a:r>
              <a:rPr lang="ru-RU" sz="2000" b="1" dirty="0" smtClean="0"/>
              <a:t>Организация совместной деятельности  ребёнка со взрослым доступной по форме и средствам.</a:t>
            </a:r>
          </a:p>
          <a:p>
            <a:r>
              <a:rPr lang="ru-RU" sz="2000" b="1" dirty="0" smtClean="0"/>
              <a:t>Правильный  подход воспитателя к организации образовательного процесса.</a:t>
            </a:r>
          </a:p>
          <a:p>
            <a:r>
              <a:rPr lang="ru-RU" sz="2000" b="1" dirty="0" smtClean="0"/>
              <a:t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</a:t>
            </a:r>
          </a:p>
          <a:p>
            <a:r>
              <a:rPr lang="ru-RU" sz="2000" b="1" dirty="0" smtClean="0"/>
              <a:t>Налаживание тесного контакта воспитателя с родителями является одним из главных условий для развития речевой активности ребёнка.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8461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Внимательное и  бережливое отношение взрослого к </a:t>
            </a:r>
            <a:r>
              <a:rPr lang="ru-RU" sz="3200" b="1" dirty="0" smtClean="0"/>
              <a:t>ребёнку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57430"/>
            <a:ext cx="7467600" cy="41165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развитие ответных положительных </a:t>
            </a:r>
            <a:r>
              <a:rPr lang="ru-RU" sz="3200" dirty="0" smtClean="0"/>
              <a:t>эмоций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создание</a:t>
            </a:r>
            <a:r>
              <a:rPr lang="ru-RU" sz="3200" dirty="0" smtClean="0"/>
              <a:t> в группе мирной, доброжелательной </a:t>
            </a:r>
            <a:r>
              <a:rPr lang="ru-RU" sz="3200" dirty="0" smtClean="0"/>
              <a:t>обстановки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9FF4C1F2C0FDFE4D9E638633EEE45F37" ma:contentTypeVersion="0" ma:contentTypeDescription="Создание документа." ma:contentTypeScope="" ma:versionID="771942795fe34b9113ae25c3d35ea518">
  <xsd:schema xmlns:xsd="http://www.w3.org/2001/XMLSchema" xmlns:p="http://schemas.microsoft.com/office/2006/metadata/properties" targetNamespace="http://schemas.microsoft.com/office/2006/metadata/properties" ma:root="true" ma:fieldsID="675046c3b3c761a0fb0d20c775fe9c3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9C02AC2-779E-4555-9686-86DFAC9A6B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0FDD542-DE5D-4FDE-AB4E-9C19F61133E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85E152-00B7-44DE-84D4-2E3C1C7C6327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844</TotalTime>
  <Words>706</Words>
  <Application>Microsoft Office PowerPoint</Application>
  <PresentationFormat>Экран (4:3)</PresentationFormat>
  <Paragraphs>92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Речевое развитие  детей раннего возраста в условиях реализации ФГОС ДО</vt:lpstr>
      <vt:lpstr>Речевое развитие</vt:lpstr>
      <vt:lpstr>Принципы развития речи</vt:lpstr>
      <vt:lpstr>Основные направления работы по развитию речи детей </vt:lpstr>
      <vt:lpstr>Методы развития речи</vt:lpstr>
      <vt:lpstr>Средства развития речи</vt:lpstr>
      <vt:lpstr>Слайд 7</vt:lpstr>
      <vt:lpstr>Условия развития  речевой активности  детей раннего возраста в рамках ФГОС. </vt:lpstr>
      <vt:lpstr>Внимательное и  бережливое отношение взрослого к ребёнку </vt:lpstr>
      <vt:lpstr>        Организация совместной деятельности  ребёнка со взрослым доступной по форме и средствам  </vt:lpstr>
      <vt:lpstr>Правильный  подход воспитателя к организации образовательного процесса </vt:lpstr>
      <vt:lpstr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 </vt:lpstr>
      <vt:lpstr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</vt:lpstr>
      <vt:lpstr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</vt:lpstr>
      <vt:lpstr>Создание образовательного пространства, предоставляющего необходимые и достаточные возможности  для игрового, сенсорного , речевого и двигательного развития с разными материалами.</vt:lpstr>
      <vt:lpstr>Налаживание тесного контакта воспитателя с родителями является одним из главных условий для развития речевой активности ребёнка. </vt:lpstr>
      <vt:lpstr> Тревожные признаки: </vt:lpstr>
      <vt:lpstr>Специальные приёмы развития и стимуляции речевой активности</vt:lpstr>
      <vt:lpstr>Слайд 19</vt:lpstr>
      <vt:lpstr>Это надо знать!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Речевое развитие детей 2 – 3 лет</dc:title>
  <cp:lastModifiedBy>user</cp:lastModifiedBy>
  <cp:revision>112</cp:revision>
  <dcterms:modified xsi:type="dcterms:W3CDTF">2017-04-18T09:47:13Z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0x0101009FF4C1F2C0FDFE4D9E638633EEE45F37</vt:lpwstr>
  </property>
</Properties>
</file>