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75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0350" autoAdjust="0"/>
  </p:normalViewPr>
  <p:slideViewPr>
    <p:cSldViewPr>
      <p:cViewPr>
        <p:scale>
          <a:sx n="50" d="100"/>
          <a:sy n="50" d="100"/>
        </p:scale>
        <p:origin x="-1253" y="-1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6CFB1-2B8D-41CB-ADCF-E203748B6A6B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24AC6-CD7F-44AA-A97C-0FEFBAE7E5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4258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B24AC6-CD7F-44AA-A97C-0FEFBAE7E54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5C180-F313-439B-AA45-E57DC6CE3CA3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55327-722B-4BCF-B6A4-27BC8AC50C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5C180-F313-439B-AA45-E57DC6CE3CA3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55327-722B-4BCF-B6A4-27BC8AC50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5C180-F313-439B-AA45-E57DC6CE3CA3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55327-722B-4BCF-B6A4-27BC8AC50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5C180-F313-439B-AA45-E57DC6CE3CA3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55327-722B-4BCF-B6A4-27BC8AC50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5C180-F313-439B-AA45-E57DC6CE3CA3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55327-722B-4BCF-B6A4-27BC8AC50C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5C180-F313-439B-AA45-E57DC6CE3CA3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55327-722B-4BCF-B6A4-27BC8AC50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5C180-F313-439B-AA45-E57DC6CE3CA3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55327-722B-4BCF-B6A4-27BC8AC50C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5C180-F313-439B-AA45-E57DC6CE3CA3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55327-722B-4BCF-B6A4-27BC8AC50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5C180-F313-439B-AA45-E57DC6CE3CA3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55327-722B-4BCF-B6A4-27BC8AC50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75C180-F313-439B-AA45-E57DC6CE3CA3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F55327-722B-4BCF-B6A4-27BC8AC50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A75C180-F313-439B-AA45-E57DC6CE3CA3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9F55327-722B-4BCF-B6A4-27BC8AC50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A75C180-F313-439B-AA45-E57DC6CE3CA3}" type="datetimeFigureOut">
              <a:rPr lang="ru-RU" smtClean="0"/>
              <a:pPr/>
              <a:t>16.08.2017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9F55327-722B-4BCF-B6A4-27BC8AC50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2204864"/>
            <a:ext cx="7772400" cy="2232248"/>
          </a:xfrm>
        </p:spPr>
        <p:txBody>
          <a:bodyPr>
            <a:noAutofit/>
          </a:bodyPr>
          <a:lstStyle/>
          <a:p>
            <a:pPr algn="ctr"/>
            <a:endParaRPr lang="ru-RU" sz="4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4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4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4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endParaRPr lang="ru-RU" sz="4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Рисунок 7" descr="58628542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204864"/>
            <a:ext cx="3784204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5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ugolok_eksperimentirovaniya_v_sredney_gruppe_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36052" y="2204864"/>
            <a:ext cx="3827091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1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027159" y="260648"/>
            <a:ext cx="5544616" cy="1656183"/>
          </a:xfrm>
          <a:prstGeom prst="roundRect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cs typeface="Arial" pitchFamily="34" charset="0"/>
              </a:rPr>
              <a:t>«ОРГАНИЗАЦИЯ  УГОЛКОВ ПРИРОДЫ ВО ВСЕХ ВОЗРАСТНЫХ ГРУППАХ ДОУ»</a:t>
            </a:r>
          </a:p>
          <a:p>
            <a:pPr algn="ctr"/>
            <a:endParaRPr lang="ru-RU" sz="24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24830" y="5085184"/>
            <a:ext cx="2952328" cy="1296144"/>
          </a:xfrm>
          <a:prstGeom prst="round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Презентацию подготовила Фирсова Е.С., </a:t>
            </a:r>
          </a:p>
          <a:p>
            <a:pPr algn="ctr"/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воспитатель ГБДОУ № 50</a:t>
            </a:r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2852936"/>
            <a:ext cx="4824536" cy="1008112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sz="1100" b="1" dirty="0" smtClean="0">
              <a:solidFill>
                <a:schemeClr val="bg1"/>
              </a:solidFill>
            </a:endParaRPr>
          </a:p>
          <a:p>
            <a:pPr>
              <a:buClrTx/>
              <a:buFont typeface="Wingdings" pitchFamily="2" charset="2"/>
              <a:buChar char="q"/>
            </a:pPr>
            <a:r>
              <a:rPr lang="ru-RU" sz="1900" b="1" dirty="0" smtClean="0">
                <a:solidFill>
                  <a:schemeClr val="accent6">
                    <a:lumMod val="50000"/>
                  </a:schemeClr>
                </a:solidFill>
              </a:rPr>
              <a:t>Дидактические игры экологического содержания: «Животные», «Растения», «Птицы», «Времена года» и др.</a:t>
            </a:r>
          </a:p>
          <a:p>
            <a:pPr>
              <a:buNone/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59632" y="332656"/>
            <a:ext cx="6912768" cy="792088"/>
          </a:xfrm>
          <a:prstGeom prst="round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ДИДАКТИЧЕСКИЙ МАТЕРИАЛ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1619672" y="1412776"/>
            <a:ext cx="6192688" cy="720080"/>
          </a:xfrm>
          <a:prstGeom prst="rect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Младшая, средняя, старшая и подготовительная группа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157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88224" y="4725144"/>
            <a:ext cx="2160240" cy="1353525"/>
          </a:xfrm>
          <a:prstGeom prst="rect">
            <a:avLst/>
          </a:prstGeom>
        </p:spPr>
      </p:pic>
      <p:pic>
        <p:nvPicPr>
          <p:cNvPr id="7" name="Рисунок 6" descr="26400505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4725144"/>
            <a:ext cx="2392529" cy="134380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11560" y="6237312"/>
            <a:ext cx="1934760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411480" lvl="0" indent="-342900">
              <a:spcBef>
                <a:spcPts val="700"/>
              </a:spcBef>
              <a:buSzPct val="95000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Муляжи овощей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588224" y="6237312"/>
            <a:ext cx="2009781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411480" lvl="0" indent="-342900">
              <a:spcBef>
                <a:spcPts val="700"/>
              </a:spcBef>
              <a:buSzPct val="95000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Муляжи фруктов</a:t>
            </a:r>
          </a:p>
        </p:txBody>
      </p:sp>
      <p:pic>
        <p:nvPicPr>
          <p:cNvPr id="10" name="Рисунок 9" descr="orig_b1353477234e5e84fce4acc6269b5d8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491880" y="4293096"/>
            <a:ext cx="2232248" cy="155513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419872" y="5949280"/>
            <a:ext cx="2376264" cy="736099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11480" lvl="0" indent="-342900">
              <a:spcBef>
                <a:spcPts val="700"/>
              </a:spcBef>
              <a:buSzPct val="95000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Дидактическая игра </a:t>
            </a:r>
          </a:p>
          <a:p>
            <a:pPr marL="411480" lvl="0" indent="-342900">
              <a:spcBef>
                <a:spcPts val="700"/>
              </a:spcBef>
              <a:buSzPct val="95000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«Одень куклу»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04864" y="512064"/>
            <a:ext cx="1728192" cy="914400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2132840" y="1809750"/>
            <a:ext cx="1512168" cy="639762"/>
          </a:xfrm>
        </p:spPr>
        <p:txBody>
          <a:bodyPr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39552" y="2132857"/>
            <a:ext cx="3960440" cy="1152127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Шишки, веточки, крышки, пластиковые бутылочки.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32040" y="2132857"/>
            <a:ext cx="3888432" cy="1152128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ru-RU" sz="1900" b="1" dirty="0" smtClean="0">
                <a:solidFill>
                  <a:schemeClr val="accent6">
                    <a:lumMod val="50000"/>
                  </a:schemeClr>
                </a:solidFill>
              </a:rPr>
              <a:t>Тазики, клеенки, палочки для рыхления, щетки, ящики и стаканчики для посадок; 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900" b="1" dirty="0" smtClean="0">
                <a:solidFill>
                  <a:schemeClr val="accent6">
                    <a:lumMod val="50000"/>
                  </a:schemeClr>
                </a:solidFill>
              </a:rPr>
              <a:t>коробочки.</a:t>
            </a:r>
          </a:p>
          <a:p>
            <a:endParaRPr lang="ru-RU" dirty="0" smtClean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404664"/>
            <a:ext cx="6912768" cy="792088"/>
          </a:xfrm>
          <a:prstGeom prst="round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МАТЕРИАЛ ДЛЯ РАЗВИТИЯ ТРУДОВЫХ НАВЫКОВ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8" name="Текст 2"/>
          <p:cNvSpPr>
            <a:spLocks noGrp="1"/>
          </p:cNvSpPr>
          <p:nvPr>
            <p:ph type="body" idx="1"/>
          </p:nvPr>
        </p:nvSpPr>
        <p:spPr>
          <a:xfrm>
            <a:off x="1115616" y="1412776"/>
            <a:ext cx="2952328" cy="432048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Младшая группа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Текст 3"/>
          <p:cNvSpPr txBox="1">
            <a:spLocks/>
          </p:cNvSpPr>
          <p:nvPr/>
        </p:nvSpPr>
        <p:spPr>
          <a:xfrm>
            <a:off x="5364088" y="1412776"/>
            <a:ext cx="2952328" cy="432048"/>
          </a:xfrm>
          <a:prstGeom prst="rect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anchor="ctr">
            <a:normAutofit/>
          </a:bodyPr>
          <a:lstStyle/>
          <a:p>
            <a:pPr marL="73152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Средняя группа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Рисунок 9" descr="3261705b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3429000"/>
            <a:ext cx="2088232" cy="158241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11560" y="5157192"/>
            <a:ext cx="890308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411480" lvl="0" indent="-342900">
              <a:spcBef>
                <a:spcPts val="700"/>
              </a:spcBef>
              <a:buSzPct val="95000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Лейка</a:t>
            </a:r>
          </a:p>
        </p:txBody>
      </p:sp>
      <p:pic>
        <p:nvPicPr>
          <p:cNvPr id="12" name="Рисунок 11" descr="99779_zhyoludi_tri_listochek_na-belom_1920x1080_(www.GetBg.net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39752" y="4365104"/>
            <a:ext cx="2160240" cy="157967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987824" y="6021288"/>
            <a:ext cx="1080167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411480" lvl="0" indent="-342900">
              <a:spcBef>
                <a:spcPts val="700"/>
              </a:spcBef>
              <a:buSzPct val="95000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Желуди</a:t>
            </a:r>
          </a:p>
        </p:txBody>
      </p:sp>
      <p:pic>
        <p:nvPicPr>
          <p:cNvPr id="14" name="Рисунок 13" descr="rakushki_rapanov_optom_H000afb4f_119889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32040" y="3429000"/>
            <a:ext cx="1944216" cy="1458162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860032" y="4941168"/>
            <a:ext cx="2044470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411480" lvl="0" indent="-342900">
              <a:spcBef>
                <a:spcPts val="700"/>
              </a:spcBef>
              <a:buSzPct val="95000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Камни и ракушки</a:t>
            </a:r>
          </a:p>
        </p:txBody>
      </p:sp>
      <p:pic>
        <p:nvPicPr>
          <p:cNvPr id="16" name="Рисунок 15" descr="3012511-1000x80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092280" y="4149080"/>
            <a:ext cx="1872208" cy="1641376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7092280" y="5877272"/>
            <a:ext cx="1872208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11480" lvl="0" indent="-342900">
              <a:spcBef>
                <a:spcPts val="700"/>
              </a:spcBef>
              <a:buSzPct val="95000"/>
            </a:pP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Пульвелизатор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</a:br>
            <a:endParaRPr lang="ru-RU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83560"/>
            <a:ext cx="57200" cy="20528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59632" y="404664"/>
            <a:ext cx="6912768" cy="792088"/>
          </a:xfrm>
          <a:prstGeom prst="round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МАТЕРИАЛ ДЛЯ РАЗВИТИЯ ТРУДОВЫХ НАВЫКОВ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2339752" y="1412776"/>
            <a:ext cx="4680520" cy="432048"/>
          </a:xfrm>
          <a:prstGeom prst="rect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Старшая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подготовительная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группа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16049890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204864"/>
            <a:ext cx="2808312" cy="2106234"/>
          </a:xfrm>
          <a:prstGeom prst="rect">
            <a:avLst/>
          </a:prstGeom>
        </p:spPr>
      </p:pic>
      <p:sp>
        <p:nvSpPr>
          <p:cNvPr id="7" name="Текст 2"/>
          <p:cNvSpPr txBox="1">
            <a:spLocks/>
          </p:cNvSpPr>
          <p:nvPr/>
        </p:nvSpPr>
        <p:spPr>
          <a:xfrm>
            <a:off x="683568" y="4509120"/>
            <a:ext cx="1656184" cy="432048"/>
          </a:xfrm>
          <a:prstGeom prst="rect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Фартуки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Рисунок 8" descr="474854_371598079549493_193838570658779_1073665_1548223995_o-973x5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03848" y="4005064"/>
            <a:ext cx="2592288" cy="1947105"/>
          </a:xfrm>
          <a:prstGeom prst="rect">
            <a:avLst/>
          </a:prstGeom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3707904" y="6093296"/>
            <a:ext cx="1728192" cy="432048"/>
          </a:xfrm>
          <a:prstGeom prst="rect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Семена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Рисунок 10" descr="mota_ru_10404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940152" y="2060848"/>
            <a:ext cx="2926777" cy="2160240"/>
          </a:xfrm>
          <a:prstGeom prst="rect">
            <a:avLst/>
          </a:prstGeom>
        </p:spPr>
      </p:pic>
      <p:sp>
        <p:nvSpPr>
          <p:cNvPr id="12" name="Текст 2"/>
          <p:cNvSpPr txBox="1">
            <a:spLocks/>
          </p:cNvSpPr>
          <p:nvPr/>
        </p:nvSpPr>
        <p:spPr>
          <a:xfrm>
            <a:off x="6516216" y="4509120"/>
            <a:ext cx="1728192" cy="432048"/>
          </a:xfrm>
          <a:prstGeom prst="rect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lang="ru-RU" sz="2000" b="1" noProof="0" dirty="0" smtClean="0">
                <a:solidFill>
                  <a:schemeClr val="accent6">
                    <a:lumMod val="50000"/>
                  </a:schemeClr>
                </a:solidFill>
              </a:rPr>
              <a:t>Кисточки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492896"/>
            <a:ext cx="7772400" cy="2808312"/>
          </a:xfrm>
        </p:spPr>
        <p:txBody>
          <a:bodyPr/>
          <a:lstStyle/>
          <a:p>
            <a:pPr algn="ctr"/>
            <a:r>
              <a:rPr lang="ru-RU" b="1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Уголок экспериментальной деятельности</a:t>
            </a:r>
            <a:endParaRPr lang="ru-RU" b="1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56792" y="116632"/>
            <a:ext cx="648072" cy="9144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4032448" cy="2592288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800" b="1" i="1" u="sng" dirty="0" smtClean="0">
                <a:solidFill>
                  <a:schemeClr val="accent6">
                    <a:lumMod val="50000"/>
                  </a:schemeClr>
                </a:solidFill>
              </a:rPr>
              <a:t>Дидактический компонент</a:t>
            </a:r>
            <a:endParaRPr lang="ru-RU" sz="1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Книги познавательного характера для младшего возраста природоведческого содержания;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Тематические альбомы;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Коллекции "Подарки:" (зимы, весны, осени), "Ткани".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260648"/>
            <a:ext cx="3600400" cy="400110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11480" lvl="0" indent="-342900" algn="ctr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Младшая  группа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908720"/>
            <a:ext cx="4320480" cy="286232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b="1" i="1" u="sng" dirty="0" smtClean="0">
                <a:solidFill>
                  <a:schemeClr val="accent6">
                    <a:lumMod val="50000"/>
                  </a:schemeClr>
                </a:solidFill>
              </a:rPr>
              <a:t>Компонент оборудования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Tx/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Песок, глина;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Набор игрушек резиновых и пластмассовых для игр в воде; 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Материалы для игр с мыльной пеной;</a:t>
            </a:r>
          </a:p>
          <a:p>
            <a:pPr>
              <a:buClrTx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(гуашь, акварельные краски и др.).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сосуды  для воды, зеркальце для игр с "солнечным зайчиком", 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Веревки, шнурки, тесьма, катушки деревянные, прищепки, пробки.</a:t>
            </a:r>
          </a:p>
        </p:txBody>
      </p:sp>
      <p:pic>
        <p:nvPicPr>
          <p:cNvPr id="6" name="Рисунок 5" descr="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3933056"/>
            <a:ext cx="1559869" cy="1237496"/>
          </a:xfrm>
          <a:prstGeom prst="rect">
            <a:avLst/>
          </a:prstGeom>
        </p:spPr>
      </p:pic>
      <p:pic>
        <p:nvPicPr>
          <p:cNvPr id="7" name="Рисунок 6" descr="Kak-hranit-semen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979712" y="4221088"/>
            <a:ext cx="1927800" cy="1238597"/>
          </a:xfrm>
          <a:prstGeom prst="rect">
            <a:avLst/>
          </a:prstGeom>
        </p:spPr>
      </p:pic>
      <p:sp>
        <p:nvSpPr>
          <p:cNvPr id="8" name="Текст 2"/>
          <p:cNvSpPr txBox="1">
            <a:spLocks/>
          </p:cNvSpPr>
          <p:nvPr/>
        </p:nvSpPr>
        <p:spPr>
          <a:xfrm>
            <a:off x="323528" y="5301208"/>
            <a:ext cx="1368152" cy="360040"/>
          </a:xfrm>
          <a:prstGeom prst="rect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 fontScale="92500" lnSpcReduction="10000"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Шишки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Текст 2"/>
          <p:cNvSpPr txBox="1">
            <a:spLocks/>
          </p:cNvSpPr>
          <p:nvPr/>
        </p:nvSpPr>
        <p:spPr>
          <a:xfrm>
            <a:off x="2123728" y="5589240"/>
            <a:ext cx="1656184" cy="360040"/>
          </a:xfrm>
          <a:prstGeom prst="rect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 lnSpcReduction="10000"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Семена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Рисунок 9" descr="576529314c566.jpg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779912" y="5688142"/>
            <a:ext cx="1836882" cy="1169858"/>
          </a:xfrm>
          <a:prstGeom prst="rect">
            <a:avLst/>
          </a:prstGeom>
        </p:spPr>
      </p:pic>
      <p:pic>
        <p:nvPicPr>
          <p:cNvPr id="11" name="Рисунок 10" descr="1214827412-I0001_1_30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236296" y="4797152"/>
            <a:ext cx="1558233" cy="1791072"/>
          </a:xfrm>
          <a:prstGeom prst="rect">
            <a:avLst/>
          </a:prstGeom>
        </p:spPr>
      </p:pic>
      <p:pic>
        <p:nvPicPr>
          <p:cNvPr id="12" name="Рисунок 11" descr="13022717011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860032" y="4293096"/>
            <a:ext cx="2131167" cy="1597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348880" y="512064"/>
            <a:ext cx="1584176" cy="684688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268760"/>
            <a:ext cx="4032448" cy="2880320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800" b="1" i="1" u="sng" dirty="0" smtClean="0">
                <a:solidFill>
                  <a:schemeClr val="accent6">
                    <a:lumMod val="50000"/>
                  </a:schemeClr>
                </a:solidFill>
              </a:rPr>
              <a:t>Дидактический компонент</a:t>
            </a:r>
            <a:endParaRPr lang="ru-RU" sz="1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Книги познавательного характера для среднего возраста;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Коллекции  "Бумага", "Пуговицы»;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 Мини-музей (тематика различна, например "камни", чудеса из стекла" и др.)</a:t>
            </a:r>
          </a:p>
          <a:p>
            <a:pPr>
              <a:buNone/>
            </a:pPr>
            <a:endParaRPr lang="ru-RU" sz="1800" b="1" i="1" u="sng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 </a:t>
            </a:r>
          </a:p>
          <a:p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476672"/>
            <a:ext cx="3600400" cy="461665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11480" lvl="0" indent="-342900" algn="ctr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Средняя группа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" name="Рисунок 11" descr="6443993c-8aff-11e2-9191-75994ec0e9a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5576" y="4509120"/>
            <a:ext cx="2592288" cy="1735907"/>
          </a:xfrm>
          <a:prstGeom prst="rect">
            <a:avLst/>
          </a:prstGeom>
        </p:spPr>
      </p:pic>
      <p:pic>
        <p:nvPicPr>
          <p:cNvPr id="13" name="Рисунок 12" descr="100108682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32040" y="4149080"/>
            <a:ext cx="1368152" cy="2042018"/>
          </a:xfrm>
          <a:prstGeom prst="rect">
            <a:avLst/>
          </a:prstGeom>
        </p:spPr>
      </p:pic>
      <p:pic>
        <p:nvPicPr>
          <p:cNvPr id="14" name="Рисунок 13" descr="tovar-175912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20072" y="1268760"/>
            <a:ext cx="2304256" cy="1828800"/>
          </a:xfrm>
          <a:prstGeom prst="rect">
            <a:avLst/>
          </a:prstGeom>
        </p:spPr>
      </p:pic>
      <p:pic>
        <p:nvPicPr>
          <p:cNvPr id="15" name="Рисунок 14" descr="18590279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516216" y="3717032"/>
            <a:ext cx="2377384" cy="1584176"/>
          </a:xfrm>
          <a:prstGeom prst="rect">
            <a:avLst/>
          </a:prstGeom>
        </p:spPr>
      </p:pic>
      <p:sp>
        <p:nvSpPr>
          <p:cNvPr id="16" name="Текст 2"/>
          <p:cNvSpPr txBox="1">
            <a:spLocks/>
          </p:cNvSpPr>
          <p:nvPr/>
        </p:nvSpPr>
        <p:spPr>
          <a:xfrm>
            <a:off x="5652120" y="3212976"/>
            <a:ext cx="1368152" cy="360040"/>
          </a:xfrm>
          <a:prstGeom prst="rect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 fontScale="92500" lnSpcReduction="10000"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lang="ru-RU" sz="2000" b="1" noProof="0" dirty="0" smtClean="0">
                <a:solidFill>
                  <a:schemeClr val="accent6">
                    <a:lumMod val="50000"/>
                  </a:schemeClr>
                </a:solidFill>
              </a:rPr>
              <a:t>Сахар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Текст 2"/>
          <p:cNvSpPr txBox="1">
            <a:spLocks/>
          </p:cNvSpPr>
          <p:nvPr/>
        </p:nvSpPr>
        <p:spPr>
          <a:xfrm>
            <a:off x="6948264" y="5445224"/>
            <a:ext cx="1368152" cy="360040"/>
          </a:xfrm>
          <a:prstGeom prst="rect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 fontScale="92500" lnSpcReduction="10000"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lang="ru-RU" sz="2000" b="1" noProof="0" dirty="0" smtClean="0">
                <a:solidFill>
                  <a:schemeClr val="accent6">
                    <a:lumMod val="50000"/>
                  </a:schemeClr>
                </a:solidFill>
              </a:rPr>
              <a:t>Крахмал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Текст 2"/>
          <p:cNvSpPr txBox="1">
            <a:spLocks/>
          </p:cNvSpPr>
          <p:nvPr/>
        </p:nvSpPr>
        <p:spPr>
          <a:xfrm>
            <a:off x="4932040" y="6309320"/>
            <a:ext cx="1368152" cy="360040"/>
          </a:xfrm>
          <a:prstGeom prst="rect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 fontScale="92500" lnSpcReduction="10000"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lang="ru-RU" sz="2000" b="1" noProof="0" dirty="0" smtClean="0">
                <a:solidFill>
                  <a:schemeClr val="accent6">
                    <a:lumMod val="50000"/>
                  </a:schemeClr>
                </a:solidFill>
              </a:rPr>
              <a:t>Соль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Текст 2"/>
          <p:cNvSpPr txBox="1">
            <a:spLocks/>
          </p:cNvSpPr>
          <p:nvPr/>
        </p:nvSpPr>
        <p:spPr>
          <a:xfrm>
            <a:off x="1403648" y="6309320"/>
            <a:ext cx="1368152" cy="360040"/>
          </a:xfrm>
          <a:prstGeom prst="rect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 fontScale="92500" lnSpcReduction="10000"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Мука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64704" y="0"/>
            <a:ext cx="1296144" cy="1484784"/>
          </a:xfrm>
        </p:spPr>
        <p:txBody>
          <a:bodyPr/>
          <a:lstStyle/>
          <a:p>
            <a:pPr algn="ctr"/>
            <a:r>
              <a:rPr lang="ru-RU" sz="3400" b="1" dirty="0" smtClean="0">
                <a:solidFill>
                  <a:schemeClr val="bg1"/>
                </a:solidFill>
              </a:rPr>
              <a:t/>
            </a:r>
            <a:br>
              <a:rPr lang="ru-RU" sz="3400" b="1" dirty="0" smtClean="0">
                <a:solidFill>
                  <a:schemeClr val="bg1"/>
                </a:solidFill>
              </a:rPr>
            </a:br>
            <a:endParaRPr lang="ru-RU" sz="34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476672"/>
            <a:ext cx="4968552" cy="430887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11480" lvl="0" indent="-342900" algn="ctr">
              <a:spcBef>
                <a:spcPts val="700"/>
              </a:spcBef>
              <a:buClr>
                <a:schemeClr val="tx2"/>
              </a:buClr>
              <a:buSzPct val="95000"/>
              <a:defRPr/>
            </a:pPr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</a:rPr>
              <a:t>Старшая и подготовительная группа</a:t>
            </a:r>
            <a:endParaRPr lang="ru-RU" sz="2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052736"/>
            <a:ext cx="3672408" cy="3416320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ru-RU" b="1" i="1" u="sng" dirty="0" smtClean="0">
                <a:solidFill>
                  <a:schemeClr val="accent6">
                    <a:lumMod val="50000"/>
                  </a:schemeClr>
                </a:solidFill>
              </a:rPr>
              <a:t>Компонент оборудования</a:t>
            </a: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Tx/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Материалы распределены по разделам: "Песок, глина, вода", "Звук", "Магниты", "Бумага", "Свет",  "Стекло", "Резина" 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Спил и листья деревьев, мох, почва разных видов и др.;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Проволока, кусочки кожи, меха, ткани, пластмассы и т.д.;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Гайки, скрепки, болты, гвозди, винтики, шурупы, детали конструктора и т.д.;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1052736"/>
            <a:ext cx="4536504" cy="2585323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Разные виды бумаги: обычная, картон, наждачная, копировальная и т.д.;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Пипетки с закругленными концами, колбы, деревянные палочки, мерные ложки, резиновые груши, шприцы без игл.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Сито, воронки; половинки мыльниц,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Увеличительное стекло, нарукавники, резиновые перчатки.</a:t>
            </a:r>
          </a:p>
        </p:txBody>
      </p:sp>
      <p:pic>
        <p:nvPicPr>
          <p:cNvPr id="8" name="Рисунок 7" descr="img509_10242_bi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5576" y="4941168"/>
            <a:ext cx="1757184" cy="1757184"/>
          </a:xfrm>
          <a:prstGeom prst="rect">
            <a:avLst/>
          </a:prstGeom>
        </p:spPr>
      </p:pic>
      <p:pic>
        <p:nvPicPr>
          <p:cNvPr id="9" name="Рисунок 8" descr="1263606700_1252084731_cf03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32240" y="4005064"/>
            <a:ext cx="1800200" cy="1864763"/>
          </a:xfrm>
          <a:prstGeom prst="rect">
            <a:avLst/>
          </a:prstGeom>
        </p:spPr>
      </p:pic>
      <p:pic>
        <p:nvPicPr>
          <p:cNvPr id="10" name="Рисунок 9" descr="2795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43808" y="4581128"/>
            <a:ext cx="3672408" cy="1944216"/>
          </a:xfrm>
          <a:prstGeom prst="rect">
            <a:avLst/>
          </a:prstGeom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-2916832" y="2420888"/>
            <a:ext cx="1080120" cy="28083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94656" y="1340768"/>
            <a:ext cx="2621601" cy="423738"/>
          </a:xfr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Младшая группа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32040" y="1340768"/>
            <a:ext cx="3031196" cy="423738"/>
          </a:xfr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Средняя группа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02834" y="332656"/>
            <a:ext cx="5672755" cy="720080"/>
          </a:xfrm>
          <a:prstGeom prst="round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РАСТЕНИЯ В УГОЛКЕ ПРИРОДЫ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79512" y="1917594"/>
            <a:ext cx="4040188" cy="1728192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Clr>
                <a:schemeClr val="bg1"/>
              </a:buClr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 Бегония, герань, бальзамин,    </a:t>
            </a:r>
            <a:r>
              <a:rPr lang="ru-RU" sz="1800" b="1" dirty="0" err="1" smtClean="0">
                <a:solidFill>
                  <a:schemeClr val="accent6">
                    <a:lumMod val="50000"/>
                  </a:schemeClr>
                </a:solidFill>
              </a:rPr>
              <a:t>кливия</a:t>
            </a: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;</a:t>
            </a:r>
          </a:p>
          <a:p>
            <a:pPr>
              <a:buClr>
                <a:schemeClr val="bg1"/>
              </a:buClr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 Фикус и др.; </a:t>
            </a:r>
          </a:p>
          <a:p>
            <a:pPr>
              <a:buClr>
                <a:schemeClr val="bg1"/>
              </a:buClr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Традесканция,  драцена. </a:t>
            </a: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4008" y="1916832"/>
            <a:ext cx="3960440" cy="1728191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Колеус, </a:t>
            </a:r>
            <a:r>
              <a:rPr lang="ru-RU" sz="1800" b="1" dirty="0" err="1" smtClean="0">
                <a:solidFill>
                  <a:schemeClr val="accent6">
                    <a:lumMod val="50000"/>
                  </a:schemeClr>
                </a:solidFill>
              </a:rPr>
              <a:t>хлорофитум</a:t>
            </a: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; 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Бегония - Рекс, аспарагус; душистая и зональная герань, </a:t>
            </a:r>
            <a:r>
              <a:rPr lang="ru-RU" sz="1800" b="1" dirty="0" err="1" smtClean="0">
                <a:solidFill>
                  <a:schemeClr val="accent6">
                    <a:lumMod val="50000"/>
                  </a:schemeClr>
                </a:solidFill>
              </a:rPr>
              <a:t>сансевьера</a:t>
            </a: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1028" name="Picture 4" descr="Картинки по запросу аспидистра картинк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200" b="98800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30331"/>
            <a:ext cx="1296144" cy="22739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04887" y="6278640"/>
            <a:ext cx="1397947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err="1">
                <a:solidFill>
                  <a:srgbClr val="1AB39F">
                    <a:lumMod val="50000"/>
                  </a:srgbClr>
                </a:solidFill>
              </a:rPr>
              <a:t>Аспидистра</a:t>
            </a:r>
            <a:endParaRPr lang="ru-RU" dirty="0"/>
          </a:p>
        </p:txBody>
      </p:sp>
      <p:pic>
        <p:nvPicPr>
          <p:cNvPr id="1032" name="Picture 8" descr="Картинки по запросу рейнекия картинка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203" y="3884193"/>
            <a:ext cx="1865348" cy="10831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499422" y="5301208"/>
            <a:ext cx="1168910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rgbClr val="1AB39F">
                    <a:lumMod val="50000"/>
                  </a:srgbClr>
                </a:solidFill>
              </a:rPr>
              <a:t>Рейнекия</a:t>
            </a:r>
            <a:endParaRPr lang="ru-RU" dirty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04824" y="0"/>
            <a:ext cx="77724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AutoShape 10" descr="Картинки по запросу агава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2" descr="Картинки по запросу агава картинка"/>
          <p:cNvSpPr>
            <a:spLocks noChangeAspect="1" noChangeArrowheads="1"/>
          </p:cNvSpPr>
          <p:nvPr/>
        </p:nvSpPr>
        <p:spPr bwMode="auto">
          <a:xfrm>
            <a:off x="307974" y="7937"/>
            <a:ext cx="8584505" cy="85845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Картинки по запросу агава картинка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442" y="4179760"/>
            <a:ext cx="1987707" cy="149078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6251230" y="6040966"/>
            <a:ext cx="785793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1AB39F">
                    <a:lumMod val="50000"/>
                  </a:srgbClr>
                </a:solidFill>
              </a:rPr>
              <a:t>Агава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412776"/>
            <a:ext cx="2952328" cy="432048"/>
          </a:xfr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Старшая группа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148064" y="1412776"/>
            <a:ext cx="3456384" cy="432048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Подготовительная группа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51520" y="1988840"/>
            <a:ext cx="4248472" cy="1440160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Плющ, цикламен, фуксия;</a:t>
            </a:r>
            <a:endParaRPr lang="en-US" sz="1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Комнатный виноград,</a:t>
            </a:r>
            <a:endParaRPr lang="en-US" sz="1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Папоротник, лимон.</a:t>
            </a:r>
          </a:p>
          <a:p>
            <a:pPr>
              <a:buClrTx/>
              <a:buFont typeface="Wingdings" pitchFamily="2" charset="2"/>
              <a:buChar char="q"/>
            </a:pPr>
            <a:endParaRPr lang="en-US" sz="1600" dirty="0" smtClean="0">
              <a:solidFill>
                <a:schemeClr val="bg1"/>
              </a:solidFill>
            </a:endParaRPr>
          </a:p>
          <a:p>
            <a:pPr>
              <a:buClrTx/>
              <a:buNone/>
            </a:pPr>
            <a:endParaRPr lang="en-US" sz="1600" dirty="0" smtClean="0">
              <a:solidFill>
                <a:schemeClr val="bg1"/>
              </a:solidFill>
            </a:endParaRPr>
          </a:p>
          <a:p>
            <a:pPr>
              <a:buClrTx/>
              <a:buNone/>
            </a:pPr>
            <a:endParaRPr lang="en-US" sz="14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8024" y="1988841"/>
            <a:ext cx="4176464" cy="1440159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525780" indent="-457200">
              <a:buClrTx/>
              <a:buFont typeface="Wingdings" pitchFamily="2" charset="2"/>
              <a:buChar char="q"/>
            </a:pPr>
            <a:r>
              <a:rPr lang="ru-RU" sz="2100" b="1" dirty="0" smtClean="0">
                <a:solidFill>
                  <a:schemeClr val="accent6">
                    <a:lumMod val="50000"/>
                  </a:schemeClr>
                </a:solidFill>
              </a:rPr>
              <a:t>Кактус, декабрист, </a:t>
            </a:r>
            <a:r>
              <a:rPr lang="ru-RU" sz="2100" b="1" dirty="0" err="1" smtClean="0">
                <a:solidFill>
                  <a:schemeClr val="accent6">
                    <a:lumMod val="50000"/>
                  </a:schemeClr>
                </a:solidFill>
              </a:rPr>
              <a:t>амараллис</a:t>
            </a:r>
            <a:r>
              <a:rPr lang="ru-RU" sz="2100" b="1" dirty="0" smtClean="0">
                <a:solidFill>
                  <a:schemeClr val="accent6">
                    <a:lumMod val="50000"/>
                  </a:schemeClr>
                </a:solidFill>
              </a:rPr>
              <a:t>; </a:t>
            </a:r>
          </a:p>
          <a:p>
            <a:pPr marL="525780" indent="-457200">
              <a:buClrTx/>
              <a:buFont typeface="Wingdings" pitchFamily="2" charset="2"/>
              <a:buChar char="q"/>
            </a:pPr>
            <a:r>
              <a:rPr lang="ru-RU" sz="2100" b="1" dirty="0" err="1" smtClean="0">
                <a:solidFill>
                  <a:schemeClr val="accent6">
                    <a:lumMod val="50000"/>
                  </a:schemeClr>
                </a:solidFill>
              </a:rPr>
              <a:t>Узамбарская</a:t>
            </a:r>
            <a:r>
              <a:rPr lang="ru-RU" sz="2100" b="1" dirty="0" smtClean="0">
                <a:solidFill>
                  <a:schemeClr val="accent6">
                    <a:lumMod val="50000"/>
                  </a:schemeClr>
                </a:solidFill>
              </a:rPr>
              <a:t> фиалка, алое;</a:t>
            </a:r>
          </a:p>
          <a:p>
            <a:pPr marL="525780" indent="-457200">
              <a:buClrTx/>
              <a:buFont typeface="Wingdings" pitchFamily="2" charset="2"/>
              <a:buChar char="q"/>
            </a:pPr>
            <a:r>
              <a:rPr lang="ru-RU" sz="2100" b="1" dirty="0" err="1" smtClean="0">
                <a:solidFill>
                  <a:schemeClr val="accent6">
                    <a:lumMod val="50000"/>
                  </a:schemeClr>
                </a:solidFill>
              </a:rPr>
              <a:t>Хлорофитум</a:t>
            </a:r>
            <a:r>
              <a:rPr lang="ru-RU" sz="2100" b="1" dirty="0" smtClean="0">
                <a:solidFill>
                  <a:schemeClr val="accent6">
                    <a:lumMod val="50000"/>
                  </a:schemeClr>
                </a:solidFill>
              </a:rPr>
              <a:t>, камнеломка, </a:t>
            </a:r>
          </a:p>
          <a:p>
            <a:pPr marL="525780" indent="-457200">
              <a:buClrTx/>
              <a:buFont typeface="Wingdings" pitchFamily="2" charset="2"/>
              <a:buChar char="q"/>
            </a:pPr>
            <a:r>
              <a:rPr lang="ru-RU" sz="2100" b="1" dirty="0" smtClean="0">
                <a:solidFill>
                  <a:schemeClr val="accent6">
                    <a:lumMod val="50000"/>
                  </a:schemeClr>
                </a:solidFill>
              </a:rPr>
              <a:t>Кринум.</a:t>
            </a:r>
          </a:p>
          <a:p>
            <a:pPr marL="525780" indent="-457200">
              <a:buFont typeface="Wingdings" pitchFamily="2" charset="2"/>
              <a:buChar char="q"/>
            </a:pP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75656" y="404664"/>
            <a:ext cx="5688632" cy="792088"/>
          </a:xfrm>
          <a:prstGeom prst="roundRect">
            <a:avLst/>
          </a:prstGeom>
          <a:ln w="28575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rgbClr val="C00000"/>
              </a:solidFill>
              <a:latin typeface="Cambria" pitchFamily="18" charset="0"/>
              <a:cs typeface="Arial" pitchFamily="34" charset="0"/>
            </a:endParaRPr>
          </a:p>
          <a:p>
            <a:pPr algn="ctr"/>
            <a:endParaRPr lang="en-US" sz="1400" b="1" dirty="0" smtClean="0">
              <a:solidFill>
                <a:srgbClr val="C00000"/>
              </a:solidFill>
              <a:latin typeface="Cambria" pitchFamily="18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РАСТЕНИЯ В УГОЛКЕ ПРИРОДЫ</a:t>
            </a:r>
            <a:endParaRPr lang="ru-RU" sz="2400" dirty="0" smtClean="0">
              <a:solidFill>
                <a:srgbClr val="C00000"/>
              </a:solidFill>
              <a:latin typeface="Cambria" pitchFamily="18" charset="0"/>
              <a:cs typeface="Arial" pitchFamily="34" charset="0"/>
            </a:endParaRPr>
          </a:p>
          <a:p>
            <a:pPr algn="ctr"/>
            <a:endParaRPr lang="ru-RU" sz="4000" dirty="0">
              <a:latin typeface="Cambria" pitchFamily="18" charset="0"/>
            </a:endParaRPr>
          </a:p>
        </p:txBody>
      </p:sp>
      <p:pic>
        <p:nvPicPr>
          <p:cNvPr id="11" name="Рисунок 10" descr="Abutilon--komnatnyy-kle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4077072"/>
            <a:ext cx="1512168" cy="151216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95536" y="5805264"/>
            <a:ext cx="1728192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11480" lvl="0" indent="-342900" algn="ctr">
              <a:spcBef>
                <a:spcPts val="700"/>
              </a:spcBef>
              <a:buSzPct val="95000"/>
            </a:pPr>
            <a:r>
              <a:rPr lang="ru-RU" b="1" dirty="0" smtClean="0">
                <a:solidFill>
                  <a:srgbClr val="1AB39F">
                    <a:lumMod val="50000"/>
                  </a:srgbClr>
                </a:solidFill>
              </a:rPr>
              <a:t> </a:t>
            </a:r>
            <a:r>
              <a:rPr lang="ru-RU" b="1" dirty="0" err="1" smtClean="0">
                <a:solidFill>
                  <a:srgbClr val="1AB39F">
                    <a:lumMod val="50000"/>
                  </a:srgbClr>
                </a:solidFill>
              </a:rPr>
              <a:t>Абитулон</a:t>
            </a:r>
            <a:r>
              <a:rPr lang="ru-RU" b="1" dirty="0" smtClean="0">
                <a:solidFill>
                  <a:srgbClr val="1AB39F">
                    <a:lumMod val="50000"/>
                  </a:srgbClr>
                </a:solidFill>
              </a:rPr>
              <a:t> </a:t>
            </a:r>
          </a:p>
        </p:txBody>
      </p:sp>
      <p:pic>
        <p:nvPicPr>
          <p:cNvPr id="14" name="Рисунок 13" descr="clivia_miniata313_small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55777" y="3717032"/>
            <a:ext cx="1944216" cy="145816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915816" y="5301208"/>
            <a:ext cx="1296144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1AB39F">
                    <a:lumMod val="50000"/>
                  </a:srgbClr>
                </a:solidFill>
              </a:rPr>
              <a:t>   </a:t>
            </a:r>
            <a:r>
              <a:rPr lang="ru-RU" b="1" dirty="0" err="1" smtClean="0">
                <a:solidFill>
                  <a:srgbClr val="1AB39F">
                    <a:lumMod val="50000"/>
                  </a:srgbClr>
                </a:solidFill>
              </a:rPr>
              <a:t>Кливия</a:t>
            </a:r>
            <a:endParaRPr lang="ru-RU" dirty="0"/>
          </a:p>
        </p:txBody>
      </p:sp>
      <p:pic>
        <p:nvPicPr>
          <p:cNvPr id="17" name="Рисунок 16" descr="1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08104" y="3933056"/>
            <a:ext cx="2664296" cy="1492982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5940152" y="5589240"/>
            <a:ext cx="2016224" cy="415498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1AB39F">
                    <a:lumMod val="50000"/>
                  </a:srgbClr>
                </a:solidFill>
              </a:rPr>
              <a:t>Бриофиллюм</a:t>
            </a:r>
            <a:r>
              <a:rPr lang="ru-RU" sz="2100" b="1" dirty="0" smtClean="0">
                <a:solidFill>
                  <a:srgbClr val="1AB39F">
                    <a:lumMod val="50000"/>
                  </a:srgbClr>
                </a:solidFill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1484784"/>
            <a:ext cx="3096344" cy="432048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endParaRPr lang="ru-RU" sz="2000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Младшая группа</a:t>
            </a:r>
          </a:p>
          <a:p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364088" y="1484784"/>
            <a:ext cx="2952328" cy="432048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Средняя группа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67544" y="2060849"/>
            <a:ext cx="4176464" cy="2088232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ru-RU" sz="4500" b="1" dirty="0" smtClean="0">
                <a:solidFill>
                  <a:schemeClr val="accent6">
                    <a:lumMod val="50000"/>
                  </a:schemeClr>
                </a:solidFill>
              </a:rPr>
              <a:t>Посадки бархатцев, астры; 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4500" b="1" dirty="0" smtClean="0">
                <a:solidFill>
                  <a:schemeClr val="accent6">
                    <a:lumMod val="50000"/>
                  </a:schemeClr>
                </a:solidFill>
              </a:rPr>
              <a:t>Посадки лука;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4500" b="1" dirty="0" smtClean="0">
                <a:solidFill>
                  <a:schemeClr val="accent6">
                    <a:lumMod val="50000"/>
                  </a:schemeClr>
                </a:solidFill>
              </a:rPr>
              <a:t>Букеты из осенних яркоокрашенных листьев;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4500" b="1" dirty="0" smtClean="0">
                <a:solidFill>
                  <a:schemeClr val="accent6">
                    <a:lumMod val="50000"/>
                  </a:schemeClr>
                </a:solidFill>
              </a:rPr>
              <a:t>Кустики ремонтантной земляники;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4500" b="1" dirty="0" smtClean="0">
                <a:solidFill>
                  <a:schemeClr val="accent6">
                    <a:lumMod val="50000"/>
                  </a:schemeClr>
                </a:solidFill>
              </a:rPr>
              <a:t>Срезанные ветки яблони, черемухи, сирени, вербы.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04048" y="2060848"/>
            <a:ext cx="3744416" cy="2088232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ClrTx/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ClrTx/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Посадки овса.</a:t>
            </a:r>
            <a:endParaRPr lang="ru-RU" sz="1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35696" y="476672"/>
            <a:ext cx="5544616" cy="792088"/>
          </a:xfrm>
          <a:prstGeom prst="round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endParaRPr lang="ru-RU" sz="12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ФЕНОЛОГИЧЕСКИЙ УГОЛОК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</a:br>
            <a:endParaRPr lang="ru-RU" sz="24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9" name="Рисунок 8" descr="bfb06d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24128" y="4581128"/>
            <a:ext cx="2410915" cy="160664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228184" y="6309320"/>
            <a:ext cx="1728191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Фасоль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1" name="Рисунок 10" descr="barhatcy-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4653136"/>
            <a:ext cx="2140091" cy="1565920"/>
          </a:xfrm>
          <a:prstGeom prst="rect">
            <a:avLst/>
          </a:prstGeom>
        </p:spPr>
      </p:pic>
      <p:pic>
        <p:nvPicPr>
          <p:cNvPr id="14" name="Рисунок 13" descr="5943baa29b57a0083a2ba89e907c5d8f_i-39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627784" y="4365104"/>
            <a:ext cx="1985797" cy="148934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987824" y="5949280"/>
            <a:ext cx="1296144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Малина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1560" y="6309320"/>
            <a:ext cx="1296144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Бархатцы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908720"/>
            <a:ext cx="6912768" cy="136815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420888"/>
            <a:ext cx="6840760" cy="1440160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Посадки петрушки, </a:t>
            </a:r>
            <a:r>
              <a:rPr lang="en-US" sz="1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рассада овощей весной;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Пересадка комнатных  растений; 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Срезанные ветки деревьев и кустарников в воде (букеты клена, березы, тополя, калины, боярышника, рябины).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59632" y="260648"/>
            <a:ext cx="6912768" cy="864096"/>
          </a:xfrm>
          <a:prstGeom prst="round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ФЕНОЛОГИЧЕСКИЙ УГОЛОК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1412776"/>
            <a:ext cx="4968552" cy="504056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Старшая  и подготовительная группа</a:t>
            </a:r>
            <a:r>
              <a:rPr lang="ru-RU" sz="2000" b="1" dirty="0" smtClean="0">
                <a:solidFill>
                  <a:srgbClr val="C00000"/>
                </a:solidFill>
              </a:rPr>
              <a:t/>
            </a:r>
            <a:br>
              <a:rPr lang="ru-RU" sz="2000" b="1" dirty="0" smtClean="0">
                <a:solidFill>
                  <a:srgbClr val="C00000"/>
                </a:solidFill>
              </a:rPr>
            </a:b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dushisty-goroshek-rassad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4509120"/>
            <a:ext cx="2459174" cy="156068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99592" y="6237312"/>
            <a:ext cx="1512168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Горох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Рисунок 7" descr="ris_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47864" y="4149080"/>
            <a:ext cx="2299875" cy="151216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707904" y="5877272"/>
            <a:ext cx="1440160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Томаты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" name="Рисунок 9" descr="georginy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28184" y="4509120"/>
            <a:ext cx="2485756" cy="151216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020272" y="6237312"/>
            <a:ext cx="1224136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Георгины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772400" cy="914400"/>
          </a:xfrm>
        </p:spPr>
        <p:txBody>
          <a:bodyPr/>
          <a:lstStyle/>
          <a:p>
            <a:pPr algn="ctr"/>
            <a:r>
              <a:rPr lang="ru-RU" dirty="0" smtClean="0">
                <a:latin typeface="Cambria" pitchFamily="18" charset="0"/>
              </a:rPr>
              <a:t/>
            </a:r>
            <a:br>
              <a:rPr lang="ru-RU" dirty="0" smtClean="0">
                <a:latin typeface="Cambria" pitchFamily="18" charset="0"/>
              </a:rPr>
            </a:br>
            <a:endParaRPr lang="ru-RU" dirty="0">
              <a:latin typeface="Cambr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196752"/>
            <a:ext cx="2952328" cy="432048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Младшая группа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364088" y="1196752"/>
            <a:ext cx="2952328" cy="432048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Средняя группа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23528" y="2060849"/>
            <a:ext cx="4032448" cy="1872207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Картина с изображением времени года; 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Лист наблюдений за погодой 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Лист наблюдения за птицами;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 Наличие дидактической куклы.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72000" y="2060849"/>
            <a:ext cx="4176464" cy="1872207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Карточки с семенами растений;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Карточки с изображением птиц и бабочек;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Карточки с зелеными и желтыми листьями – березы или тополя. </a:t>
            </a:r>
          </a:p>
          <a:p>
            <a:pPr>
              <a:buClrTx/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15616" y="188640"/>
            <a:ext cx="6912768" cy="792088"/>
          </a:xfrm>
          <a:prstGeom prst="round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КАЛЕНДАРЬ ПОГОДЫ И ПРИРОДЫ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4338" name="Picture 2" descr="http://www.feodosiya-online.ru/help.php?eoujx=fifogod/kak-delat-otkrytki-svoimi-rukami-na-den-rozhdeniya-mame14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293096"/>
            <a:ext cx="3977680" cy="2276872"/>
          </a:xfrm>
          <a:prstGeom prst="rect">
            <a:avLst/>
          </a:prstGeom>
          <a:noFill/>
        </p:spPr>
      </p:pic>
      <p:pic>
        <p:nvPicPr>
          <p:cNvPr id="10" name="Рисунок 9" descr="7f4373d2a99b21dd731add9eeaae07cc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08" y="4293096"/>
            <a:ext cx="4176464" cy="22705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348880"/>
            <a:ext cx="4896544" cy="4248472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В календаре природы дети значками отмечают погоду сегодняшнего дня. 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При подборе иллюстраций и гербарного материала для календаря необходимо следить за тем, чтобы рисунки детей отражали состояние природы в данный момент, что они видели на прогулке,  за чем наблюдали.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Помещаются иллюстрации, изображающие то, что характерно для данной климатической полосы и о чем дети узнают от воспитателя.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Рисунки детей помещают самые интересные по содержанию. </a:t>
            </a:r>
          </a:p>
          <a:p>
            <a:pPr>
              <a:buClrTx/>
              <a:buNone/>
            </a:pPr>
            <a:endParaRPr lang="ru-RU" sz="1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75656" y="620688"/>
            <a:ext cx="6912768" cy="792088"/>
          </a:xfrm>
          <a:prstGeom prst="round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КАЛЕНДАРЬ ПОГОДЫ И ПРИРОДЫ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1188640" y="0"/>
            <a:ext cx="9875440" cy="14264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1835696" y="1700808"/>
            <a:ext cx="6120680" cy="504056"/>
          </a:xfrm>
          <a:prstGeom prst="rect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Старшая и подготовительная группа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Рисунок 6" descr="4350084_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64088" y="3140968"/>
            <a:ext cx="3531096" cy="2491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1836712" y="512064"/>
            <a:ext cx="2751112" cy="198083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31640" y="476672"/>
            <a:ext cx="6912768" cy="792088"/>
          </a:xfrm>
          <a:prstGeom prst="round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НАГЛЯДНО-ИЛЛЮСТРАТИВНЫЙ МАТЕРИАЛ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3419872" y="1484784"/>
            <a:ext cx="3600400" cy="504056"/>
          </a:xfrm>
          <a:prstGeom prst="rect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Младшая и средняя группа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4653GL000159760_001-50337411.maybe.jpg_2778997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51920" y="3645024"/>
            <a:ext cx="1905282" cy="204103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07904" y="5805264"/>
            <a:ext cx="2376264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Животные и птицы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Рисунок 7" descr="дворник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4221089"/>
            <a:ext cx="3240360" cy="194421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99592" y="6237312"/>
            <a:ext cx="1944216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Труд взрослых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1" name="Рисунок 10" descr="502064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12160" y="2276872"/>
            <a:ext cx="2952328" cy="2088771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660232" y="4509120"/>
            <a:ext cx="1728192" cy="36933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Времена года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-2412776" y="1340768"/>
            <a:ext cx="432048" cy="122413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endParaRPr lang="ru-RU" sz="1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636912"/>
            <a:ext cx="3816424" cy="2520280"/>
          </a:xfr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sz="1200" b="1" dirty="0" smtClean="0">
              <a:solidFill>
                <a:schemeClr val="bg1"/>
              </a:solidFill>
            </a:endParaRPr>
          </a:p>
          <a:p>
            <a:pPr>
              <a:buClrTx/>
              <a:buFont typeface="Wingdings" pitchFamily="2" charset="2"/>
              <a:buChar char="q"/>
            </a:pPr>
            <a:r>
              <a:rPr lang="ru-RU" sz="1900" b="1" dirty="0" smtClean="0">
                <a:solidFill>
                  <a:schemeClr val="accent6">
                    <a:lumMod val="50000"/>
                  </a:schemeClr>
                </a:solidFill>
              </a:rPr>
              <a:t>Книги -  «Неживая природа», «Растительный, животный мир», «Труд в природе»;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900" b="1" dirty="0" smtClean="0">
                <a:solidFill>
                  <a:schemeClr val="accent6">
                    <a:lumMod val="50000"/>
                  </a:schemeClr>
                </a:solidFill>
              </a:rPr>
              <a:t>«Времена года» с подборкой стихов, примет, загадок, пословиц;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u-RU" sz="1900" b="1" dirty="0" smtClean="0">
                <a:solidFill>
                  <a:schemeClr val="accent6">
                    <a:lumMod val="50000"/>
                  </a:schemeClr>
                </a:solidFill>
              </a:rPr>
              <a:t> Паспорт растений (свет, тепло, влага, почва).</a:t>
            </a:r>
          </a:p>
          <a:p>
            <a:pPr>
              <a:buFont typeface="Wingdings" pitchFamily="2" charset="2"/>
              <a:buChar char="q"/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31640" y="476672"/>
            <a:ext cx="6912768" cy="792088"/>
          </a:xfrm>
          <a:prstGeom prst="round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ambria" pitchFamily="18" charset="0"/>
              </a:rPr>
              <a:t>НАГЛЯДНО-ИЛЛЮСТРАТИВНЫЙ МАТЕРИАЛ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2771800" y="1484784"/>
            <a:ext cx="3960440" cy="648072"/>
          </a:xfrm>
          <a:prstGeom prst="rect">
            <a:avLst/>
          </a:prstGeom>
          <a:ln w="28575" cap="flat" cmpd="sng" algn="ctr">
            <a:solidFill>
              <a:schemeClr val="accent6">
                <a:lumMod val="50000"/>
              </a:schemeClr>
            </a:solidFill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marL="41148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Старшая и подготовительная группа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model-korrekcionnogo-zanyatiya-po-razvitiyu-rechi-na-osnove-oznakomleniya-s-okruzhayushhim-mirom-zhivotnye-zharkix-stran8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3429000"/>
            <a:ext cx="3477270" cy="248526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652120" y="6093296"/>
            <a:ext cx="1872208" cy="646331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Животные жарких стран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812</TotalTime>
  <Words>664</Words>
  <Application>Microsoft Office PowerPoint</Application>
  <PresentationFormat>Экран (4:3)</PresentationFormat>
  <Paragraphs>160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Метро</vt:lpstr>
      <vt:lpstr>Слайд 1</vt:lpstr>
      <vt:lpstr>Слайд 2</vt:lpstr>
      <vt:lpstr>Слайд 3</vt:lpstr>
      <vt:lpstr>Слайд 4</vt:lpstr>
      <vt:lpstr>   </vt:lpstr>
      <vt:lpstr> </vt:lpstr>
      <vt:lpstr>Слайд 7</vt:lpstr>
      <vt:lpstr>    </vt:lpstr>
      <vt:lpstr>Слайд 9</vt:lpstr>
      <vt:lpstr>Слайд 10</vt:lpstr>
      <vt:lpstr> </vt:lpstr>
      <vt:lpstr> </vt:lpstr>
      <vt:lpstr>Уголок экспериментальной деятельности</vt:lpstr>
      <vt:lpstr>  </vt:lpstr>
      <vt:lpstr> </vt:lpstr>
      <vt:lpstr> 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81</cp:revision>
  <dcterms:created xsi:type="dcterms:W3CDTF">2016-10-24T13:28:03Z</dcterms:created>
  <dcterms:modified xsi:type="dcterms:W3CDTF">2017-08-16T18:27:14Z</dcterms:modified>
</cp:coreProperties>
</file>