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73A6F7D-CCC6-46F3-9D46-CA64FEE2C41C}" type="datetimeFigureOut">
              <a:rPr lang="ru-RU" smtClean="0"/>
              <a:t>03.03.2017</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E38E0493-CC30-4C3B-A8AF-8455A8B4164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73A6F7D-CCC6-46F3-9D46-CA64FEE2C41C}" type="datetimeFigureOut">
              <a:rPr lang="ru-RU" smtClean="0"/>
              <a:t>03.03.2017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73A6F7D-CCC6-46F3-9D46-CA64FEE2C41C}" type="datetimeFigureOut">
              <a:rPr lang="ru-RU" smtClean="0"/>
              <a:t>03.03.2017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73A6F7D-CCC6-46F3-9D46-CA64FEE2C41C}" type="datetimeFigureOut">
              <a:rPr lang="ru-RU" smtClean="0"/>
              <a:t>03.03.2017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73A6F7D-CCC6-46F3-9D46-CA64FEE2C41C}" type="datetimeFigureOut">
              <a:rPr lang="ru-RU" smtClean="0"/>
              <a:t>03.03.2017</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38E0493-CC30-4C3B-A8AF-8455A8B4164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73A6F7D-CCC6-46F3-9D46-CA64FEE2C41C}" type="datetimeFigureOut">
              <a:rPr lang="ru-RU" smtClean="0"/>
              <a:t>03.03.2017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73A6F7D-CCC6-46F3-9D46-CA64FEE2C41C}" type="datetimeFigureOut">
              <a:rPr lang="ru-RU" smtClean="0"/>
              <a:t>03.03.2017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873A6F7D-CCC6-46F3-9D46-CA64FEE2C41C}" type="datetimeFigureOut">
              <a:rPr lang="ru-RU" smtClean="0"/>
              <a:t>03.03.2017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873A6F7D-CCC6-46F3-9D46-CA64FEE2C41C}" type="datetimeFigureOut">
              <a:rPr lang="ru-RU" smtClean="0"/>
              <a:t>03.03.2017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38E0493-CC30-4C3B-A8AF-8455A8B4164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73A6F7D-CCC6-46F3-9D46-CA64FEE2C41C}" type="datetimeFigureOut">
              <a:rPr lang="ru-RU" smtClean="0"/>
              <a:t>03.03.2017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38E0493-CC30-4C3B-A8AF-8455A8B4164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873A6F7D-CCC6-46F3-9D46-CA64FEE2C41C}" type="datetimeFigureOut">
              <a:rPr lang="ru-RU" smtClean="0"/>
              <a:t>03.03.2017</a:t>
            </a:fld>
            <a:endParaRPr lang="ru-RU"/>
          </a:p>
        </p:txBody>
      </p:sp>
      <p:sp>
        <p:nvSpPr>
          <p:cNvPr id="7" name="Slide Number Placeholder 6"/>
          <p:cNvSpPr>
            <a:spLocks noGrp="1"/>
          </p:cNvSpPr>
          <p:nvPr>
            <p:ph type="sldNum" sz="quarter" idx="12"/>
          </p:nvPr>
        </p:nvSpPr>
        <p:spPr/>
        <p:txBody>
          <a:bodyPr/>
          <a:lstStyle/>
          <a:p>
            <a:fld id="{E38E0493-CC30-4C3B-A8AF-8455A8B4164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873A6F7D-CCC6-46F3-9D46-CA64FEE2C41C}" type="datetimeFigureOut">
              <a:rPr lang="ru-RU" smtClean="0"/>
              <a:t>03.03.2017</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E38E0493-CC30-4C3B-A8AF-8455A8B4164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2" name="Заголовок 1"/>
          <p:cNvSpPr>
            <a:spLocks noGrp="1"/>
          </p:cNvSpPr>
          <p:nvPr>
            <p:ph type="ctrTitle"/>
          </p:nvPr>
        </p:nvSpPr>
        <p:spPr>
          <a:xfrm>
            <a:off x="604704" y="188641"/>
            <a:ext cx="8143759" cy="1008111"/>
          </a:xfrm>
        </p:spPr>
        <p:txBody>
          <a:bodyPr/>
          <a:lstStyle/>
          <a:p>
            <a:r>
              <a:rPr lang="en-US" dirty="0">
                <a:solidFill>
                  <a:srgbClr val="0070C0"/>
                </a:solidFill>
                <a:latin typeface="Times New Roman" panose="02020603050405020304" pitchFamily="18" charset="0"/>
                <a:cs typeface="Times New Roman" panose="02020603050405020304" pitchFamily="18" charset="0"/>
              </a:rPr>
              <a:t>the painters UK</a:t>
            </a:r>
            <a:endParaRPr lang="ru-RU" dirty="0">
              <a:solidFill>
                <a:srgbClr val="0070C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340768"/>
            <a:ext cx="8640959" cy="5328592"/>
          </a:xfrm>
          <a:prstGeom prst="rect">
            <a:avLst/>
          </a:prstGeom>
        </p:spPr>
      </p:pic>
    </p:spTree>
    <p:extLst>
      <p:ext uri="{BB962C8B-B14F-4D97-AF65-F5344CB8AC3E}">
        <p14:creationId xmlns:p14="http://schemas.microsoft.com/office/powerpoint/2010/main" val="4187659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4294967295"/>
          </p:nvPr>
        </p:nvPicPr>
        <p:blipFill>
          <a:blip r:embed="rId2">
            <a:extLst>
              <a:ext uri="{28A0092B-C50C-407E-A947-70E740481C1C}">
                <a14:useLocalDpi xmlns:a14="http://schemas.microsoft.com/office/drawing/2010/main" val="0"/>
              </a:ext>
            </a:extLst>
          </a:blip>
          <a:stretch>
            <a:fillRect/>
          </a:stretch>
        </p:blipFill>
        <p:spPr>
          <a:xfrm>
            <a:off x="-108520" y="15042"/>
            <a:ext cx="5904656" cy="685006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4" name="TextBox 13"/>
          <p:cNvSpPr txBox="1"/>
          <p:nvPr/>
        </p:nvSpPr>
        <p:spPr>
          <a:xfrm>
            <a:off x="6012160" y="188640"/>
            <a:ext cx="2952328" cy="369332"/>
          </a:xfrm>
          <a:prstGeom prst="rect">
            <a:avLst/>
          </a:prstGeom>
          <a:noFill/>
        </p:spPr>
        <p:txBody>
          <a:bodyPr wrap="square" rtlCol="0">
            <a:spAutoFit/>
          </a:bodyPr>
          <a:lstStyle/>
          <a:p>
            <a:r>
              <a:rPr lang="en-US" dirty="0" smtClean="0">
                <a:solidFill>
                  <a:srgbClr val="0070C0"/>
                </a:solidFill>
                <a:latin typeface="Times New Roman" panose="02020603050405020304" pitchFamily="18" charset="0"/>
                <a:cs typeface="Times New Roman" panose="02020603050405020304" pitchFamily="18" charset="0"/>
              </a:rPr>
              <a:t>Lady in Blue (c. 1780)</a:t>
            </a:r>
            <a:endParaRPr lang="ru-RU" dirty="0">
              <a:solidFill>
                <a:srgbClr val="0070C0"/>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6012160" y="557941"/>
            <a:ext cx="2792665" cy="646331"/>
          </a:xfrm>
          <a:prstGeom prst="rect">
            <a:avLst/>
          </a:prstGeom>
          <a:noFill/>
        </p:spPr>
        <p:txBody>
          <a:bodyPr wrap="square" rtlCol="0">
            <a:spAutoFit/>
          </a:bodyPr>
          <a:lstStyle/>
          <a:p>
            <a:r>
              <a:rPr lang="fr-FR" dirty="0" smtClean="0">
                <a:solidFill>
                  <a:srgbClr val="0070C0"/>
                </a:solidFill>
                <a:latin typeface="Times New Roman" panose="02020603050405020304" pitchFamily="18" charset="0"/>
                <a:cs typeface="Times New Roman" panose="02020603050405020304" pitchFamily="18" charset="0"/>
              </a:rPr>
              <a:t>Portrait of Duchess de Beaufort</a:t>
            </a:r>
            <a:endParaRPr lang="ru-RU"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9443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580112" cy="6858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TextBox 2"/>
          <p:cNvSpPr txBox="1"/>
          <p:nvPr/>
        </p:nvSpPr>
        <p:spPr>
          <a:xfrm>
            <a:off x="5652120" y="188640"/>
            <a:ext cx="3384376" cy="4708981"/>
          </a:xfrm>
          <a:prstGeom prst="rect">
            <a:avLst/>
          </a:prstGeom>
          <a:noFill/>
        </p:spPr>
        <p:txBody>
          <a:bodyPr wrap="square" rtlCol="0">
            <a:spAutoFit/>
          </a:bodyPr>
          <a:lstStyle/>
          <a:p>
            <a:r>
              <a:rPr lang="en-US" sz="2000" dirty="0" smtClean="0">
                <a:solidFill>
                  <a:srgbClr val="0070C0"/>
                </a:solidFill>
                <a:latin typeface="Times New Roman" panose="02020603050405020304" pitchFamily="18" charset="0"/>
                <a:cs typeface="Times New Roman" panose="02020603050405020304" pitchFamily="18" charset="0"/>
              </a:rPr>
              <a:t>Perhaps the most famous masterpiece of Gainsborough "the blue Boy" (1770). Fine transmission of the inner world of quiet, dignified young men, gorgeous color - all this puts Gainsborough in some of the greatest portrait painters of Europe of the eighteenth century. For years, the picturesque style of the artist becomes more loose, easy and wide, evoking associations with the much more recent impressionism.</a:t>
            </a:r>
            <a:endParaRPr lang="ru-RU" sz="20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30807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31190"/>
            <a:ext cx="3635896" cy="462194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TextBox 4"/>
          <p:cNvSpPr txBox="1"/>
          <p:nvPr/>
        </p:nvSpPr>
        <p:spPr>
          <a:xfrm>
            <a:off x="3923928" y="1627522"/>
            <a:ext cx="5040560" cy="707886"/>
          </a:xfrm>
          <a:prstGeom prst="rect">
            <a:avLst/>
          </a:prstGeom>
          <a:noFill/>
        </p:spPr>
        <p:txBody>
          <a:bodyPr wrap="square" rtlCol="0">
            <a:spAutoFit/>
          </a:bodyPr>
          <a:lstStyle/>
          <a:p>
            <a:r>
              <a:rPr lang="en-US" sz="2000" dirty="0" smtClean="0">
                <a:solidFill>
                  <a:srgbClr val="0070C0"/>
                </a:solidFill>
                <a:latin typeface="Times New Roman" panose="02020603050405020304" pitchFamily="18" charset="0"/>
                <a:cs typeface="Times New Roman" panose="02020603050405020304" pitchFamily="18" charset="0"/>
              </a:rPr>
              <a:t>Lady Lloyd and Her Son, Richard Savage Lloyd, of </a:t>
            </a:r>
            <a:r>
              <a:rPr lang="en-US" sz="2000" dirty="0" err="1" smtClean="0">
                <a:solidFill>
                  <a:srgbClr val="0070C0"/>
                </a:solidFill>
                <a:latin typeface="Times New Roman" panose="02020603050405020304" pitchFamily="18" charset="0"/>
                <a:cs typeface="Times New Roman" panose="02020603050405020304" pitchFamily="18" charset="0"/>
              </a:rPr>
              <a:t>Hintlesham</a:t>
            </a:r>
            <a:r>
              <a:rPr lang="en-US" sz="2000" dirty="0" smtClean="0">
                <a:solidFill>
                  <a:srgbClr val="0070C0"/>
                </a:solidFill>
                <a:latin typeface="Times New Roman" panose="02020603050405020304" pitchFamily="18" charset="0"/>
                <a:cs typeface="Times New Roman" panose="02020603050405020304" pitchFamily="18" charset="0"/>
              </a:rPr>
              <a:t> Hall, Suffolk (1745–46</a:t>
            </a:r>
            <a:r>
              <a:rPr lang="ru-RU" sz="2000" dirty="0" smtClean="0">
                <a:solidFill>
                  <a:srgbClr val="0070C0"/>
                </a:solidFill>
                <a:latin typeface="Times New Roman" panose="02020603050405020304" pitchFamily="18" charset="0"/>
                <a:cs typeface="Times New Roman" panose="02020603050405020304" pitchFamily="18" charset="0"/>
              </a:rPr>
              <a:t>)</a:t>
            </a:r>
            <a:endParaRPr lang="ru-RU" sz="2000" dirty="0">
              <a:solidFill>
                <a:srgbClr val="0070C0"/>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2335408"/>
            <a:ext cx="5364088" cy="452259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8" name="TextBox 7"/>
          <p:cNvSpPr txBox="1"/>
          <p:nvPr/>
        </p:nvSpPr>
        <p:spPr>
          <a:xfrm>
            <a:off x="0" y="4797152"/>
            <a:ext cx="3635897" cy="646331"/>
          </a:xfrm>
          <a:prstGeom prst="rect">
            <a:avLst/>
          </a:prstGeom>
          <a:noFill/>
        </p:spPr>
        <p:txBody>
          <a:bodyPr wrap="square" rtlCol="0">
            <a:spAutoFit/>
          </a:bodyPr>
          <a:lstStyle/>
          <a:p>
            <a:r>
              <a:rPr lang="en-US" dirty="0" smtClean="0">
                <a:solidFill>
                  <a:srgbClr val="0070C0"/>
                </a:solidFill>
                <a:latin typeface="Times New Roman" panose="02020603050405020304" pitchFamily="18" charset="0"/>
                <a:cs typeface="Times New Roman" panose="02020603050405020304" pitchFamily="18" charset="0"/>
              </a:rPr>
              <a:t>The Painter`s Daughters Chasing a Butterfly (1756)</a:t>
            </a:r>
            <a:endParaRPr lang="en-US"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227606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57200" y="4941168"/>
            <a:ext cx="8229600" cy="1728192"/>
          </a:xfrm>
        </p:spPr>
        <p:txBody>
          <a:bodyPr>
            <a:noAutofit/>
          </a:bodyPr>
          <a:lstStyle/>
          <a:p>
            <a:r>
              <a:rPr lang="en-US" sz="2000" dirty="0">
                <a:solidFill>
                  <a:srgbClr val="0070C0"/>
                </a:solidFill>
                <a:latin typeface="Times New Roman" panose="02020603050405020304" pitchFamily="18" charset="0"/>
                <a:cs typeface="Times New Roman" panose="02020603050405020304" pitchFamily="18" charset="0"/>
              </a:rPr>
              <a:t>Until the seventeenth century English painting could only speak conditionally. Miniatures or murals was present, but compared to Italian or Dutch schools British looked pale. Painting in the country was not encouraged – dominant in the ideological sphere a strict and severe puritans of all sorts of "decorations" are not welcomed</a:t>
            </a:r>
            <a:r>
              <a:rPr lang="en-US" sz="1200" dirty="0">
                <a:solidFill>
                  <a:srgbClr val="0070C0"/>
                </a:solidFill>
                <a:latin typeface="Times New Roman" panose="02020603050405020304" pitchFamily="18" charset="0"/>
                <a:cs typeface="Times New Roman" panose="02020603050405020304" pitchFamily="18" charset="0"/>
              </a:rPr>
              <a:t>.</a:t>
            </a:r>
            <a:endParaRPr lang="ru-RU" sz="1200" dirty="0">
              <a:solidFill>
                <a:srgbClr val="0070C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017" y="116632"/>
            <a:ext cx="8712968" cy="4752527"/>
          </a:xfrm>
          <a:prstGeom prst="rect">
            <a:avLst/>
          </a:prstGeom>
        </p:spPr>
      </p:pic>
    </p:spTree>
    <p:extLst>
      <p:ext uri="{BB962C8B-B14F-4D97-AF65-F5344CB8AC3E}">
        <p14:creationId xmlns:p14="http://schemas.microsoft.com/office/powerpoint/2010/main" val="281846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116632"/>
            <a:ext cx="9036496" cy="6552456"/>
          </a:xfrm>
        </p:spPr>
        <p:txBody>
          <a:bodyPr>
            <a:noAutofit/>
          </a:bodyPr>
          <a:lstStyle/>
          <a:p>
            <a:r>
              <a:rPr lang="en-US" dirty="0">
                <a:solidFill>
                  <a:srgbClr val="0070C0"/>
                </a:solidFill>
                <a:latin typeface="Times New Roman" panose="02020603050405020304" pitchFamily="18" charset="0"/>
                <a:cs typeface="Times New Roman" panose="02020603050405020304" pitchFamily="18" charset="0"/>
              </a:rPr>
              <a:t>It is not surprising that the authors of the first English paintings were not British. To start the history of English painting should be the works of the great Dutch Rubens and van </a:t>
            </a:r>
            <a:r>
              <a:rPr lang="en-US" dirty="0" err="1">
                <a:solidFill>
                  <a:srgbClr val="0070C0"/>
                </a:solidFill>
                <a:latin typeface="Times New Roman" panose="02020603050405020304" pitchFamily="18" charset="0"/>
                <a:cs typeface="Times New Roman" panose="02020603050405020304" pitchFamily="18" charset="0"/>
              </a:rPr>
              <a:t>Dyck</a:t>
            </a:r>
            <a:r>
              <a:rPr lang="en-US" dirty="0">
                <a:solidFill>
                  <a:srgbClr val="0070C0"/>
                </a:solidFill>
                <a:latin typeface="Times New Roman" panose="02020603050405020304" pitchFamily="18" charset="0"/>
                <a:cs typeface="Times New Roman" panose="02020603050405020304" pitchFamily="18" charset="0"/>
              </a:rPr>
              <a:t>, which gave a strong impetus to the development of English art. But, if Rubens paintings </a:t>
            </a:r>
            <a:r>
              <a:rPr lang="en-US" dirty="0" smtClean="0">
                <a:solidFill>
                  <a:srgbClr val="0070C0"/>
                </a:solidFill>
                <a:latin typeface="Times New Roman" panose="02020603050405020304" pitchFamily="18" charset="0"/>
                <a:cs typeface="Times New Roman" panose="02020603050405020304" pitchFamily="18" charset="0"/>
              </a:rPr>
              <a:t>for Whitehall Palace </a:t>
            </a:r>
            <a:r>
              <a:rPr lang="en-US" dirty="0">
                <a:solidFill>
                  <a:srgbClr val="0070C0"/>
                </a:solidFill>
                <a:latin typeface="Times New Roman" panose="02020603050405020304" pitchFamily="18" charset="0"/>
                <a:cs typeface="Times New Roman" panose="02020603050405020304" pitchFamily="18" charset="0"/>
              </a:rPr>
              <a:t>in 1629 became the artist, in fact, only a brilliant Supplement career as a diplomat (he was the head of the Embassy of the Spanish king in the negotiations with Charles I of England), Anthony van </a:t>
            </a:r>
            <a:r>
              <a:rPr lang="en-US" dirty="0" err="1">
                <a:solidFill>
                  <a:srgbClr val="0070C0"/>
                </a:solidFill>
                <a:latin typeface="Times New Roman" panose="02020603050405020304" pitchFamily="18" charset="0"/>
                <a:cs typeface="Times New Roman" panose="02020603050405020304" pitchFamily="18" charset="0"/>
              </a:rPr>
              <a:t>Dyck</a:t>
            </a:r>
            <a:r>
              <a:rPr lang="en-US" dirty="0">
                <a:solidFill>
                  <a:srgbClr val="0070C0"/>
                </a:solidFill>
                <a:latin typeface="Times New Roman" panose="02020603050405020304" pitchFamily="18" charset="0"/>
                <a:cs typeface="Times New Roman" panose="02020603050405020304" pitchFamily="18" charset="0"/>
              </a:rPr>
              <a:t> was court artist to Charles, received a knighthood and was buried in London's famous St. Paul's Cathedral</a:t>
            </a:r>
            <a:r>
              <a:rPr lang="en-US" dirty="0" smtClean="0">
                <a:solidFill>
                  <a:srgbClr val="0070C0"/>
                </a:solidFill>
                <a:latin typeface="Times New Roman" panose="02020603050405020304" pitchFamily="18" charset="0"/>
                <a:cs typeface="Times New Roman" panose="02020603050405020304" pitchFamily="18" charset="0"/>
              </a:rPr>
              <a:t>. </a:t>
            </a:r>
          </a:p>
          <a:p>
            <a:r>
              <a:rPr lang="en-US" dirty="0" smtClean="0">
                <a:solidFill>
                  <a:srgbClr val="0070C0"/>
                </a:solidFill>
                <a:latin typeface="Times New Roman" panose="02020603050405020304" pitchFamily="18" charset="0"/>
                <a:cs typeface="Times New Roman" panose="02020603050405020304" pitchFamily="18" charset="0"/>
              </a:rPr>
              <a:t>Van </a:t>
            </a:r>
            <a:r>
              <a:rPr lang="en-US" dirty="0" err="1">
                <a:solidFill>
                  <a:srgbClr val="0070C0"/>
                </a:solidFill>
                <a:latin typeface="Times New Roman" panose="02020603050405020304" pitchFamily="18" charset="0"/>
                <a:cs typeface="Times New Roman" panose="02020603050405020304" pitchFamily="18" charset="0"/>
              </a:rPr>
              <a:t>Dyck</a:t>
            </a:r>
            <a:r>
              <a:rPr lang="en-US" dirty="0">
                <a:solidFill>
                  <a:srgbClr val="0070C0"/>
                </a:solidFill>
                <a:latin typeface="Times New Roman" panose="02020603050405020304" pitchFamily="18" charset="0"/>
                <a:cs typeface="Times New Roman" panose="02020603050405020304" pitchFamily="18" charset="0"/>
              </a:rPr>
              <a:t> </a:t>
            </a:r>
            <a:r>
              <a:rPr lang="en-US" dirty="0" smtClean="0">
                <a:solidFill>
                  <a:srgbClr val="0070C0"/>
                </a:solidFill>
                <a:latin typeface="Times New Roman" panose="02020603050405020304" pitchFamily="18" charset="0"/>
                <a:cs typeface="Times New Roman" panose="02020603050405020304" pitchFamily="18" charset="0"/>
              </a:rPr>
              <a:t> and came </a:t>
            </a:r>
            <a:r>
              <a:rPr lang="en-US" dirty="0">
                <a:solidFill>
                  <a:srgbClr val="0070C0"/>
                </a:solidFill>
                <a:latin typeface="Times New Roman" panose="02020603050405020304" pitchFamily="18" charset="0"/>
                <a:cs typeface="Times New Roman" panose="02020603050405020304" pitchFamily="18" charset="0"/>
              </a:rPr>
              <a:t>after him to England, the Dutch </a:t>
            </a:r>
            <a:r>
              <a:rPr lang="en-US" dirty="0" err="1">
                <a:solidFill>
                  <a:srgbClr val="0070C0"/>
                </a:solidFill>
                <a:latin typeface="Times New Roman" panose="02020603050405020304" pitchFamily="18" charset="0"/>
                <a:cs typeface="Times New Roman" panose="02020603050405020304" pitchFamily="18" charset="0"/>
              </a:rPr>
              <a:t>Cornelis</a:t>
            </a:r>
            <a:r>
              <a:rPr lang="en-US" dirty="0">
                <a:solidFill>
                  <a:srgbClr val="0070C0"/>
                </a:solidFill>
                <a:latin typeface="Times New Roman" panose="02020603050405020304" pitchFamily="18" charset="0"/>
                <a:cs typeface="Times New Roman" panose="02020603050405020304" pitchFamily="18" charset="0"/>
              </a:rPr>
              <a:t> </a:t>
            </a:r>
            <a:r>
              <a:rPr lang="en-US" dirty="0" err="1">
                <a:solidFill>
                  <a:srgbClr val="0070C0"/>
                </a:solidFill>
                <a:latin typeface="Times New Roman" panose="02020603050405020304" pitchFamily="18" charset="0"/>
                <a:cs typeface="Times New Roman" panose="02020603050405020304" pitchFamily="18" charset="0"/>
              </a:rPr>
              <a:t>Ketel</a:t>
            </a:r>
            <a:r>
              <a:rPr lang="en-US" dirty="0">
                <a:solidFill>
                  <a:srgbClr val="0070C0"/>
                </a:solidFill>
                <a:latin typeface="Times New Roman" panose="02020603050405020304" pitchFamily="18" charset="0"/>
                <a:cs typeface="Times New Roman" panose="02020603050405020304" pitchFamily="18" charset="0"/>
              </a:rPr>
              <a:t>, Daniel Mittens, the Germans von der </a:t>
            </a:r>
            <a:r>
              <a:rPr lang="en-US" dirty="0" err="1">
                <a:solidFill>
                  <a:srgbClr val="0070C0"/>
                </a:solidFill>
                <a:latin typeface="Times New Roman" panose="02020603050405020304" pitchFamily="18" charset="0"/>
                <a:cs typeface="Times New Roman" panose="02020603050405020304" pitchFamily="18" charset="0"/>
              </a:rPr>
              <a:t>Faes</a:t>
            </a:r>
            <a:r>
              <a:rPr lang="en-US" dirty="0">
                <a:solidFill>
                  <a:srgbClr val="0070C0"/>
                </a:solidFill>
                <a:latin typeface="Times New Roman" panose="02020603050405020304" pitchFamily="18" charset="0"/>
                <a:cs typeface="Times New Roman" panose="02020603050405020304" pitchFamily="18" charset="0"/>
              </a:rPr>
              <a:t> (Peter Lely) and Gottfried Kneller (sir Godfrey </a:t>
            </a:r>
            <a:r>
              <a:rPr lang="en-US" dirty="0" err="1">
                <a:solidFill>
                  <a:srgbClr val="0070C0"/>
                </a:solidFill>
                <a:latin typeface="Times New Roman" panose="02020603050405020304" pitchFamily="18" charset="0"/>
                <a:cs typeface="Times New Roman" panose="02020603050405020304" pitchFamily="18" charset="0"/>
              </a:rPr>
              <a:t>Neller</a:t>
            </a:r>
            <a:r>
              <a:rPr lang="en-US" dirty="0">
                <a:solidFill>
                  <a:srgbClr val="0070C0"/>
                </a:solidFill>
                <a:latin typeface="Times New Roman" panose="02020603050405020304" pitchFamily="18" charset="0"/>
                <a:cs typeface="Times New Roman" panose="02020603050405020304" pitchFamily="18" charset="0"/>
              </a:rPr>
              <a:t>, a favorite of Cromwell) was a portraitist. Their paintings are distinguished by a brilliant mastery and subtlety of psychological observation. Their merits were highly appreciated. They all received a knighthood, and </a:t>
            </a:r>
            <a:r>
              <a:rPr lang="en-US" dirty="0" err="1">
                <a:solidFill>
                  <a:srgbClr val="0070C0"/>
                </a:solidFill>
                <a:latin typeface="Times New Roman" panose="02020603050405020304" pitchFamily="18" charset="0"/>
                <a:cs typeface="Times New Roman" panose="02020603050405020304" pitchFamily="18" charset="0"/>
              </a:rPr>
              <a:t>Neller</a:t>
            </a:r>
            <a:r>
              <a:rPr lang="en-US" dirty="0">
                <a:solidFill>
                  <a:srgbClr val="0070C0"/>
                </a:solidFill>
                <a:latin typeface="Times New Roman" panose="02020603050405020304" pitchFamily="18" charset="0"/>
                <a:cs typeface="Times New Roman" panose="02020603050405020304" pitchFamily="18" charset="0"/>
              </a:rPr>
              <a:t> even buried in Westminster Abbey.</a:t>
            </a:r>
            <a:endParaRPr lang="ru-RU"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932648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88640"/>
            <a:ext cx="8856984" cy="6552728"/>
          </a:xfrm>
        </p:spPr>
      </p:pic>
    </p:spTree>
    <p:extLst>
      <p:ext uri="{BB962C8B-B14F-4D97-AF65-F5344CB8AC3E}">
        <p14:creationId xmlns:p14="http://schemas.microsoft.com/office/powerpoint/2010/main" val="1341095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404664"/>
            <a:ext cx="3096344" cy="6524863"/>
          </a:xfrm>
          <a:prstGeom prst="rect">
            <a:avLst/>
          </a:prstGeom>
        </p:spPr>
        <p:txBody>
          <a:bodyPr wrap="square">
            <a:spAutoFit/>
          </a:bodyPr>
          <a:lstStyle/>
          <a:p>
            <a:r>
              <a:rPr lang="en-US" sz="2000" dirty="0" smtClean="0">
                <a:solidFill>
                  <a:srgbClr val="0070C0"/>
                </a:solidFill>
                <a:latin typeface="Times New Roman" panose="02020603050405020304" pitchFamily="18" charset="0"/>
                <a:cs typeface="Times New Roman" panose="02020603050405020304" pitchFamily="18" charset="0"/>
              </a:rPr>
              <a:t>The dominant genre of English painting was a formal portrait. Historical and mythological subjects occupied a secondary place, and landscape were one. The British in the XVII century, were forced to concede the first role of brilliant foreigners. But among them was there an original artist. So, William Dobson (1610-1646) started copying paintings by Titian and van </a:t>
            </a:r>
            <a:r>
              <a:rPr lang="en-US" sz="2000" dirty="0" err="1" smtClean="0">
                <a:solidFill>
                  <a:srgbClr val="0070C0"/>
                </a:solidFill>
                <a:latin typeface="Times New Roman" panose="02020603050405020304" pitchFamily="18" charset="0"/>
                <a:cs typeface="Times New Roman" panose="02020603050405020304" pitchFamily="18" charset="0"/>
              </a:rPr>
              <a:t>Dyck</a:t>
            </a:r>
            <a:r>
              <a:rPr lang="en-US" sz="2000" dirty="0" smtClean="0">
                <a:solidFill>
                  <a:srgbClr val="0070C0"/>
                </a:solidFill>
                <a:latin typeface="Times New Roman" panose="02020603050405020304" pitchFamily="18" charset="0"/>
                <a:cs typeface="Times New Roman" panose="02020603050405020304" pitchFamily="18" charset="0"/>
              </a:rPr>
              <a:t>, but now Scotch lords proudly display in their castles with old paintings, many of them portraits of their ancestors painted by Dobson</a:t>
            </a:r>
            <a:r>
              <a:rPr lang="en-US" dirty="0" smtClean="0">
                <a:solidFill>
                  <a:srgbClr val="0070C0"/>
                </a:solidFill>
                <a:latin typeface="Times New Roman" panose="02020603050405020304" pitchFamily="18" charset="0"/>
                <a:cs typeface="Times New Roman" panose="02020603050405020304" pitchFamily="18" charset="0"/>
              </a:rPr>
              <a:t>.</a:t>
            </a:r>
          </a:p>
          <a:p>
            <a:endParaRPr lang="ru-RU" dirty="0">
              <a:solidFill>
                <a:srgbClr val="0070C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0"/>
            <a:ext cx="5724128" cy="6858000"/>
          </a:xfrm>
          <a:prstGeom prst="rect">
            <a:avLst/>
          </a:prstGeom>
        </p:spPr>
      </p:pic>
      <p:sp>
        <p:nvSpPr>
          <p:cNvPr id="13" name="TextBox 12"/>
          <p:cNvSpPr txBox="1"/>
          <p:nvPr/>
        </p:nvSpPr>
        <p:spPr>
          <a:xfrm>
            <a:off x="3707904" y="6244635"/>
            <a:ext cx="5112568" cy="369332"/>
          </a:xfrm>
          <a:prstGeom prst="rect">
            <a:avLst/>
          </a:prstGeom>
          <a:noFill/>
        </p:spPr>
        <p:txBody>
          <a:bodyPr wrap="square" rtlCol="0">
            <a:spAutoFit/>
          </a:bodyPr>
          <a:lstStyle/>
          <a:p>
            <a:r>
              <a:rPr lang="en-US" dirty="0" smtClean="0">
                <a:solidFill>
                  <a:schemeClr val="bg1"/>
                </a:solidFill>
              </a:rPr>
              <a:t>Peter Lely. Girl with cherries.</a:t>
            </a:r>
            <a:endParaRPr lang="ru-RU" dirty="0">
              <a:solidFill>
                <a:schemeClr val="bg1"/>
              </a:solidFill>
            </a:endParaRPr>
          </a:p>
        </p:txBody>
      </p:sp>
    </p:spTree>
    <p:extLst>
      <p:ext uri="{BB962C8B-B14F-4D97-AF65-F5344CB8AC3E}">
        <p14:creationId xmlns:p14="http://schemas.microsoft.com/office/powerpoint/2010/main" val="888653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Рисунок 2"/>
          <p:cNvSpPr>
            <a:spLocks noGrp="1"/>
          </p:cNvSpPr>
          <p:nvPr>
            <p:ph type="pic" idx="1"/>
          </p:nvPr>
        </p:nvSpPr>
        <p:spPr>
          <a:xfrm>
            <a:off x="685800" y="260648"/>
            <a:ext cx="7772400" cy="4692353"/>
          </a:xfrm>
        </p:spPr>
      </p:sp>
      <p:sp>
        <p:nvSpPr>
          <p:cNvPr id="4" name="Текст 3"/>
          <p:cNvSpPr>
            <a:spLocks noGrp="1"/>
          </p:cNvSpPr>
          <p:nvPr>
            <p:ph type="body" sz="half" idx="2"/>
          </p:nvPr>
        </p:nvSpPr>
        <p:spPr/>
        <p:txBody>
          <a:bodyPr/>
          <a:lstStyle/>
          <a:p>
            <a:r>
              <a:rPr lang="ru-RU" dirty="0" err="1" smtClean="0"/>
              <a:t>Рейнольдс</a:t>
            </a:r>
            <a:endParaRPr lang="ru-RU" dirty="0"/>
          </a:p>
        </p:txBody>
      </p:sp>
    </p:spTree>
    <p:extLst>
      <p:ext uri="{BB962C8B-B14F-4D97-AF65-F5344CB8AC3E}">
        <p14:creationId xmlns:p14="http://schemas.microsoft.com/office/powerpoint/2010/main" val="1331359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115888"/>
            <a:ext cx="5148063" cy="6625480"/>
          </a:xfrm>
        </p:spPr>
      </p:pic>
      <p:sp>
        <p:nvSpPr>
          <p:cNvPr id="3" name="Текст 2"/>
          <p:cNvSpPr>
            <a:spLocks noGrp="1"/>
          </p:cNvSpPr>
          <p:nvPr>
            <p:ph type="body" sz="half" idx="2"/>
          </p:nvPr>
        </p:nvSpPr>
        <p:spPr>
          <a:xfrm>
            <a:off x="5220072" y="260648"/>
            <a:ext cx="3816424" cy="6408712"/>
          </a:xfrm>
        </p:spPr>
        <p:txBody>
          <a:bodyPr>
            <a:normAutofit lnSpcReduction="10000"/>
          </a:bodyPr>
          <a:lstStyle/>
          <a:p>
            <a:r>
              <a:rPr lang="en-US" sz="2000" dirty="0">
                <a:solidFill>
                  <a:srgbClr val="0070C0"/>
                </a:solidFill>
                <a:latin typeface="Times New Roman" panose="02020603050405020304" pitchFamily="18" charset="0"/>
                <a:cs typeface="Times New Roman" panose="02020603050405020304" pitchFamily="18" charset="0"/>
              </a:rPr>
              <a:t>T</a:t>
            </a:r>
            <a:r>
              <a:rPr lang="en-US" sz="2000" dirty="0" smtClean="0">
                <a:solidFill>
                  <a:srgbClr val="0070C0"/>
                </a:solidFill>
                <a:latin typeface="Times New Roman" panose="02020603050405020304" pitchFamily="18" charset="0"/>
                <a:cs typeface="Times New Roman" panose="02020603050405020304" pitchFamily="18" charset="0"/>
              </a:rPr>
              <a:t>he </a:t>
            </a:r>
            <a:r>
              <a:rPr lang="en-US" sz="2000" dirty="0">
                <a:solidFill>
                  <a:srgbClr val="0070C0"/>
                </a:solidFill>
                <a:latin typeface="Times New Roman" panose="02020603050405020304" pitchFamily="18" charset="0"/>
                <a:cs typeface="Times New Roman" panose="02020603050405020304" pitchFamily="18" charset="0"/>
              </a:rPr>
              <a:t>great master of this period were Thomas Gainsborough (1727-1788), the constant rival of Reynolds. Gainsborough, trailing his opponent in the thoroughness and accuracy of the smear technique, superior to him in originality and spontaneity in the depiction of </a:t>
            </a:r>
            <a:r>
              <a:rPr lang="en-US" sz="2000" dirty="0" err="1">
                <a:solidFill>
                  <a:srgbClr val="0070C0"/>
                </a:solidFill>
                <a:latin typeface="Times New Roman" panose="02020603050405020304" pitchFamily="18" charset="0"/>
                <a:cs typeface="Times New Roman" panose="02020603050405020304" pitchFamily="18" charset="0"/>
              </a:rPr>
              <a:t>nature.I</a:t>
            </a:r>
            <a:r>
              <a:rPr lang="en-US" sz="2000" dirty="0">
                <a:solidFill>
                  <a:srgbClr val="0070C0"/>
                </a:solidFill>
                <a:latin typeface="Times New Roman" panose="02020603050405020304" pitchFamily="18" charset="0"/>
                <a:cs typeface="Times New Roman" panose="02020603050405020304" pitchFamily="18" charset="0"/>
              </a:rPr>
              <a:t> must say, the portrait of Gainsborough was only because this genre, unlike his beloved landscape, was given the opportunity to live comfortably. However, his portraits are strikingly different from traditional. The people they really live, they are immersed in their inner world, not posing or "lost in thought about the great". So Gainsborough so many family and children's portraits – customers preferred to see their loved ones for who they are</a:t>
            </a:r>
            <a:r>
              <a:rPr lang="en-US" dirty="0">
                <a:solidFill>
                  <a:srgbClr val="0070C0"/>
                </a:solidFill>
              </a:rPr>
              <a:t>.</a:t>
            </a:r>
            <a:endParaRPr lang="ru-RU" dirty="0">
              <a:solidFill>
                <a:srgbClr val="0070C0"/>
              </a:solidFill>
            </a:endParaRPr>
          </a:p>
        </p:txBody>
      </p:sp>
      <p:sp>
        <p:nvSpPr>
          <p:cNvPr id="5" name="Заголовок 4"/>
          <p:cNvSpPr>
            <a:spLocks noGrp="1"/>
          </p:cNvSpPr>
          <p:nvPr>
            <p:ph type="title"/>
          </p:nvPr>
        </p:nvSpPr>
        <p:spPr>
          <a:xfrm>
            <a:off x="769000" y="1734312"/>
            <a:ext cx="2298634" cy="45719"/>
          </a:xfrm>
        </p:spPr>
        <p:txBody>
          <a:bodyPr>
            <a:normAutofit fontScale="90000"/>
          </a:bodyPr>
          <a:lstStyle/>
          <a:p>
            <a:endParaRPr lang="ru-RU" dirty="0"/>
          </a:p>
        </p:txBody>
      </p:sp>
    </p:spTree>
    <p:extLst>
      <p:ext uri="{BB962C8B-B14F-4D97-AF65-F5344CB8AC3E}">
        <p14:creationId xmlns:p14="http://schemas.microsoft.com/office/powerpoint/2010/main" val="3152853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idx="1"/>
          </p:nvPr>
        </p:nvPicPr>
        <p:blipFill>
          <a:blip r:embed="rId2">
            <a:extLst>
              <a:ext uri="{28A0092B-C50C-407E-A947-70E740481C1C}">
                <a14:useLocalDpi xmlns:a14="http://schemas.microsoft.com/office/drawing/2010/main" val="0"/>
              </a:ext>
            </a:extLst>
          </a:blip>
          <a:srcRect t="14658" b="14658"/>
          <a:stretch>
            <a:fillRect/>
          </a:stretch>
        </p:blipFill>
        <p:spPr>
          <a:xfrm>
            <a:off x="179512" y="116632"/>
            <a:ext cx="8856984" cy="6624736"/>
          </a:xfrm>
        </p:spPr>
      </p:pic>
      <p:sp>
        <p:nvSpPr>
          <p:cNvPr id="7" name="Текст 6"/>
          <p:cNvSpPr>
            <a:spLocks noGrp="1"/>
          </p:cNvSpPr>
          <p:nvPr>
            <p:ph type="body" sz="half" idx="2"/>
          </p:nvPr>
        </p:nvSpPr>
        <p:spPr>
          <a:xfrm>
            <a:off x="179513" y="6237312"/>
            <a:ext cx="6912768" cy="504056"/>
          </a:xfrm>
        </p:spPr>
        <p:txBody>
          <a:bodyPr>
            <a:normAutofit/>
          </a:bodyPr>
          <a:lstStyle/>
          <a:p>
            <a:pPr algn="l"/>
            <a:r>
              <a:rPr lang="en-US" sz="1800" dirty="0">
                <a:solidFill>
                  <a:schemeClr val="bg1"/>
                </a:solidFill>
                <a:latin typeface="Times New Roman" panose="02020603050405020304" pitchFamily="18" charset="0"/>
                <a:cs typeface="Times New Roman" panose="02020603050405020304" pitchFamily="18" charset="0"/>
              </a:rPr>
              <a:t>The Harvest </a:t>
            </a:r>
            <a:r>
              <a:rPr lang="en-US" sz="1800" dirty="0" smtClean="0">
                <a:solidFill>
                  <a:schemeClr val="bg1"/>
                </a:solidFill>
                <a:latin typeface="Times New Roman" panose="02020603050405020304" pitchFamily="18" charset="0"/>
                <a:cs typeface="Times New Roman" panose="02020603050405020304" pitchFamily="18" charset="0"/>
              </a:rPr>
              <a:t>Wagon</a:t>
            </a:r>
            <a:r>
              <a:rPr lang="ru-RU" sz="1800" dirty="0" smtClean="0">
                <a:solidFill>
                  <a:schemeClr val="bg1"/>
                </a:solidFill>
                <a:latin typeface="Times New Roman" panose="02020603050405020304" pitchFamily="18" charset="0"/>
                <a:cs typeface="Times New Roman" panose="02020603050405020304" pitchFamily="18" charset="0"/>
              </a:rPr>
              <a:t> 1784</a:t>
            </a:r>
            <a:endParaRPr lang="ru-RU" sz="1800" dirty="0">
              <a:solidFill>
                <a:schemeClr val="bg1"/>
              </a:solidFill>
              <a:latin typeface="Times New Roman" panose="02020603050405020304" pitchFamily="18" charset="0"/>
              <a:cs typeface="Times New Roman" panose="02020603050405020304" pitchFamily="18" charset="0"/>
            </a:endParaRPr>
          </a:p>
        </p:txBody>
      </p:sp>
      <p:sp>
        <p:nvSpPr>
          <p:cNvPr id="5" name="Заголовок 4"/>
          <p:cNvSpPr>
            <a:spLocks noGrp="1"/>
          </p:cNvSpPr>
          <p:nvPr>
            <p:ph type="title"/>
          </p:nvPr>
        </p:nvSpPr>
        <p:spPr/>
        <p:txBody>
          <a:bodyPr/>
          <a:lstStyle/>
          <a:p>
            <a:endParaRPr lang="ru-RU"/>
          </a:p>
        </p:txBody>
      </p:sp>
    </p:spTree>
    <p:extLst>
      <p:ext uri="{BB962C8B-B14F-4D97-AF65-F5344CB8AC3E}">
        <p14:creationId xmlns:p14="http://schemas.microsoft.com/office/powerpoint/2010/main" val="3942290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t="10668" b="10668"/>
          <a:stretch>
            <a:fillRect/>
          </a:stretch>
        </p:blipFill>
        <p:spPr>
          <a:xfrm>
            <a:off x="107504" y="116632"/>
            <a:ext cx="8928992" cy="6624736"/>
          </a:xfrm>
        </p:spPr>
      </p:pic>
      <p:sp>
        <p:nvSpPr>
          <p:cNvPr id="3" name="Текст 2"/>
          <p:cNvSpPr>
            <a:spLocks noGrp="1"/>
          </p:cNvSpPr>
          <p:nvPr>
            <p:ph type="body" sz="half" idx="2"/>
          </p:nvPr>
        </p:nvSpPr>
        <p:spPr>
          <a:xfrm>
            <a:off x="107505" y="6021288"/>
            <a:ext cx="7416824" cy="648072"/>
          </a:xfrm>
        </p:spPr>
        <p:txBody>
          <a:bodyPr>
            <a:normAutofit/>
          </a:bodyPr>
          <a:lstStyle/>
          <a:p>
            <a:pPr algn="l"/>
            <a:r>
              <a:rPr lang="en-US" sz="1600" dirty="0">
                <a:latin typeface="Times New Roman" panose="02020603050405020304" pitchFamily="18" charset="0"/>
                <a:cs typeface="Times New Roman" panose="02020603050405020304" pitchFamily="18" charset="0"/>
              </a:rPr>
              <a:t>Road from </a:t>
            </a:r>
            <a:r>
              <a:rPr lang="en-US" sz="1600" dirty="0" smtClean="0">
                <a:latin typeface="Times New Roman" panose="02020603050405020304" pitchFamily="18" charset="0"/>
                <a:cs typeface="Times New Roman" panose="02020603050405020304" pitchFamily="18" charset="0"/>
              </a:rPr>
              <a:t>Market</a:t>
            </a:r>
            <a:r>
              <a:rPr lang="ru-RU" sz="1600" dirty="0" smtClean="0">
                <a:latin typeface="Times New Roman" panose="02020603050405020304" pitchFamily="18" charset="0"/>
                <a:cs typeface="Times New Roman" panose="02020603050405020304" pitchFamily="18" charset="0"/>
              </a:rPr>
              <a:t>. 1767-1768</a:t>
            </a:r>
            <a:endParaRPr lang="ru-RU" sz="1600" dirty="0">
              <a:latin typeface="Times New Roman" panose="02020603050405020304" pitchFamily="18" charset="0"/>
              <a:cs typeface="Times New Roman" panose="02020603050405020304" pitchFamily="18" charset="0"/>
            </a:endParaRPr>
          </a:p>
        </p:txBody>
      </p:sp>
      <p:sp>
        <p:nvSpPr>
          <p:cNvPr id="4" name="Заголовок 3"/>
          <p:cNvSpPr>
            <a:spLocks noGrp="1"/>
          </p:cNvSpPr>
          <p:nvPr>
            <p:ph type="title"/>
          </p:nvPr>
        </p:nvSpPr>
        <p:spPr/>
        <p:txBody>
          <a:bodyPr/>
          <a:lstStyle/>
          <a:p>
            <a:endParaRPr lang="ru-RU"/>
          </a:p>
        </p:txBody>
      </p:sp>
    </p:spTree>
    <p:extLst>
      <p:ext uri="{BB962C8B-B14F-4D97-AF65-F5344CB8AC3E}">
        <p14:creationId xmlns:p14="http://schemas.microsoft.com/office/powerpoint/2010/main" val="18269137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2257</TotalTime>
  <Words>605</Words>
  <Application>Microsoft Office PowerPoint</Application>
  <PresentationFormat>Экран (4:3)</PresentationFormat>
  <Paragraphs>15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Аптека</vt:lpstr>
      <vt:lpstr>the painters UK</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painters UK</dc:title>
  <dc:creator>Эльвира</dc:creator>
  <cp:lastModifiedBy>Эльвира</cp:lastModifiedBy>
  <cp:revision>17</cp:revision>
  <dcterms:created xsi:type="dcterms:W3CDTF">2017-03-03T06:03:45Z</dcterms:created>
  <dcterms:modified xsi:type="dcterms:W3CDTF">2017-03-04T19:40:57Z</dcterms:modified>
</cp:coreProperties>
</file>