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3" r:id="rId6"/>
    <p:sldId id="264" r:id="rId7"/>
    <p:sldId id="265" r:id="rId8"/>
    <p:sldId id="266" r:id="rId9"/>
    <p:sldId id="267" r:id="rId10"/>
    <p:sldId id="268" r:id="rId11"/>
    <p:sldId id="277" r:id="rId12"/>
    <p:sldId id="269" r:id="rId13"/>
    <p:sldId id="271" r:id="rId14"/>
    <p:sldId id="274" r:id="rId15"/>
    <p:sldId id="275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58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D607AB-FEC9-4A70-9C68-B61B587562C5}" type="datetimeFigureOut">
              <a:rPr lang="ru-RU" smtClean="0"/>
              <a:pPr/>
              <a:t>29.10.2015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D7C94D-39E2-4693-8E43-EA9A4F45267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2650218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D607AB-FEC9-4A70-9C68-B61B587562C5}" type="datetimeFigureOut">
              <a:rPr lang="ru-RU" smtClean="0"/>
              <a:pPr/>
              <a:t>29.10.2015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D7C94D-39E2-4693-8E43-EA9A4F45267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0065698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D607AB-FEC9-4A70-9C68-B61B587562C5}" type="datetimeFigureOut">
              <a:rPr lang="ru-RU" smtClean="0"/>
              <a:pPr/>
              <a:t>29.10.2015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D7C94D-39E2-4693-8E43-EA9A4F45267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449623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D607AB-FEC9-4A70-9C68-B61B587562C5}" type="datetimeFigureOut">
              <a:rPr lang="ru-RU" smtClean="0"/>
              <a:pPr/>
              <a:t>29.10.2015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D7C94D-39E2-4693-8E43-EA9A4F45267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1340110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D607AB-FEC9-4A70-9C68-B61B587562C5}" type="datetimeFigureOut">
              <a:rPr lang="ru-RU" smtClean="0"/>
              <a:pPr/>
              <a:t>29.10.2015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D7C94D-39E2-4693-8E43-EA9A4F45267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5707122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D607AB-FEC9-4A70-9C68-B61B587562C5}" type="datetimeFigureOut">
              <a:rPr lang="ru-RU" smtClean="0"/>
              <a:pPr/>
              <a:t>29.10.2015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D7C94D-39E2-4693-8E43-EA9A4F45267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5799910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D607AB-FEC9-4A70-9C68-B61B587562C5}" type="datetimeFigureOut">
              <a:rPr lang="ru-RU" smtClean="0"/>
              <a:pPr/>
              <a:t>29.10.2015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D7C94D-39E2-4693-8E43-EA9A4F45267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9575529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D607AB-FEC9-4A70-9C68-B61B587562C5}" type="datetimeFigureOut">
              <a:rPr lang="ru-RU" smtClean="0"/>
              <a:pPr/>
              <a:t>29.10.2015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D7C94D-39E2-4693-8E43-EA9A4F45267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2047792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D607AB-FEC9-4A70-9C68-B61B587562C5}" type="datetimeFigureOut">
              <a:rPr lang="ru-RU" smtClean="0"/>
              <a:pPr/>
              <a:t>29.10.2015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D7C94D-39E2-4693-8E43-EA9A4F45267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771706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D607AB-FEC9-4A70-9C68-B61B587562C5}" type="datetimeFigureOut">
              <a:rPr lang="ru-RU" smtClean="0"/>
              <a:pPr/>
              <a:t>29.10.2015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D7C94D-39E2-4693-8E43-EA9A4F45267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7066502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D607AB-FEC9-4A70-9C68-B61B587562C5}" type="datetimeFigureOut">
              <a:rPr lang="ru-RU" smtClean="0"/>
              <a:pPr/>
              <a:t>29.10.2015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D7C94D-39E2-4693-8E43-EA9A4F45267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3346726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path path="rect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D607AB-FEC9-4A70-9C68-B61B587562C5}" type="datetimeFigureOut">
              <a:rPr lang="ru-RU" smtClean="0"/>
              <a:pPr/>
              <a:t>29.10.2015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D7C94D-39E2-4693-8E43-EA9A4F45267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4369406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7504" y="764704"/>
            <a:ext cx="8928992" cy="4392487"/>
          </a:xfrm>
        </p:spPr>
        <p:txBody>
          <a:bodyPr>
            <a:normAutofit/>
          </a:bodyPr>
          <a:lstStyle/>
          <a:p>
            <a:r>
              <a:rPr lang="ru-RU" sz="5400" kern="1800" cap="all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Качество образования </a:t>
            </a:r>
            <a:r>
              <a:rPr lang="ru-RU" sz="5400" kern="1800" cap="all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/>
            </a:r>
            <a:br>
              <a:rPr lang="ru-RU" sz="5400" kern="1800" cap="all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</a:br>
            <a:r>
              <a:rPr lang="ru-RU" sz="5400" kern="1800" cap="all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в </a:t>
            </a:r>
            <a:r>
              <a:rPr lang="ru-RU" sz="5400" kern="1800" cap="all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России и </a:t>
            </a:r>
            <a:r>
              <a:rPr lang="ru-RU" sz="5400" kern="1800" cap="all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за Рубежом</a:t>
            </a:r>
            <a:endParaRPr lang="ru-RU" sz="5400" cap="all" dirty="0"/>
          </a:p>
        </p:txBody>
      </p:sp>
    </p:spTree>
    <p:extLst>
      <p:ext uri="{BB962C8B-B14F-4D97-AF65-F5344CB8AC3E}">
        <p14:creationId xmlns="" xmlns:p14="http://schemas.microsoft.com/office/powerpoint/2010/main" val="297441473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9512" y="620688"/>
            <a:ext cx="8208912" cy="5832648"/>
          </a:xfrm>
        </p:spPr>
        <p:txBody>
          <a:bodyPr>
            <a:normAutofit/>
          </a:bodyPr>
          <a:lstStyle/>
          <a:p>
            <a:pPr indent="450215"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Зарубежные подходы к определению и выделению кластеров компетенций применительно к качеству образования</a:t>
            </a:r>
            <a:endParaRPr lang="ru-RU" dirty="0">
              <a:ea typeface="Calibri"/>
              <a:cs typeface="Times New Roman"/>
            </a:endParaRPr>
          </a:p>
          <a:p>
            <a:endParaRPr lang="ru-RU" sz="1400" dirty="0"/>
          </a:p>
        </p:txBody>
      </p:sp>
      <p:pic>
        <p:nvPicPr>
          <p:cNvPr id="4" name="Рисунок 3" descr="http://plam.ru/ucebnik/kontrol_kachestva_obuchenija_pri_attestacii_kompetentnostnyi_podhod/_027_1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2348880"/>
            <a:ext cx="8001056" cy="36724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238634059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9512" y="116632"/>
            <a:ext cx="8856984" cy="6480720"/>
          </a:xfrm>
        </p:spPr>
        <p:txBody>
          <a:bodyPr>
            <a:normAutofit fontScale="92500" lnSpcReduction="20000"/>
          </a:bodyPr>
          <a:lstStyle/>
          <a:p>
            <a:pPr lvl="0" indent="450215" algn="just">
              <a:lnSpc>
                <a:spcPct val="115000"/>
              </a:lnSpc>
            </a:pPr>
            <a:r>
              <a:rPr lang="ru-RU" sz="17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Компетенция – это способность применять знания, умения, навыки и личностные качества для успешной деятельности в различных проблемных профессиональных ситуациях.</a:t>
            </a:r>
            <a:endParaRPr lang="ru-RU" sz="1700" dirty="0">
              <a:solidFill>
                <a:prstClr val="black">
                  <a:tint val="75000"/>
                </a:prstClr>
              </a:solidFill>
              <a:ea typeface="Calibri"/>
              <a:cs typeface="Times New Roman"/>
            </a:endParaRPr>
          </a:p>
          <a:p>
            <a:pPr lvl="0" indent="450215" algn="just">
              <a:lnSpc>
                <a:spcPct val="115000"/>
              </a:lnSpc>
            </a:pPr>
            <a:r>
              <a:rPr lang="ru-RU" sz="17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Компетентность – это уровень владения совокупностью компетенций, степень готовности к применению компетенций в профессиональной деятельности.</a:t>
            </a:r>
            <a:endParaRPr lang="ru-RU" sz="1700" dirty="0">
              <a:solidFill>
                <a:prstClr val="black">
                  <a:tint val="75000"/>
                </a:prstClr>
              </a:solidFill>
              <a:ea typeface="Calibri"/>
              <a:cs typeface="Times New Roman"/>
            </a:endParaRPr>
          </a:p>
          <a:p>
            <a:pPr lvl="0" indent="450215" algn="just">
              <a:lnSpc>
                <a:spcPct val="115000"/>
              </a:lnSpc>
            </a:pPr>
            <a:r>
              <a:rPr lang="ru-RU" sz="17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Первое понятие также имеет многочисленные трактовки. В частности, в работах отечественных и зарубежных исследователей можно встретить следующие формулировки.</a:t>
            </a:r>
            <a:endParaRPr lang="ru-RU" sz="1700" dirty="0">
              <a:solidFill>
                <a:prstClr val="black">
                  <a:tint val="75000"/>
                </a:prstClr>
              </a:solidFill>
              <a:ea typeface="Calibri"/>
              <a:cs typeface="Times New Roman"/>
            </a:endParaRPr>
          </a:p>
          <a:p>
            <a:pPr lvl="0" indent="450215" algn="just">
              <a:lnSpc>
                <a:spcPct val="115000"/>
              </a:lnSpc>
            </a:pPr>
            <a:r>
              <a:rPr lang="ru-RU" sz="17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1. Компетенция – это знание и понимание того, как действовать в различных профессиональных и жизненных ситуациях (проект TUNING – Настройка образовательных структур в Европе).</a:t>
            </a:r>
            <a:endParaRPr lang="ru-RU" sz="1700" dirty="0">
              <a:solidFill>
                <a:prstClr val="black">
                  <a:tint val="75000"/>
                </a:prstClr>
              </a:solidFill>
              <a:ea typeface="Calibri"/>
              <a:cs typeface="Times New Roman"/>
            </a:endParaRPr>
          </a:p>
          <a:p>
            <a:pPr lvl="0" indent="450215" algn="just">
              <a:lnSpc>
                <a:spcPct val="115000"/>
              </a:lnSpc>
            </a:pPr>
            <a:r>
              <a:rPr lang="ru-RU" sz="17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2. Компетенция основывается на знаниях, конструируется через опыт, реализуется на основе воли (Джон </a:t>
            </a:r>
            <a:r>
              <a:rPr lang="ru-RU" sz="1700" dirty="0" err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Эрпенбек</a:t>
            </a:r>
            <a:r>
              <a:rPr lang="ru-RU" sz="17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).</a:t>
            </a:r>
            <a:endParaRPr lang="ru-RU" sz="1700" dirty="0">
              <a:solidFill>
                <a:prstClr val="black">
                  <a:tint val="75000"/>
                </a:prstClr>
              </a:solidFill>
              <a:ea typeface="Calibri"/>
              <a:cs typeface="Times New Roman"/>
            </a:endParaRPr>
          </a:p>
          <a:p>
            <a:pPr lvl="0" indent="450215" algn="just">
              <a:lnSpc>
                <a:spcPct val="115000"/>
              </a:lnSpc>
            </a:pPr>
            <a:r>
              <a:rPr lang="ru-RU" sz="17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3. Компетенция – способность применять знания, умения, навыки и личностные качества для успешной деятельности в различных проблемных профессиональных либо жизненных ситуациях; компетентность – уровень владения совокупностью компетенций, отражающий степень готовности выпускника к применению знаний, умений, навыков и сформированных на их основе компетенций для успешной деятельности в определенной области (ФГОС третьего поколения).</a:t>
            </a:r>
            <a:endParaRPr lang="ru-RU" sz="1700" dirty="0">
              <a:solidFill>
                <a:prstClr val="black">
                  <a:tint val="75000"/>
                </a:prstClr>
              </a:solidFill>
              <a:ea typeface="Calibri"/>
              <a:cs typeface="Times New Roman"/>
            </a:endParaRPr>
          </a:p>
          <a:p>
            <a:pPr lvl="0" indent="450215" algn="just">
              <a:lnSpc>
                <a:spcPct val="115000"/>
              </a:lnSpc>
            </a:pPr>
            <a:r>
              <a:rPr lang="ru-RU" sz="17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4. Компетенции – это интегрированные характеристики качеств личности, позволяющие осуществлять деятельность в соответствии с профессиональными и социальными требованиями, а также личностными ожиданиями (И.А. Зимняя).</a:t>
            </a:r>
            <a:endParaRPr lang="ru-RU" sz="1700" dirty="0">
              <a:solidFill>
                <a:prstClr val="black">
                  <a:tint val="75000"/>
                </a:prstClr>
              </a:solidFill>
              <a:ea typeface="Calibri"/>
              <a:cs typeface="Times New Roman"/>
            </a:endParaRPr>
          </a:p>
          <a:p>
            <a:pPr lvl="0" indent="450215" algn="just">
              <a:lnSpc>
                <a:spcPct val="115000"/>
              </a:lnSpc>
            </a:pPr>
            <a:r>
              <a:rPr lang="ru-RU" sz="17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5. Компетенции – это совокупность знаний, умений, навыков и способов деятельности, необходимых для качественной продуктивной деятельности после обучения (А.В. Хуторской).</a:t>
            </a:r>
            <a:endParaRPr lang="ru-RU" sz="1700" dirty="0">
              <a:solidFill>
                <a:prstClr val="black">
                  <a:tint val="75000"/>
                </a:prstClr>
              </a:solidFill>
              <a:ea typeface="Calibri"/>
              <a:cs typeface="Times New Roman"/>
            </a:endParaRPr>
          </a:p>
          <a:p>
            <a:pPr lvl="0" indent="450215" algn="just">
              <a:lnSpc>
                <a:spcPct val="115000"/>
              </a:lnSpc>
            </a:pPr>
            <a:r>
              <a:rPr lang="ru-RU" sz="17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6. Компетенции – это интегральные </a:t>
            </a:r>
            <a:r>
              <a:rPr lang="ru-RU" sz="1700" dirty="0" err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надпредметные</a:t>
            </a:r>
            <a:r>
              <a:rPr lang="ru-RU" sz="17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характеристики подготовки обучаемых, которые проявляются в готовности к осуществлению какой-либо деятельности в конкретных проблемных ситуациях в процессе или после окончания обучения (В.И. </a:t>
            </a:r>
            <a:r>
              <a:rPr lang="ru-RU" sz="1700" dirty="0" err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Звонников</a:t>
            </a:r>
            <a:r>
              <a:rPr lang="ru-RU" sz="17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).</a:t>
            </a:r>
            <a:endParaRPr lang="ru-RU" sz="1700" dirty="0">
              <a:solidFill>
                <a:prstClr val="black">
                  <a:tint val="75000"/>
                </a:prstClr>
              </a:solidFill>
              <a:ea typeface="Calibri"/>
              <a:cs typeface="Times New Roman"/>
            </a:endParaRPr>
          </a:p>
          <a:p>
            <a:pPr algn="l"/>
            <a:endParaRPr lang="ru-RU" sz="2000" dirty="0"/>
          </a:p>
        </p:txBody>
      </p:sp>
    </p:spTree>
    <p:extLst>
      <p:ext uri="{BB962C8B-B14F-4D97-AF65-F5344CB8AC3E}">
        <p14:creationId xmlns="" xmlns:p14="http://schemas.microsoft.com/office/powerpoint/2010/main" val="252976552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7504" y="188640"/>
            <a:ext cx="8928992" cy="6552728"/>
          </a:xfrm>
        </p:spPr>
        <p:txBody>
          <a:bodyPr>
            <a:normAutofit fontScale="92500" lnSpcReduction="20000"/>
          </a:bodyPr>
          <a:lstStyle/>
          <a:p>
            <a:r>
              <a:rPr lang="ru-RU" sz="1900" b="1" kern="1800" dirty="0" err="1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Компетентностный</a:t>
            </a:r>
            <a:r>
              <a:rPr lang="ru-RU" sz="1900" b="1" kern="18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 подход </a:t>
            </a:r>
            <a:r>
              <a:rPr lang="ru-RU" sz="1900" b="1" kern="18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в </a:t>
            </a:r>
            <a:r>
              <a:rPr lang="ru-RU" sz="1900" b="1" kern="18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оценивании качества результатов обучения с позиций федеральных государственных образовательных стандартов</a:t>
            </a:r>
          </a:p>
          <a:p>
            <a:pPr indent="450215">
              <a:lnSpc>
                <a:spcPct val="120000"/>
              </a:lnSpc>
              <a:spcBef>
                <a:spcPts val="0"/>
              </a:spcBef>
            </a:pPr>
            <a:endParaRPr lang="ru-RU" sz="1900" i="1" dirty="0" smtClean="0">
              <a:solidFill>
                <a:srgbClr val="000000"/>
              </a:solidFill>
              <a:effectLst/>
              <a:latin typeface="Times New Roman"/>
              <a:ea typeface="Times New Roman"/>
              <a:cs typeface="Times New Roman"/>
            </a:endParaRPr>
          </a:p>
          <a:p>
            <a:pPr indent="450215">
              <a:lnSpc>
                <a:spcPct val="120000"/>
              </a:lnSpc>
              <a:spcBef>
                <a:spcPts val="0"/>
              </a:spcBef>
            </a:pPr>
            <a:r>
              <a:rPr lang="ru-RU" sz="1900" i="1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Факторы и тенденции интенсивного развития </a:t>
            </a:r>
            <a:r>
              <a:rPr lang="ru-RU" sz="1900" i="1" dirty="0" err="1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компетентностного</a:t>
            </a:r>
            <a:r>
              <a:rPr lang="ru-RU" sz="1900" i="1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 подхода:</a:t>
            </a:r>
            <a:endParaRPr lang="ru-RU" sz="1900" i="1" dirty="0" smtClean="0">
              <a:ea typeface="Times New Roman"/>
              <a:cs typeface="Times New Roman"/>
            </a:endParaRP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ru-RU" sz="17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• появление нового типа экономики, вызвавшее потребность в изменении требований к качеству подготовки выпускников, содержания труда и видов профессиональной деятельности;</a:t>
            </a:r>
            <a:endParaRPr lang="ru-RU" sz="1700" dirty="0" smtClean="0">
              <a:ea typeface="Calibri"/>
              <a:cs typeface="Times New Roman"/>
            </a:endParaRPr>
          </a:p>
          <a:p>
            <a:pPr algn="just">
              <a:lnSpc>
                <a:spcPct val="120000"/>
              </a:lnSpc>
              <a:spcBef>
                <a:spcPts val="0"/>
              </a:spcBef>
            </a:pPr>
            <a:r>
              <a:rPr lang="ru-RU" sz="17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• интенсивное развитие информационных технологий;</a:t>
            </a:r>
            <a:endParaRPr lang="ru-RU" sz="1700" dirty="0" smtClean="0">
              <a:ea typeface="Times New Roman"/>
              <a:cs typeface="Times New Roman"/>
            </a:endParaRPr>
          </a:p>
          <a:p>
            <a:pPr algn="just">
              <a:lnSpc>
                <a:spcPct val="120000"/>
              </a:lnSpc>
              <a:spcBef>
                <a:spcPts val="0"/>
              </a:spcBef>
            </a:pPr>
            <a:r>
              <a:rPr lang="ru-RU" sz="17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• возрастающий приоритет творческих аспектов профессиональной деятельности и интеллектуального потенциала специалистов;</a:t>
            </a:r>
            <a:endParaRPr lang="ru-RU" sz="1700" dirty="0">
              <a:ea typeface="Calibri"/>
              <a:cs typeface="Times New Roman"/>
            </a:endParaRPr>
          </a:p>
          <a:p>
            <a:pPr algn="just">
              <a:lnSpc>
                <a:spcPct val="120000"/>
              </a:lnSpc>
              <a:spcBef>
                <a:spcPts val="0"/>
              </a:spcBef>
            </a:pPr>
            <a:r>
              <a:rPr lang="ru-RU" sz="17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• рост динамики модификации профессий, их глобализация.</a:t>
            </a:r>
          </a:p>
          <a:p>
            <a:pPr lvl="0" indent="450215">
              <a:lnSpc>
                <a:spcPct val="120000"/>
              </a:lnSpc>
              <a:spcBef>
                <a:spcPts val="0"/>
              </a:spcBef>
            </a:pPr>
            <a:r>
              <a:rPr lang="ru-RU" sz="1900" i="1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Трудности</a:t>
            </a:r>
            <a:r>
              <a:rPr lang="ru-RU" sz="1900" i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, возникающие при оценивании </a:t>
            </a:r>
            <a:r>
              <a:rPr lang="ru-RU" sz="1900" i="1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компетенций:</a:t>
            </a:r>
            <a:endParaRPr lang="ru-RU" sz="1900" i="1" dirty="0">
              <a:solidFill>
                <a:prstClr val="black">
                  <a:tint val="75000"/>
                </a:prstClr>
              </a:solidFill>
              <a:ea typeface="Calibri"/>
              <a:cs typeface="Times New Roman"/>
            </a:endParaRPr>
          </a:p>
          <a:p>
            <a:pPr lvl="0" indent="450215" algn="just">
              <a:lnSpc>
                <a:spcPct val="120000"/>
              </a:lnSpc>
              <a:spcBef>
                <a:spcPts val="0"/>
              </a:spcBef>
            </a:pPr>
            <a:r>
              <a:rPr lang="ru-RU" sz="17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Во-первых, компетенции – многофункциональны и </a:t>
            </a:r>
            <a:r>
              <a:rPr lang="ru-RU" sz="1700" dirty="0" err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надпредметны</a:t>
            </a:r>
            <a:r>
              <a:rPr lang="ru-RU" sz="17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, поэтому нужны комплексные измерители, требующие включения различных оценочных средств, использования методов многомерного </a:t>
            </a:r>
            <a:r>
              <a:rPr lang="ru-RU" sz="1700" dirty="0" err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шкалирования</a:t>
            </a:r>
            <a:r>
              <a:rPr lang="ru-RU" sz="17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и специальных методов интеграции аттестационных баллов по различным количественным и качественным шкалам.</a:t>
            </a:r>
            <a:endParaRPr lang="ru-RU" sz="1700" dirty="0">
              <a:solidFill>
                <a:prstClr val="black">
                  <a:tint val="75000"/>
                </a:prstClr>
              </a:solidFill>
              <a:ea typeface="Calibri"/>
              <a:cs typeface="Times New Roman"/>
            </a:endParaRPr>
          </a:p>
          <a:p>
            <a:pPr lvl="0" indent="450215" algn="just">
              <a:lnSpc>
                <a:spcPct val="120000"/>
              </a:lnSpc>
              <a:spcBef>
                <a:spcPts val="0"/>
              </a:spcBef>
            </a:pPr>
            <a:r>
              <a:rPr lang="ru-RU" sz="17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Во-вторых, уровень освоения компетенций во многом предопределен доминантой способностей обучаемых, что приводит к необходимости использования отдельных психодиагностических методик в процессе аттестации, не предусмотренных в нашей стране нормативными документами. О такой необходимости говорит опыт многих зарубежных стран, где психологи участвуют в оценивании компетенций в образовании.</a:t>
            </a:r>
            <a:endParaRPr lang="ru-RU" sz="1700" dirty="0">
              <a:solidFill>
                <a:prstClr val="black">
                  <a:tint val="75000"/>
                </a:prstClr>
              </a:solidFill>
              <a:ea typeface="Calibri"/>
              <a:cs typeface="Times New Roman"/>
            </a:endParaRPr>
          </a:p>
          <a:p>
            <a:pPr lvl="0" indent="450215" algn="just">
              <a:lnSpc>
                <a:spcPct val="120000"/>
              </a:lnSpc>
              <a:spcBef>
                <a:spcPts val="0"/>
              </a:spcBef>
            </a:pPr>
            <a:r>
              <a:rPr lang="ru-RU" sz="17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В-третьих, при интерпретации оценок уровня освоения компетенций придется принимать во внимание, что формирование компетенций является производной многих факторов: содержания образования, организационно-технологических педагогических решений, методов обучения, стиля взаимодействия со студентами, качества системы контроля в вузе, вовлеченности студентов в образовательный процесс, общего «образовательного климата» вуза, характера практик и стажировок и т.п.</a:t>
            </a:r>
            <a:endParaRPr lang="ru-RU" sz="1700" dirty="0">
              <a:solidFill>
                <a:prstClr val="black">
                  <a:tint val="75000"/>
                </a:prstClr>
              </a:solidFill>
              <a:ea typeface="Calibri"/>
              <a:cs typeface="Times New Roman"/>
            </a:endParaRPr>
          </a:p>
          <a:p>
            <a:pPr indent="450215" algn="just">
              <a:lnSpc>
                <a:spcPct val="115000"/>
              </a:lnSpc>
              <a:spcAft>
                <a:spcPts val="0"/>
              </a:spcAft>
            </a:pPr>
            <a:endParaRPr lang="ru-RU" sz="1200" dirty="0">
              <a:ea typeface="Calibri"/>
              <a:cs typeface="Times New Roman"/>
            </a:endParaRPr>
          </a:p>
          <a:p>
            <a:endParaRPr lang="ru-RU" sz="1600" dirty="0"/>
          </a:p>
        </p:txBody>
      </p:sp>
    </p:spTree>
    <p:extLst>
      <p:ext uri="{BB962C8B-B14F-4D97-AF65-F5344CB8AC3E}">
        <p14:creationId xmlns="" xmlns:p14="http://schemas.microsoft.com/office/powerpoint/2010/main" val="8743794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7504" y="116632"/>
            <a:ext cx="8928992" cy="6696744"/>
          </a:xfrm>
        </p:spPr>
        <p:txBody>
          <a:bodyPr>
            <a:normAutofit fontScale="70000" lnSpcReduction="20000"/>
          </a:bodyPr>
          <a:lstStyle/>
          <a:p>
            <a:pPr indent="450215" algn="just">
              <a:lnSpc>
                <a:spcPct val="120000"/>
              </a:lnSpc>
              <a:spcBef>
                <a:spcPts val="0"/>
              </a:spcBef>
            </a:pPr>
            <a:r>
              <a:rPr lang="ru-RU" sz="2300" b="1" i="1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В целом анализ зарубежного опыта ряда стран (США, Канада, Нидерланды, Австралия, Финляндия и др.) по внедрению </a:t>
            </a:r>
            <a:r>
              <a:rPr lang="ru-RU" sz="2300" b="1" i="1" dirty="0" err="1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компетентностного</a:t>
            </a:r>
            <a:r>
              <a:rPr lang="ru-RU" sz="2300" b="1" i="1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 подхода </a:t>
            </a:r>
            <a:r>
              <a:rPr lang="ru-RU" sz="23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в группе с высокоразвитыми системами образования </a:t>
            </a:r>
            <a:r>
              <a:rPr lang="ru-RU" sz="2300" b="1" i="1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позволил выявить несколько типичных тенденций</a:t>
            </a:r>
            <a:r>
              <a:rPr lang="ru-RU" sz="23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:</a:t>
            </a:r>
            <a:endParaRPr lang="ru-RU" sz="2300" dirty="0" smtClean="0">
              <a:ea typeface="Times New Roman"/>
              <a:cs typeface="Times New Roman"/>
            </a:endParaRPr>
          </a:p>
          <a:p>
            <a:pPr indent="450215" algn="just">
              <a:lnSpc>
                <a:spcPct val="120000"/>
              </a:lnSpc>
              <a:spcBef>
                <a:spcPts val="0"/>
              </a:spcBef>
            </a:pPr>
            <a:r>
              <a:rPr lang="ru-RU" sz="23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• преимущественная опора на динамическую трактовку качества результатов образования;</a:t>
            </a:r>
            <a:endParaRPr lang="ru-RU" sz="2300" dirty="0">
              <a:ea typeface="Calibri"/>
              <a:cs typeface="Times New Roman"/>
            </a:endParaRPr>
          </a:p>
          <a:p>
            <a:pPr indent="450215" algn="just">
              <a:lnSpc>
                <a:spcPct val="120000"/>
              </a:lnSpc>
              <a:spcBef>
                <a:spcPts val="0"/>
              </a:spcBef>
            </a:pPr>
            <a:r>
              <a:rPr lang="ru-RU" sz="23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• стремление к максимально возможной </a:t>
            </a:r>
            <a:r>
              <a:rPr lang="ru-RU" sz="2300" dirty="0" err="1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операционализации</a:t>
            </a:r>
            <a:r>
              <a:rPr lang="ru-RU" sz="23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 и конкретизации компетенций;</a:t>
            </a:r>
            <a:endParaRPr lang="ru-RU" sz="2300" dirty="0">
              <a:ea typeface="Calibri"/>
              <a:cs typeface="Times New Roman"/>
            </a:endParaRPr>
          </a:p>
          <a:p>
            <a:pPr indent="450215" algn="just">
              <a:lnSpc>
                <a:spcPct val="120000"/>
              </a:lnSpc>
              <a:spcBef>
                <a:spcPts val="0"/>
              </a:spcBef>
            </a:pPr>
            <a:r>
              <a:rPr lang="ru-RU" sz="23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• минимизация перечня компетенций;</a:t>
            </a:r>
            <a:endParaRPr lang="ru-RU" sz="2300" dirty="0">
              <a:ea typeface="Calibri"/>
              <a:cs typeface="Times New Roman"/>
            </a:endParaRPr>
          </a:p>
          <a:p>
            <a:pPr indent="450215" algn="just">
              <a:lnSpc>
                <a:spcPct val="120000"/>
              </a:lnSpc>
              <a:spcBef>
                <a:spcPts val="0"/>
              </a:spcBef>
            </a:pPr>
            <a:r>
              <a:rPr lang="ru-RU" sz="23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• создание специальных структур и систем мониторинга для реализации </a:t>
            </a:r>
            <a:r>
              <a:rPr lang="ru-RU" sz="2300" dirty="0" err="1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компетентностного</a:t>
            </a:r>
            <a:r>
              <a:rPr lang="ru-RU" sz="23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 подхода;</a:t>
            </a:r>
            <a:endParaRPr lang="ru-RU" sz="2300" dirty="0">
              <a:ea typeface="Calibri"/>
              <a:cs typeface="Times New Roman"/>
            </a:endParaRP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ru-RU" sz="23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  • широкое использование многомерных педагогических измерений в условиях сочетания оценок, полученных на количественном и качественном уровнях измерения</a:t>
            </a:r>
          </a:p>
          <a:p>
            <a:pPr lvl="0" indent="450215">
              <a:lnSpc>
                <a:spcPct val="120000"/>
              </a:lnSpc>
              <a:spcBef>
                <a:spcPts val="0"/>
              </a:spcBef>
            </a:pPr>
            <a:r>
              <a:rPr lang="ru-RU" sz="2300" b="1" i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Основные </a:t>
            </a:r>
            <a:r>
              <a:rPr lang="ru-RU" sz="2300" b="1" i="1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направления </a:t>
            </a:r>
            <a:r>
              <a:rPr lang="ru-RU" sz="2300" b="1" i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анализа качества процесса и результатов образования, предполагающих </a:t>
            </a:r>
            <a:r>
              <a:rPr lang="ru-RU" sz="2300" b="1" i="1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оценивание</a:t>
            </a:r>
          </a:p>
          <a:p>
            <a:pPr lvl="0" indent="450215" algn="just">
              <a:lnSpc>
                <a:spcPct val="120000"/>
              </a:lnSpc>
              <a:spcBef>
                <a:spcPts val="0"/>
              </a:spcBef>
            </a:pPr>
            <a:r>
              <a:rPr lang="ru-RU" sz="230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• </a:t>
            </a:r>
            <a:r>
              <a:rPr lang="ru-RU" sz="23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уровня </a:t>
            </a:r>
            <a:r>
              <a:rPr lang="ru-RU" sz="2300" dirty="0" err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инновационности</a:t>
            </a:r>
            <a:r>
              <a:rPr lang="ru-RU" sz="23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процесса образования и его связи с наукой;</a:t>
            </a:r>
            <a:endParaRPr lang="ru-RU" sz="2300" dirty="0">
              <a:solidFill>
                <a:prstClr val="black">
                  <a:tint val="75000"/>
                </a:prstClr>
              </a:solidFill>
              <a:ea typeface="Calibri"/>
              <a:cs typeface="Times New Roman"/>
            </a:endParaRPr>
          </a:p>
          <a:p>
            <a:pPr lvl="0" indent="450215" algn="just">
              <a:lnSpc>
                <a:spcPct val="120000"/>
              </a:lnSpc>
              <a:spcBef>
                <a:spcPts val="0"/>
              </a:spcBef>
            </a:pPr>
            <a:r>
              <a:rPr lang="ru-RU" sz="230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• </a:t>
            </a:r>
            <a:r>
              <a:rPr lang="ru-RU" sz="23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степени соответствия содержания образования требованиям профессионального сообщества и интересам личности обучающегося;</a:t>
            </a:r>
            <a:endParaRPr lang="ru-RU" sz="2300" dirty="0">
              <a:solidFill>
                <a:prstClr val="black">
                  <a:tint val="75000"/>
                </a:prstClr>
              </a:solidFill>
              <a:ea typeface="Calibri"/>
              <a:cs typeface="Times New Roman"/>
            </a:endParaRPr>
          </a:p>
          <a:p>
            <a:pPr lvl="0" indent="450215" algn="just">
              <a:lnSpc>
                <a:spcPct val="120000"/>
              </a:lnSpc>
              <a:spcBef>
                <a:spcPts val="0"/>
              </a:spcBef>
            </a:pPr>
            <a:r>
              <a:rPr lang="ru-RU" sz="230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• </a:t>
            </a:r>
            <a:r>
              <a:rPr lang="ru-RU" sz="23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уровня реализации вузом задач высшего образования;</a:t>
            </a:r>
            <a:endParaRPr lang="ru-RU" sz="2300" dirty="0">
              <a:solidFill>
                <a:prstClr val="black">
                  <a:tint val="75000"/>
                </a:prstClr>
              </a:solidFill>
              <a:ea typeface="Calibri"/>
              <a:cs typeface="Times New Roman"/>
            </a:endParaRPr>
          </a:p>
          <a:p>
            <a:pPr lvl="0" indent="450215" algn="just">
              <a:lnSpc>
                <a:spcPct val="120000"/>
              </a:lnSpc>
              <a:spcBef>
                <a:spcPts val="0"/>
              </a:spcBef>
            </a:pPr>
            <a:r>
              <a:rPr lang="ru-RU" sz="230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• уровня </a:t>
            </a:r>
            <a:r>
              <a:rPr lang="ru-RU" sz="23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учебных достижений в терминах </a:t>
            </a:r>
            <a:r>
              <a:rPr lang="ru-RU" sz="2300" dirty="0" err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компетентностного</a:t>
            </a:r>
            <a:r>
              <a:rPr lang="ru-RU" sz="23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подхода и корреспондирующей с ним совокупностью знаний, умений, навыков.</a:t>
            </a:r>
            <a:endParaRPr lang="ru-RU" sz="2300" dirty="0">
              <a:solidFill>
                <a:prstClr val="black">
                  <a:tint val="75000"/>
                </a:prstClr>
              </a:solidFill>
              <a:ea typeface="Calibri"/>
              <a:cs typeface="Times New Roman"/>
            </a:endParaRPr>
          </a:p>
          <a:p>
            <a:pPr lvl="0" indent="450215">
              <a:lnSpc>
                <a:spcPct val="120000"/>
              </a:lnSpc>
              <a:spcBef>
                <a:spcPts val="0"/>
              </a:spcBef>
            </a:pPr>
            <a:r>
              <a:rPr lang="ru-RU" sz="2300" b="1" i="1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Уровни динамического анализа </a:t>
            </a:r>
            <a:r>
              <a:rPr lang="ru-RU" sz="2300" b="1" i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качества </a:t>
            </a:r>
            <a:endParaRPr lang="ru-RU" sz="2300" b="1" i="1" dirty="0">
              <a:solidFill>
                <a:prstClr val="black">
                  <a:tint val="75000"/>
                </a:prstClr>
              </a:solidFill>
              <a:ea typeface="Calibri"/>
              <a:cs typeface="Times New Roman"/>
            </a:endParaRPr>
          </a:p>
          <a:p>
            <a:pPr lvl="0" indent="450215" algn="just">
              <a:lnSpc>
                <a:spcPct val="120000"/>
              </a:lnSpc>
              <a:spcBef>
                <a:spcPts val="0"/>
              </a:spcBef>
            </a:pPr>
            <a:r>
              <a:rPr lang="ru-RU" sz="23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Первый уровень – планирование </a:t>
            </a:r>
            <a:r>
              <a:rPr lang="ru-RU" sz="230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обучения (определенные </a:t>
            </a:r>
            <a:r>
              <a:rPr lang="ru-RU" sz="23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представления о планируемом качестве подготовки закладываются в образовательные программы по каждой </a:t>
            </a:r>
            <a:r>
              <a:rPr lang="ru-RU" sz="230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дисциплине)</a:t>
            </a:r>
          </a:p>
          <a:p>
            <a:pPr lvl="0" indent="450215" algn="just">
              <a:lnSpc>
                <a:spcPct val="120000"/>
              </a:lnSpc>
              <a:spcBef>
                <a:spcPts val="0"/>
              </a:spcBef>
            </a:pPr>
            <a:r>
              <a:rPr lang="ru-RU" sz="230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Второй </a:t>
            </a:r>
            <a:r>
              <a:rPr lang="ru-RU" sz="23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уровень </a:t>
            </a:r>
            <a:r>
              <a:rPr lang="ru-RU" sz="230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– реализация </a:t>
            </a:r>
            <a:r>
              <a:rPr lang="ru-RU" sz="23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образовательных программ в учебном процессе, на котором качество подготовки </a:t>
            </a:r>
            <a:r>
              <a:rPr lang="ru-RU" sz="230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обучающегося </a:t>
            </a:r>
            <a:r>
              <a:rPr lang="ru-RU" sz="230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рассматривается </a:t>
            </a:r>
            <a:r>
              <a:rPr lang="ru-RU" sz="23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в сочетании с целым спектром факторов, определяемых личностными особенностями усвоения, качеством преподавания и организации учебного процесса. </a:t>
            </a:r>
            <a:endParaRPr lang="ru-RU" sz="2300" dirty="0" smtClean="0">
              <a:solidFill>
                <a:srgbClr val="000000"/>
              </a:solidFill>
              <a:latin typeface="Times New Roman"/>
              <a:ea typeface="Times New Roman"/>
              <a:cs typeface="Times New Roman"/>
            </a:endParaRPr>
          </a:p>
          <a:p>
            <a:pPr lvl="0" indent="450215" algn="just">
              <a:lnSpc>
                <a:spcPct val="120000"/>
              </a:lnSpc>
              <a:spcBef>
                <a:spcPts val="0"/>
              </a:spcBef>
            </a:pPr>
            <a:r>
              <a:rPr lang="ru-RU" sz="230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Третий </a:t>
            </a:r>
            <a:r>
              <a:rPr lang="ru-RU" sz="23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уровень анализа качества подготовки </a:t>
            </a:r>
            <a:r>
              <a:rPr lang="ru-RU" sz="230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- оценка </a:t>
            </a:r>
            <a:r>
              <a:rPr lang="ru-RU" sz="23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результатов осуществленного учебного процесса.</a:t>
            </a:r>
            <a:endParaRPr lang="ru-RU" sz="2300" dirty="0">
              <a:solidFill>
                <a:prstClr val="black">
                  <a:tint val="75000"/>
                </a:prstClr>
              </a:solidFill>
              <a:ea typeface="Calibri"/>
              <a:cs typeface="Times New Roman"/>
            </a:endParaRPr>
          </a:p>
          <a:p>
            <a:pPr algn="l"/>
            <a:endParaRPr lang="ru-RU" sz="1600" dirty="0"/>
          </a:p>
        </p:txBody>
      </p:sp>
    </p:spTree>
    <p:extLst>
      <p:ext uri="{BB962C8B-B14F-4D97-AF65-F5344CB8AC3E}">
        <p14:creationId xmlns="" xmlns:p14="http://schemas.microsoft.com/office/powerpoint/2010/main" val="400431682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260648"/>
            <a:ext cx="8352928" cy="6336704"/>
          </a:xfrm>
        </p:spPr>
        <p:txBody>
          <a:bodyPr>
            <a:normAutofit fontScale="47500" lnSpcReduction="20000"/>
          </a:bodyPr>
          <a:lstStyle/>
          <a:p>
            <a:pPr indent="450215">
              <a:lnSpc>
                <a:spcPct val="115000"/>
              </a:lnSpc>
              <a:spcAft>
                <a:spcPts val="0"/>
              </a:spcAft>
            </a:pPr>
            <a:r>
              <a:rPr lang="ru-RU" sz="4200" cap="all" dirty="0" smtClean="0">
                <a:solidFill>
                  <a:schemeClr val="tx1"/>
                </a:solidFill>
                <a:effectLst/>
                <a:latin typeface="Times New Roman"/>
                <a:ea typeface="Times New Roman"/>
                <a:cs typeface="Times New Roman"/>
              </a:rPr>
              <a:t>Необходимо проводить подготовительные работы, направленные на :</a:t>
            </a:r>
          </a:p>
          <a:p>
            <a:pPr indent="450215">
              <a:lnSpc>
                <a:spcPct val="115000"/>
              </a:lnSpc>
              <a:spcAft>
                <a:spcPts val="0"/>
              </a:spcAft>
            </a:pPr>
            <a:endParaRPr lang="ru-RU" sz="4200" cap="all" dirty="0">
              <a:solidFill>
                <a:schemeClr val="tx1"/>
              </a:solidFill>
              <a:ea typeface="Calibri"/>
              <a:cs typeface="Times New Roman"/>
            </a:endParaRPr>
          </a:p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33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• создание общей концептуальной базы аттестации;</a:t>
            </a:r>
            <a:endParaRPr lang="ru-RU" sz="3300" dirty="0">
              <a:ea typeface="Calibri"/>
              <a:cs typeface="Times New Roman"/>
            </a:endParaRPr>
          </a:p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33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• разработку </a:t>
            </a:r>
            <a:r>
              <a:rPr lang="ru-RU" sz="3300" dirty="0" err="1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профессиограмм</a:t>
            </a:r>
            <a:r>
              <a:rPr lang="ru-RU" sz="33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 для различных направлений подготовки;</a:t>
            </a:r>
            <a:endParaRPr lang="ru-RU" sz="3300" dirty="0">
              <a:ea typeface="Calibri"/>
              <a:cs typeface="Times New Roman"/>
            </a:endParaRPr>
          </a:p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33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• структурирование и </a:t>
            </a:r>
            <a:r>
              <a:rPr lang="ru-RU" sz="330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операционализацию </a:t>
            </a:r>
            <a:r>
              <a:rPr lang="ru-RU" sz="33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компетенций (перевод в плоскость измерений);</a:t>
            </a:r>
            <a:endParaRPr lang="ru-RU" sz="3300" dirty="0">
              <a:ea typeface="Calibri"/>
              <a:cs typeface="Times New Roman"/>
            </a:endParaRPr>
          </a:p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33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• концептуальный выбор размерности измерений;</a:t>
            </a:r>
            <a:endParaRPr lang="ru-RU" sz="3300" dirty="0">
              <a:ea typeface="Calibri"/>
              <a:cs typeface="Times New Roman"/>
            </a:endParaRPr>
          </a:p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33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• определение дизайна измерений (схемы сочетания измерителей, обеспечивающих построение количественных и качественных шкал);</a:t>
            </a:r>
            <a:endParaRPr lang="ru-RU" sz="3300" dirty="0">
              <a:ea typeface="Calibri"/>
              <a:cs typeface="Times New Roman"/>
            </a:endParaRPr>
          </a:p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33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• формирование репрезентативных выборок студентов или выпускников для апробации измерителей;</a:t>
            </a:r>
            <a:endParaRPr lang="ru-RU" sz="3300" dirty="0">
              <a:ea typeface="Calibri"/>
              <a:cs typeface="Times New Roman"/>
            </a:endParaRPr>
          </a:p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33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• разработку первой версии инструментария (предметно-ориентированных тестов, </a:t>
            </a:r>
            <a:r>
              <a:rPr lang="ru-RU" sz="3300" dirty="0" err="1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компетентностных</a:t>
            </a:r>
            <a:r>
              <a:rPr lang="ru-RU" sz="33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 тестов, портфолио, кейс-измерителей, анкет и т.д.);</a:t>
            </a:r>
            <a:endParaRPr lang="ru-RU" sz="3300" dirty="0">
              <a:ea typeface="Calibri"/>
              <a:cs typeface="Times New Roman"/>
            </a:endParaRPr>
          </a:p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33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• апробацию, оценивание размерности пространства измерений и определение числа шкал;</a:t>
            </a:r>
            <a:endParaRPr lang="ru-RU" sz="3300" dirty="0">
              <a:ea typeface="Calibri"/>
              <a:cs typeface="Times New Roman"/>
            </a:endParaRPr>
          </a:p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33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• получение экспертных (внутренних и внешних) и статистических оценок качества инструментария;</a:t>
            </a:r>
            <a:endParaRPr lang="ru-RU" sz="3300" dirty="0">
              <a:ea typeface="Calibri"/>
              <a:cs typeface="Times New Roman"/>
            </a:endParaRPr>
          </a:p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33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• анкетирование работодателей;</a:t>
            </a:r>
            <a:endParaRPr lang="ru-RU" sz="3300" dirty="0">
              <a:ea typeface="Calibri"/>
              <a:cs typeface="Times New Roman"/>
            </a:endParaRPr>
          </a:p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33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• коррекцию инструментария;</a:t>
            </a:r>
            <a:endParaRPr lang="ru-RU" sz="3300" dirty="0">
              <a:ea typeface="Calibri"/>
              <a:cs typeface="Times New Roman"/>
            </a:endParaRPr>
          </a:p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33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• проведение измерений;</a:t>
            </a:r>
            <a:endParaRPr lang="ru-RU" sz="3300" dirty="0">
              <a:ea typeface="Calibri"/>
              <a:cs typeface="Times New Roman"/>
            </a:endParaRPr>
          </a:p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33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• сбор и обработка данных;</a:t>
            </a:r>
            <a:endParaRPr lang="ru-RU" sz="3300" dirty="0">
              <a:ea typeface="Calibri"/>
              <a:cs typeface="Times New Roman"/>
            </a:endParaRPr>
          </a:p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33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• взвешивание;</a:t>
            </a:r>
            <a:endParaRPr lang="ru-RU" sz="3300" dirty="0">
              <a:ea typeface="Calibri"/>
              <a:cs typeface="Times New Roman"/>
            </a:endParaRPr>
          </a:p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33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• </a:t>
            </a:r>
            <a:r>
              <a:rPr lang="ru-RU" sz="3300" dirty="0" err="1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шкалирование</a:t>
            </a:r>
            <a:r>
              <a:rPr lang="ru-RU" sz="33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;</a:t>
            </a:r>
            <a:endParaRPr lang="ru-RU" sz="3300" dirty="0">
              <a:ea typeface="Calibri"/>
              <a:cs typeface="Times New Roman"/>
            </a:endParaRPr>
          </a:p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33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• интеграцию данных по различным шкалам;</a:t>
            </a:r>
            <a:endParaRPr lang="ru-RU" sz="3300" dirty="0">
              <a:ea typeface="Calibri"/>
              <a:cs typeface="Times New Roman"/>
            </a:endParaRPr>
          </a:p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33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• интерпретацию результатов оценочного процесса.</a:t>
            </a:r>
            <a:endParaRPr lang="ru-RU" sz="3300" dirty="0">
              <a:ea typeface="Calibri"/>
              <a:cs typeface="Times New Roman"/>
            </a:endParaRPr>
          </a:p>
          <a:p>
            <a:endParaRPr lang="ru-RU" sz="3300" dirty="0"/>
          </a:p>
        </p:txBody>
      </p:sp>
    </p:spTree>
    <p:extLst>
      <p:ext uri="{BB962C8B-B14F-4D97-AF65-F5344CB8AC3E}">
        <p14:creationId xmlns="" xmlns:p14="http://schemas.microsoft.com/office/powerpoint/2010/main" val="293551977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552" y="692696"/>
            <a:ext cx="8064896" cy="4946104"/>
          </a:xfrm>
        </p:spPr>
        <p:txBody>
          <a:bodyPr/>
          <a:lstStyle/>
          <a:p>
            <a:endParaRPr lang="ru-RU" i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i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48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СПАСИБО ЗА ВНИМАНИЕ</a:t>
            </a:r>
            <a:endParaRPr lang="ru-RU" sz="4800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5042831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95536" y="476672"/>
            <a:ext cx="8280920" cy="57308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kumimoji="0" lang="ru-RU" sz="3200" b="1" i="0" u="none" strike="noStrike" kern="18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Times New Roman"/>
                <a:cs typeface="+mj-cs"/>
              </a:rPr>
              <a:t>Трактовка качества образования в России и за рубежом</a:t>
            </a:r>
          </a:p>
          <a:p>
            <a:pPr algn="just"/>
            <a:r>
              <a:rPr lang="ru-RU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интегральная характеристика системы образования, отражающая степень соответствия реально достигаемых образовательных результатов нормативным требованиям, социальным и личностным ожиданиям обучаемых</a:t>
            </a:r>
          </a:p>
          <a:p>
            <a:pPr indent="450215" algn="ctr">
              <a:lnSpc>
                <a:spcPct val="115000"/>
              </a:lnSpc>
              <a:spcAft>
                <a:spcPts val="0"/>
              </a:spcAft>
            </a:pPr>
            <a:endParaRPr lang="ru-RU" dirty="0" smtClean="0">
              <a:solidFill>
                <a:srgbClr val="000000"/>
              </a:solidFill>
              <a:effectLst/>
              <a:latin typeface="Times New Roman"/>
              <a:ea typeface="Times New Roman"/>
              <a:cs typeface="Times New Roman"/>
            </a:endParaRPr>
          </a:p>
          <a:p>
            <a:pPr indent="450215" algn="ctr">
              <a:lnSpc>
                <a:spcPct val="115000"/>
              </a:lnSpc>
              <a:spcAft>
                <a:spcPts val="0"/>
              </a:spcAft>
            </a:pPr>
            <a:r>
              <a:rPr lang="ru-RU" i="1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в системе высшего образования: </a:t>
            </a:r>
          </a:p>
          <a:p>
            <a:pPr marL="285750" indent="-285750" algn="just">
              <a:lnSpc>
                <a:spcPct val="115000"/>
              </a:lnSpc>
              <a:spcAft>
                <a:spcPts val="0"/>
              </a:spcAft>
              <a:buFontTx/>
              <a:buChar char="-"/>
            </a:pPr>
            <a:r>
              <a:rPr lang="ru-RU" b="1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для </a:t>
            </a:r>
            <a:r>
              <a:rPr lang="ru-RU" b="1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администрации 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- показатели качества, связанные с числом неуспевающих в учебном заведении, процентом отчислений, затратами на обучение, эффективностью реализации учебных программ и т.д. </a:t>
            </a:r>
          </a:p>
          <a:p>
            <a:pPr marL="285750" indent="-285750" algn="just">
              <a:lnSpc>
                <a:spcPct val="115000"/>
              </a:lnSpc>
              <a:spcAft>
                <a:spcPts val="0"/>
              </a:spcAft>
              <a:buFontTx/>
              <a:buChar char="-"/>
            </a:pPr>
            <a:r>
              <a:rPr lang="ru-RU" b="1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для </a:t>
            </a:r>
            <a:r>
              <a:rPr lang="ru-RU" b="1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преподавателя 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- результаты каждого студента и отдельных учебных групп, умения обучающихся применять знания при решении практических задач, нестандартно мыслить и ответственно относиться к учебному процессу. </a:t>
            </a:r>
          </a:p>
          <a:p>
            <a:pPr marL="285750" indent="-285750" algn="just">
              <a:lnSpc>
                <a:spcPct val="115000"/>
              </a:lnSpc>
              <a:spcAft>
                <a:spcPts val="0"/>
              </a:spcAft>
              <a:buFontTx/>
              <a:buChar char="-"/>
            </a:pPr>
            <a:r>
              <a:rPr lang="ru-RU" b="1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для </a:t>
            </a:r>
            <a:r>
              <a:rPr lang="ru-RU" b="1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студента 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- подготовленность к преуспеванию, получению престижной работы на рынке труда после окончания вуза; степень осознания профессионализма, способность к успешному трудоустройству и карьере, реализацию запросов на высокую оплату труда.</a:t>
            </a:r>
            <a:endParaRPr lang="ru-RU" sz="3200" dirty="0"/>
          </a:p>
        </p:txBody>
      </p:sp>
    </p:spTree>
    <p:extLst>
      <p:ext uri="{BB962C8B-B14F-4D97-AF65-F5344CB8AC3E}">
        <p14:creationId xmlns="" xmlns:p14="http://schemas.microsoft.com/office/powerpoint/2010/main" val="13847940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1520" y="260648"/>
            <a:ext cx="8712968" cy="6597352"/>
          </a:xfrm>
        </p:spPr>
        <p:txBody>
          <a:bodyPr>
            <a:noAutofit/>
          </a:bodyPr>
          <a:lstStyle/>
          <a:p>
            <a:pPr indent="450215" algn="just">
              <a:spcBef>
                <a:spcPts val="0"/>
              </a:spcBef>
              <a:spcAft>
                <a:spcPts val="0"/>
              </a:spcAft>
            </a:pPr>
            <a:r>
              <a:rPr lang="ru-RU" sz="2000" i="1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Качество результатов образования </a:t>
            </a:r>
          </a:p>
          <a:p>
            <a:pPr marL="457200" indent="-457200" algn="just">
              <a:spcBef>
                <a:spcPts val="0"/>
              </a:spcBef>
              <a:spcAft>
                <a:spcPts val="0"/>
              </a:spcAft>
              <a:buFontTx/>
              <a:buChar char="-"/>
            </a:pPr>
            <a:r>
              <a:rPr lang="ru-RU" sz="20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характеристика способностей выпускника к адаптации в профессиональном сообществе, </a:t>
            </a:r>
          </a:p>
          <a:p>
            <a:pPr marL="457200" indent="-457200" algn="just">
              <a:spcBef>
                <a:spcPts val="0"/>
              </a:spcBef>
              <a:spcAft>
                <a:spcPts val="0"/>
              </a:spcAft>
              <a:buFontTx/>
              <a:buChar char="-"/>
            </a:pPr>
            <a:r>
              <a:rPr lang="ru-RU" sz="20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развитие его когнитивных и креативных способностей, </a:t>
            </a:r>
          </a:p>
          <a:p>
            <a:pPr marL="457200" indent="-457200" algn="just">
              <a:spcBef>
                <a:spcPts val="0"/>
              </a:spcBef>
              <a:spcAft>
                <a:spcPts val="0"/>
              </a:spcAft>
              <a:buFontTx/>
              <a:buChar char="-"/>
            </a:pPr>
            <a:r>
              <a:rPr lang="ru-RU" sz="20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формирование гражданской ответственности и правового самосознания, духовности и культуры. 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0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	В наши дни при </a:t>
            </a:r>
            <a:r>
              <a:rPr lang="ru-RU" sz="2000" i="1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оценке качества учебных достижений выпускников системы профессионального образования </a:t>
            </a:r>
            <a:r>
              <a:rPr lang="ru-RU" sz="20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на первый план выходит не объем усвоенных знаний или алгоритмы их воспроизведения по образцам, </a:t>
            </a:r>
            <a:r>
              <a:rPr lang="ru-RU" sz="2000" i="1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а ключевые компетенции, творческий подход к решению учебных и жизненных проблем, умения самостоятельно приобретать знания и применять их в ситуациях, близких к будущей профессиональной деятельности.</a:t>
            </a:r>
            <a:endParaRPr lang="ru-RU" sz="2000" i="1" dirty="0">
              <a:ea typeface="Calibri"/>
              <a:cs typeface="Times New Roman"/>
            </a:endParaRPr>
          </a:p>
          <a:p>
            <a:pPr algn="just"/>
            <a:r>
              <a:rPr lang="ru-RU" sz="2000" dirty="0" smtClean="0">
                <a:solidFill>
                  <a:srgbClr val="000000"/>
                </a:solidFill>
                <a:latin typeface="Times New Roman"/>
                <a:ea typeface="Times New Roman"/>
              </a:rPr>
              <a:t>	На </a:t>
            </a:r>
            <a:r>
              <a:rPr lang="ru-RU" sz="2000" dirty="0">
                <a:solidFill>
                  <a:srgbClr val="000000"/>
                </a:solidFill>
                <a:latin typeface="Times New Roman"/>
                <a:ea typeface="Times New Roman"/>
              </a:rPr>
              <a:t>фоне этих изменений возникло новое определение </a:t>
            </a:r>
            <a:r>
              <a:rPr lang="ru-RU" sz="2000" b="1" i="1" dirty="0">
                <a:solidFill>
                  <a:srgbClr val="000000"/>
                </a:solidFill>
                <a:latin typeface="Times New Roman"/>
                <a:ea typeface="Times New Roman"/>
              </a:rPr>
              <a:t>качества образования</a:t>
            </a:r>
            <a:r>
              <a:rPr lang="ru-RU" sz="2000" dirty="0">
                <a:solidFill>
                  <a:srgbClr val="000000"/>
                </a:solidFill>
                <a:latin typeface="Times New Roman"/>
                <a:ea typeface="Times New Roman"/>
              </a:rPr>
              <a:t>, в рамках которого оно трактуется как </a:t>
            </a:r>
            <a:r>
              <a:rPr lang="ru-RU" sz="2000" b="1" i="1" dirty="0">
                <a:solidFill>
                  <a:srgbClr val="000000"/>
                </a:solidFill>
                <a:latin typeface="Times New Roman"/>
                <a:ea typeface="Times New Roman"/>
              </a:rPr>
              <a:t>комплекс характеристик результатов образовательного процесса, определяющих последовательное, эффективное формирование компетентности, профессионального сознания, организационной культуры, способности к самообразованию</a:t>
            </a:r>
            <a:endParaRPr lang="ru-RU" sz="2000" b="1" i="1" dirty="0"/>
          </a:p>
        </p:txBody>
      </p:sp>
    </p:spTree>
    <p:extLst>
      <p:ext uri="{BB962C8B-B14F-4D97-AF65-F5344CB8AC3E}">
        <p14:creationId xmlns="" xmlns:p14="http://schemas.microsoft.com/office/powerpoint/2010/main" val="14086637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7504" y="188640"/>
            <a:ext cx="8928992" cy="6624736"/>
          </a:xfrm>
        </p:spPr>
        <p:txBody>
          <a:bodyPr>
            <a:noAutofit/>
          </a:bodyPr>
          <a:lstStyle/>
          <a:p>
            <a:r>
              <a:rPr lang="ru-RU" sz="2400" dirty="0" smtClean="0">
                <a:solidFill>
                  <a:srgbClr val="000000"/>
                </a:solidFill>
                <a:latin typeface="Times New Roman"/>
              </a:rPr>
              <a:t>Подходы к пониманию качества образования и его оценке</a:t>
            </a:r>
          </a:p>
          <a:p>
            <a:pPr lvl="0" indent="450215" algn="just">
              <a:spcBef>
                <a:spcPts val="0"/>
              </a:spcBef>
            </a:pPr>
            <a:endParaRPr lang="ru-RU" sz="2000" dirty="0" smtClean="0">
              <a:solidFill>
                <a:srgbClr val="000000"/>
              </a:solidFill>
              <a:latin typeface="Times New Roman"/>
              <a:ea typeface="Times New Roman"/>
              <a:cs typeface="Times New Roman"/>
            </a:endParaRPr>
          </a:p>
          <a:p>
            <a:pPr lvl="0" indent="450215" algn="just">
              <a:spcBef>
                <a:spcPts val="0"/>
              </a:spcBef>
            </a:pPr>
            <a:r>
              <a:rPr lang="ru-RU" sz="200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Целевой</a:t>
            </a:r>
          </a:p>
          <a:p>
            <a:pPr marL="285750" lvl="0" indent="-285750" algn="just">
              <a:spcBef>
                <a:spcPts val="0"/>
              </a:spcBef>
              <a:buFontTx/>
              <a:buChar char="-"/>
            </a:pPr>
            <a:r>
              <a:rPr lang="ru-RU" sz="180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необходимо </a:t>
            </a:r>
            <a:r>
              <a:rPr lang="ru-RU" sz="18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ответить на вопросы: получили ли то, что ожидалось и можно ли говорить о наличии определенного уровня </a:t>
            </a:r>
            <a:r>
              <a:rPr lang="ru-RU" sz="180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качества</a:t>
            </a:r>
            <a:r>
              <a:rPr lang="ru-RU" sz="18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,</a:t>
            </a:r>
            <a:endParaRPr lang="ru-RU" sz="1800" dirty="0" smtClean="0">
              <a:solidFill>
                <a:srgbClr val="000000"/>
              </a:solidFill>
              <a:latin typeface="Times New Roman"/>
              <a:ea typeface="Times New Roman"/>
              <a:cs typeface="Times New Roman"/>
            </a:endParaRPr>
          </a:p>
          <a:p>
            <a:pPr marL="285750" lvl="0" indent="-285750" algn="just">
              <a:spcBef>
                <a:spcPts val="0"/>
              </a:spcBef>
              <a:buFontTx/>
              <a:buChar char="-"/>
            </a:pPr>
            <a:r>
              <a:rPr lang="ru-RU" sz="180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в </a:t>
            </a:r>
            <a:r>
              <a:rPr lang="ru-RU" sz="18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учебном процессе появляется возможность констатировать наличие качественных знаний в тех случаях, когда реализуемый уровень учебных достижений близок к планируемому, выступающему в роли критерия и заданному в виде требований государственных образовательных стандартов.</a:t>
            </a:r>
            <a:endParaRPr lang="ru-RU" sz="1800" dirty="0">
              <a:solidFill>
                <a:prstClr val="black">
                  <a:tint val="75000"/>
                </a:prstClr>
              </a:solidFill>
              <a:ea typeface="Calibri"/>
              <a:cs typeface="Times New Roman"/>
            </a:endParaRPr>
          </a:p>
          <a:p>
            <a:pPr lvl="0" indent="450215" algn="just">
              <a:spcBef>
                <a:spcPts val="0"/>
              </a:spcBef>
            </a:pPr>
            <a:endParaRPr lang="ru-RU" sz="2000" dirty="0" smtClean="0">
              <a:solidFill>
                <a:srgbClr val="000000"/>
              </a:solidFill>
              <a:latin typeface="Times New Roman"/>
              <a:ea typeface="Times New Roman"/>
              <a:cs typeface="Times New Roman"/>
            </a:endParaRPr>
          </a:p>
          <a:p>
            <a:pPr lvl="0" indent="450215" algn="just">
              <a:spcBef>
                <a:spcPts val="0"/>
              </a:spcBef>
            </a:pPr>
            <a:r>
              <a:rPr lang="ru-RU" sz="200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Динамический</a:t>
            </a:r>
          </a:p>
          <a:p>
            <a:pPr marL="285750" lvl="0" indent="-285750" algn="just">
              <a:spcBef>
                <a:spcPts val="0"/>
              </a:spcBef>
              <a:buFontTx/>
              <a:buChar char="-"/>
            </a:pPr>
            <a:r>
              <a:rPr lang="ru-RU" sz="180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позитивные </a:t>
            </a:r>
            <a:r>
              <a:rPr lang="ru-RU" sz="18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изменения в процессах и результатах образования, обусловленные развитием науки и производства и отражающие тенденции в изменении целей образования, запросов обучающихся, общества и рынка </a:t>
            </a:r>
            <a:r>
              <a:rPr lang="ru-RU" sz="180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труда</a:t>
            </a:r>
            <a:r>
              <a:rPr lang="ru-RU" sz="18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,</a:t>
            </a:r>
            <a:endParaRPr lang="ru-RU" sz="1800" dirty="0" smtClean="0">
              <a:solidFill>
                <a:srgbClr val="000000"/>
              </a:solidFill>
              <a:latin typeface="Times New Roman"/>
              <a:ea typeface="Times New Roman"/>
              <a:cs typeface="Times New Roman"/>
            </a:endParaRPr>
          </a:p>
          <a:p>
            <a:pPr marL="285750" lvl="0" indent="-285750" algn="just">
              <a:lnSpc>
                <a:spcPct val="115000"/>
              </a:lnSpc>
              <a:buFontTx/>
              <a:buChar char="-"/>
            </a:pPr>
            <a:r>
              <a:rPr lang="ru-RU" sz="180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выявление </a:t>
            </a:r>
            <a:r>
              <a:rPr lang="ru-RU" sz="18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таких изменений позволяет оперативно вносить корректирующие воздействия в процесс обучения, способствующие эффективному решению задач управления качеством образования.</a:t>
            </a:r>
            <a:endParaRPr lang="ru-RU" sz="1800" dirty="0">
              <a:solidFill>
                <a:prstClr val="black">
                  <a:tint val="75000"/>
                </a:prstClr>
              </a:solidFill>
              <a:ea typeface="Calibri"/>
              <a:cs typeface="Times New Roman"/>
            </a:endParaRPr>
          </a:p>
          <a:p>
            <a:pPr lvl="0" algn="just"/>
            <a:r>
              <a:rPr lang="ru-RU" sz="1800" dirty="0" smtClean="0">
                <a:solidFill>
                  <a:srgbClr val="000000"/>
                </a:solidFill>
                <a:latin typeface="Times New Roman"/>
                <a:ea typeface="Times New Roman"/>
              </a:rPr>
              <a:t>-   необходимо </a:t>
            </a:r>
            <a:r>
              <a:rPr lang="ru-RU" sz="1800" dirty="0">
                <a:solidFill>
                  <a:srgbClr val="000000"/>
                </a:solidFill>
                <a:latin typeface="Times New Roman"/>
                <a:ea typeface="Times New Roman"/>
              </a:rPr>
              <a:t>накапливать данные о познавательной творческой активности, уровне </a:t>
            </a:r>
            <a:r>
              <a:rPr lang="ru-RU" sz="1800" dirty="0" err="1">
                <a:solidFill>
                  <a:srgbClr val="000000"/>
                </a:solidFill>
                <a:latin typeface="Times New Roman"/>
                <a:ea typeface="Times New Roman"/>
              </a:rPr>
              <a:t>сформированности</a:t>
            </a:r>
            <a:r>
              <a:rPr lang="ru-RU" sz="1800" dirty="0">
                <a:solidFill>
                  <a:srgbClr val="000000"/>
                </a:solidFill>
                <a:latin typeface="Times New Roman"/>
                <a:ea typeface="Times New Roman"/>
              </a:rPr>
              <a:t> компетенций, освоенных знаниях и умениях или о других учебных достижениях студентов на протяжении всего периода обучения и фиксировать эти данные для анализа прироста качества в виде дескриптивной (описательной) статистики и различных документов на количественном и качественном уровнях измерения. </a:t>
            </a:r>
            <a:endParaRPr lang="ru-RU" sz="1800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5196807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836712"/>
            <a:ext cx="8568952" cy="4536504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</a:pPr>
            <a:endParaRPr lang="ru-RU" sz="4400" kern="1800" dirty="0" smtClean="0">
              <a:solidFill>
                <a:srgbClr val="000000"/>
              </a:solidFill>
              <a:effectLst/>
              <a:latin typeface="Times New Roman"/>
              <a:ea typeface="Times New Roman"/>
            </a:endParaRPr>
          </a:p>
          <a:p>
            <a:pPr>
              <a:spcBef>
                <a:spcPts val="0"/>
              </a:spcBef>
            </a:pPr>
            <a:r>
              <a:rPr lang="ru-RU" sz="4400" kern="18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Зарубежный опыт реализации </a:t>
            </a:r>
            <a:r>
              <a:rPr lang="ru-RU" sz="4400" kern="1800" dirty="0" err="1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компетентностного</a:t>
            </a:r>
            <a:r>
              <a:rPr lang="ru-RU" sz="4400" kern="18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 подхода </a:t>
            </a:r>
          </a:p>
          <a:p>
            <a:pPr>
              <a:spcBef>
                <a:spcPts val="0"/>
              </a:spcBef>
            </a:pPr>
            <a:r>
              <a:rPr lang="ru-RU" sz="4400" kern="18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к оцениванию качества результатов обучения</a:t>
            </a:r>
            <a:endParaRPr lang="ru-RU" sz="4400" dirty="0"/>
          </a:p>
        </p:txBody>
      </p:sp>
    </p:spTree>
    <p:extLst>
      <p:ext uri="{BB962C8B-B14F-4D97-AF65-F5344CB8AC3E}">
        <p14:creationId xmlns="" xmlns:p14="http://schemas.microsoft.com/office/powerpoint/2010/main" val="127492899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188640"/>
            <a:ext cx="8280920" cy="3024336"/>
          </a:xfrm>
        </p:spPr>
        <p:txBody>
          <a:bodyPr>
            <a:noAutofit/>
          </a:bodyPr>
          <a:lstStyle/>
          <a:p>
            <a:pPr indent="450215">
              <a:lnSpc>
                <a:spcPct val="115000"/>
              </a:lnSpc>
              <a:spcAft>
                <a:spcPts val="0"/>
              </a:spcAft>
            </a:pPr>
            <a:r>
              <a:rPr lang="ru-RU" sz="2000" b="1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Американская модель качества образования</a:t>
            </a:r>
          </a:p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ru-RU" sz="18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В частности, Американская ассоциация менеджмента (AMA) при классификации компетенций выделила пять кластеров, в число которых вошли ресурсные, межличностные, информационные, системные и технологические компетенции. </a:t>
            </a:r>
          </a:p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ru-RU" sz="18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В частности, в модель компетентности лидера, созданную в 2000 г. (</a:t>
            </a:r>
            <a:r>
              <a:rPr lang="ru-RU" sz="1800" dirty="0" err="1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Holton</a:t>
            </a:r>
            <a:r>
              <a:rPr lang="ru-RU" sz="18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 и </a:t>
            </a:r>
            <a:r>
              <a:rPr lang="ru-RU" sz="1800" dirty="0" err="1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Lynham</a:t>
            </a:r>
            <a:r>
              <a:rPr lang="ru-RU" sz="18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), включено шесть кластеров компетенций, проявляющихся на трех уровнях, включающих общеорганизационный уровень, уровень процессов и индивидуальный уровень.</a:t>
            </a:r>
            <a:endParaRPr lang="ru-RU" sz="1800" dirty="0">
              <a:ea typeface="Calibri"/>
              <a:cs typeface="Times New Roman"/>
            </a:endParaRPr>
          </a:p>
          <a:p>
            <a:endParaRPr lang="ru-RU" sz="1800" dirty="0"/>
          </a:p>
        </p:txBody>
      </p:sp>
      <p:pic>
        <p:nvPicPr>
          <p:cNvPr id="4" name="Рисунок 3" descr="http://plam.ru/ucebnik/kontrol_kachestva_obuchenija_pri_attestacii_kompetentnostnyi_podhod/_022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8901" y="3356992"/>
            <a:ext cx="7632848" cy="3240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404202690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1520" y="116632"/>
            <a:ext cx="8496944" cy="2256656"/>
          </a:xfrm>
        </p:spPr>
        <p:txBody>
          <a:bodyPr>
            <a:normAutofit fontScale="25000" lnSpcReduction="20000"/>
          </a:bodyPr>
          <a:lstStyle/>
          <a:p>
            <a:pPr indent="450215">
              <a:lnSpc>
                <a:spcPct val="115000"/>
              </a:lnSpc>
              <a:spcAft>
                <a:spcPts val="0"/>
              </a:spcAft>
            </a:pPr>
            <a:r>
              <a:rPr lang="ru-RU" sz="72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Британская модель качества образования</a:t>
            </a:r>
          </a:p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ru-RU" sz="6400" dirty="0" err="1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Чисмэн</a:t>
            </a:r>
            <a:r>
              <a:rPr lang="ru-RU" sz="64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 и </a:t>
            </a:r>
            <a:r>
              <a:rPr lang="ru-RU" sz="6400" dirty="0" err="1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Чиверс</a:t>
            </a:r>
            <a:r>
              <a:rPr lang="ru-RU" sz="64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 в 1996– 1998 гг. предложили интегративную модель профессиональной компетентности, включающую пять групп связанных компетенций и требующую пять уровней измерений соответственно. В состав этих групп вошли:</a:t>
            </a:r>
            <a:endParaRPr lang="ru-RU" sz="6400" dirty="0">
              <a:ea typeface="Calibri"/>
              <a:cs typeface="Times New Roman"/>
            </a:endParaRPr>
          </a:p>
          <a:p>
            <a:pPr indent="450215" algn="just">
              <a:lnSpc>
                <a:spcPct val="115000"/>
              </a:lnSpc>
              <a:spcAft>
                <a:spcPts val="0"/>
              </a:spcAft>
            </a:pPr>
            <a:endParaRPr lang="ru-RU" sz="3500" dirty="0" smtClean="0">
              <a:solidFill>
                <a:srgbClr val="000000"/>
              </a:solidFill>
              <a:effectLst/>
              <a:latin typeface="Times New Roman"/>
              <a:ea typeface="Times New Roman"/>
              <a:cs typeface="Times New Roman"/>
            </a:endParaRPr>
          </a:p>
          <a:p>
            <a:pPr indent="450215" algn="just">
              <a:lnSpc>
                <a:spcPct val="115000"/>
              </a:lnSpc>
              <a:spcAft>
                <a:spcPts val="0"/>
              </a:spcAft>
            </a:pPr>
            <a:endParaRPr lang="ru-RU" sz="3500" dirty="0">
              <a:solidFill>
                <a:srgbClr val="000000"/>
              </a:solidFill>
              <a:latin typeface="Times New Roman"/>
              <a:ea typeface="Calibri"/>
              <a:cs typeface="Times New Roman"/>
            </a:endParaRPr>
          </a:p>
          <a:p>
            <a:pPr indent="450215" algn="just">
              <a:lnSpc>
                <a:spcPct val="115000"/>
              </a:lnSpc>
              <a:spcAft>
                <a:spcPts val="0"/>
              </a:spcAft>
            </a:pPr>
            <a:endParaRPr lang="ru-RU" sz="3500" dirty="0" smtClean="0">
              <a:solidFill>
                <a:srgbClr val="000000"/>
              </a:solidFill>
              <a:latin typeface="Times New Roman"/>
              <a:ea typeface="Calibri"/>
              <a:cs typeface="Times New Roman"/>
            </a:endParaRPr>
          </a:p>
          <a:p>
            <a:pPr indent="450215" algn="just">
              <a:lnSpc>
                <a:spcPct val="115000"/>
              </a:lnSpc>
              <a:spcAft>
                <a:spcPts val="0"/>
              </a:spcAft>
            </a:pPr>
            <a:endParaRPr lang="ru-RU" sz="3500" dirty="0">
              <a:solidFill>
                <a:srgbClr val="000000"/>
              </a:solidFill>
              <a:latin typeface="Times New Roman"/>
              <a:ea typeface="Calibri"/>
              <a:cs typeface="Times New Roman"/>
            </a:endParaRPr>
          </a:p>
          <a:p>
            <a:pPr indent="450215" algn="just">
              <a:lnSpc>
                <a:spcPct val="115000"/>
              </a:lnSpc>
              <a:spcAft>
                <a:spcPts val="0"/>
              </a:spcAft>
            </a:pPr>
            <a:endParaRPr lang="ru-RU" sz="3500" dirty="0" smtClean="0">
              <a:solidFill>
                <a:srgbClr val="000000"/>
              </a:solidFill>
              <a:latin typeface="Times New Roman"/>
              <a:ea typeface="Calibri"/>
              <a:cs typeface="Times New Roman"/>
            </a:endParaRPr>
          </a:p>
          <a:p>
            <a:pPr indent="450215" algn="just">
              <a:lnSpc>
                <a:spcPct val="115000"/>
              </a:lnSpc>
              <a:spcAft>
                <a:spcPts val="0"/>
              </a:spcAft>
            </a:pPr>
            <a:endParaRPr lang="ru-RU" sz="3500" dirty="0">
              <a:solidFill>
                <a:srgbClr val="000000"/>
              </a:solidFill>
              <a:latin typeface="Times New Roman"/>
              <a:ea typeface="Calibri"/>
              <a:cs typeface="Times New Roman"/>
            </a:endParaRPr>
          </a:p>
          <a:p>
            <a:pPr indent="450215" algn="just">
              <a:lnSpc>
                <a:spcPct val="115000"/>
              </a:lnSpc>
              <a:spcAft>
                <a:spcPts val="0"/>
              </a:spcAft>
            </a:pPr>
            <a:endParaRPr lang="ru-RU" sz="3500" dirty="0" smtClean="0">
              <a:solidFill>
                <a:srgbClr val="000000"/>
              </a:solidFill>
              <a:latin typeface="Times New Roman"/>
              <a:ea typeface="Calibri"/>
              <a:cs typeface="Times New Roman"/>
            </a:endParaRPr>
          </a:p>
          <a:p>
            <a:pPr indent="450215" algn="just">
              <a:lnSpc>
                <a:spcPct val="115000"/>
              </a:lnSpc>
              <a:spcAft>
                <a:spcPts val="0"/>
              </a:spcAft>
            </a:pPr>
            <a:endParaRPr lang="ru-RU" sz="3500" dirty="0">
              <a:solidFill>
                <a:srgbClr val="000000"/>
              </a:solidFill>
              <a:latin typeface="Times New Roman"/>
              <a:ea typeface="Calibri"/>
              <a:cs typeface="Times New Roman"/>
            </a:endParaRPr>
          </a:p>
          <a:p>
            <a:pPr indent="450215" algn="just">
              <a:lnSpc>
                <a:spcPct val="115000"/>
              </a:lnSpc>
              <a:spcAft>
                <a:spcPts val="0"/>
              </a:spcAft>
            </a:pPr>
            <a:endParaRPr lang="ru-RU" sz="3500" dirty="0" smtClean="0">
              <a:solidFill>
                <a:srgbClr val="000000"/>
              </a:solidFill>
              <a:latin typeface="Times New Roman"/>
              <a:ea typeface="Calibri"/>
              <a:cs typeface="Times New Roman"/>
            </a:endParaRPr>
          </a:p>
          <a:p>
            <a:pPr indent="450215" algn="just">
              <a:lnSpc>
                <a:spcPct val="115000"/>
              </a:lnSpc>
              <a:spcAft>
                <a:spcPts val="0"/>
              </a:spcAft>
            </a:pPr>
            <a:endParaRPr lang="ru-RU" sz="3500" dirty="0">
              <a:solidFill>
                <a:srgbClr val="000000"/>
              </a:solidFill>
              <a:latin typeface="Times New Roman"/>
              <a:ea typeface="Calibri"/>
              <a:cs typeface="Times New Roman"/>
            </a:endParaRPr>
          </a:p>
          <a:p>
            <a:pPr indent="450215" algn="just">
              <a:lnSpc>
                <a:spcPct val="115000"/>
              </a:lnSpc>
              <a:spcAft>
                <a:spcPts val="0"/>
              </a:spcAft>
            </a:pPr>
            <a:endParaRPr lang="ru-RU" sz="3500" dirty="0" smtClean="0">
              <a:solidFill>
                <a:srgbClr val="000000"/>
              </a:solidFill>
              <a:latin typeface="Times New Roman"/>
              <a:ea typeface="Calibri"/>
              <a:cs typeface="Times New Roman"/>
            </a:endParaRPr>
          </a:p>
          <a:p>
            <a:pPr indent="450215" algn="just">
              <a:lnSpc>
                <a:spcPct val="115000"/>
              </a:lnSpc>
              <a:spcAft>
                <a:spcPts val="0"/>
              </a:spcAft>
            </a:pPr>
            <a:endParaRPr lang="ru-RU" sz="3500" dirty="0">
              <a:solidFill>
                <a:srgbClr val="000000"/>
              </a:solidFill>
              <a:latin typeface="Times New Roman"/>
              <a:ea typeface="Calibri"/>
              <a:cs typeface="Times New Roman"/>
            </a:endParaRPr>
          </a:p>
          <a:p>
            <a:pPr indent="450215" algn="just">
              <a:lnSpc>
                <a:spcPct val="115000"/>
              </a:lnSpc>
              <a:spcAft>
                <a:spcPts val="0"/>
              </a:spcAft>
            </a:pPr>
            <a:endParaRPr lang="ru-RU" sz="3500" dirty="0">
              <a:solidFill>
                <a:srgbClr val="000000"/>
              </a:solidFill>
              <a:latin typeface="Times New Roman"/>
              <a:ea typeface="Times New Roman"/>
              <a:cs typeface="Times New Roman"/>
            </a:endParaRPr>
          </a:p>
          <a:p>
            <a:pPr indent="450215" algn="just">
              <a:lnSpc>
                <a:spcPct val="115000"/>
              </a:lnSpc>
              <a:spcAft>
                <a:spcPts val="0"/>
              </a:spcAft>
            </a:pPr>
            <a:endParaRPr lang="ru-RU" sz="3500" dirty="0" smtClean="0">
              <a:solidFill>
                <a:srgbClr val="000000"/>
              </a:solidFill>
              <a:effectLst/>
              <a:latin typeface="Times New Roman"/>
              <a:ea typeface="Times New Roman"/>
              <a:cs typeface="Times New Roman"/>
            </a:endParaRPr>
          </a:p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Tx/>
              <a:buChar char="-"/>
            </a:pPr>
            <a:r>
              <a:rPr lang="ru-RU" sz="64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 когнитивные компетенции, охватывающие знания, полученные при обучении, либо основанные на индивидуальном опыте и саморазвитии. </a:t>
            </a:r>
          </a:p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Tx/>
              <a:buChar char="-"/>
            </a:pPr>
            <a:r>
              <a:rPr lang="ru-RU" sz="64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 функциональные компетенции (навыки или ноу-хау), включающие характеристики того, что выпускник учебного заведения может сделать и способен продемонстрировать в определенной профессиональной области;</a:t>
            </a:r>
            <a:endParaRPr lang="ru-RU" sz="6400" dirty="0" smtClean="0">
              <a:ea typeface="Times New Roman"/>
              <a:cs typeface="Times New Roman"/>
            </a:endParaRPr>
          </a:p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Tx/>
              <a:buChar char="-"/>
            </a:pPr>
            <a:r>
              <a:rPr lang="ru-RU" sz="64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 личностные компетенции (поведенческие), определяющие относительно устойчивые характеристики личности выпускника учебного заведения и причинно связанные  с эффективным и качественным выполнением профессиональной деятельности</a:t>
            </a:r>
          </a:p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Tx/>
              <a:buChar char="-"/>
            </a:pPr>
            <a:r>
              <a:rPr lang="ru-RU" sz="64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ru-RU" sz="64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этические компетенции, предназначенные для обозначения тех сформированных личностных и профессиональных ценностей, которые связанны со способностью выпускника учебного заведения принимать обоснованные решения в жизненных или профессиональных ситуациях;</a:t>
            </a:r>
            <a:endParaRPr lang="ru-RU" sz="6400" dirty="0" smtClean="0">
              <a:ea typeface="Times New Roman"/>
              <a:cs typeface="Times New Roman"/>
            </a:endParaRPr>
          </a:p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Tx/>
              <a:buChar char="-"/>
            </a:pPr>
            <a:r>
              <a:rPr lang="ru-RU" sz="6400" dirty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 </a:t>
            </a:r>
            <a:r>
              <a:rPr lang="ru-RU" sz="6400" dirty="0" err="1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метакомпетенции</a:t>
            </a:r>
            <a:r>
              <a:rPr lang="ru-RU" sz="64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, характеризующие способность выпускника учебного заведения преодолевать неуверенность, воспринимать замечания руководителей и делать правильные выводы из критических замечаний руководства или коллег.</a:t>
            </a:r>
            <a:endParaRPr lang="ru-RU" sz="6400" dirty="0">
              <a:ea typeface="Calibri"/>
              <a:cs typeface="Times New Roman"/>
            </a:endParaRPr>
          </a:p>
          <a:p>
            <a:endParaRPr lang="ru-RU" sz="6400" dirty="0"/>
          </a:p>
        </p:txBody>
      </p:sp>
      <p:pic>
        <p:nvPicPr>
          <p:cNvPr id="4" name="Рисунок 3" descr="http://plam.ru/ucebnik/kontrol_kachestva_obuchenija_pri_attestacii_kompetentnostnyi_podhod/_023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1196752"/>
            <a:ext cx="6408712" cy="2160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248763378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548680"/>
            <a:ext cx="8352928" cy="5544616"/>
          </a:xfrm>
        </p:spPr>
        <p:txBody>
          <a:bodyPr>
            <a:noAutofit/>
          </a:bodyPr>
          <a:lstStyle/>
          <a:p>
            <a:r>
              <a:rPr lang="ru-RU" sz="24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Французская модель качества образования</a:t>
            </a:r>
          </a:p>
          <a:p>
            <a:pPr algn="just">
              <a:spcBef>
                <a:spcPts val="0"/>
              </a:spcBef>
            </a:pPr>
            <a:r>
              <a:rPr lang="ru-RU" sz="18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	</a:t>
            </a:r>
          </a:p>
          <a:p>
            <a:pPr algn="just">
              <a:spcBef>
                <a:spcPts val="0"/>
              </a:spcBef>
            </a:pPr>
            <a:r>
              <a:rPr lang="ru-RU" sz="1800" dirty="0">
                <a:solidFill>
                  <a:srgbClr val="000000"/>
                </a:solidFill>
                <a:latin typeface="Times New Roman"/>
                <a:ea typeface="Times New Roman"/>
              </a:rPr>
              <a:t>	</a:t>
            </a:r>
            <a:r>
              <a:rPr lang="ru-RU" sz="1800" i="1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Логика построения </a:t>
            </a:r>
            <a:r>
              <a:rPr lang="ru-RU" sz="1800" i="1" dirty="0" err="1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компетентностного</a:t>
            </a:r>
            <a:r>
              <a:rPr lang="ru-RU" sz="1800" i="1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 подхода во Франции</a:t>
            </a:r>
            <a:r>
              <a:rPr lang="ru-RU" sz="18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, который нередко называют многомерным, </a:t>
            </a:r>
            <a:r>
              <a:rPr lang="ru-RU" sz="1800" i="1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поляризуется в два отличных друг от друга направления: </a:t>
            </a:r>
          </a:p>
          <a:p>
            <a:pPr marL="342900" indent="-342900" algn="just">
              <a:spcBef>
                <a:spcPts val="0"/>
              </a:spcBef>
              <a:buAutoNum type="arabicPeriod"/>
            </a:pPr>
            <a:r>
              <a:rPr lang="ru-RU" sz="18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личностное, сосредоточенное на характеристике поведения каждого обучаемого, </a:t>
            </a:r>
          </a:p>
          <a:p>
            <a:pPr marL="342900" indent="-342900" algn="just">
              <a:spcBef>
                <a:spcPts val="0"/>
              </a:spcBef>
              <a:buAutoNum type="arabicPeriod"/>
            </a:pPr>
            <a:r>
              <a:rPr lang="ru-RU" sz="18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коллективное, нацеленное на построение модели компетенций, необходимых для эффективной организации работы коллективов и участия в этой работе в качестве одного из членов коллектива. </a:t>
            </a:r>
          </a:p>
          <a:p>
            <a:pPr algn="just">
              <a:spcBef>
                <a:spcPts val="0"/>
              </a:spcBef>
            </a:pPr>
            <a:r>
              <a:rPr lang="ru-RU" sz="18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	Поэтому при классификации компетенций основные кластеры занимают некоторое промежуточное положение между этими полюсами со смещением в ту или иную сторону. </a:t>
            </a:r>
          </a:p>
          <a:p>
            <a:pPr algn="just">
              <a:spcBef>
                <a:spcPts val="0"/>
              </a:spcBef>
            </a:pPr>
            <a:r>
              <a:rPr lang="ru-RU" sz="1800" dirty="0">
                <a:solidFill>
                  <a:srgbClr val="000000"/>
                </a:solidFill>
                <a:latin typeface="Times New Roman"/>
                <a:ea typeface="Times New Roman"/>
              </a:rPr>
              <a:t>	</a:t>
            </a:r>
            <a:r>
              <a:rPr lang="ru-RU" sz="18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Например, кластер компетенций, характеризующих грамотность, рассматриваемых как универсальный признак подготовки выпускников учебных заведений, либо кластер компетенций, сформулированных в терминах индивидуальных способностей, проявляющихся только в контексте задач будущей профессиональной деятельности выпускника. </a:t>
            </a:r>
            <a:endParaRPr lang="ru-RU" sz="1800" dirty="0"/>
          </a:p>
        </p:txBody>
      </p:sp>
    </p:spTree>
    <p:extLst>
      <p:ext uri="{BB962C8B-B14F-4D97-AF65-F5344CB8AC3E}">
        <p14:creationId xmlns="" xmlns:p14="http://schemas.microsoft.com/office/powerpoint/2010/main" val="367538816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9512" y="188640"/>
            <a:ext cx="8712968" cy="6408712"/>
          </a:xfrm>
        </p:spPr>
        <p:txBody>
          <a:bodyPr>
            <a:normAutofit fontScale="85000" lnSpcReduction="20000"/>
          </a:bodyPr>
          <a:lstStyle/>
          <a:p>
            <a:r>
              <a:rPr lang="ru-RU" sz="22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Немецкая модель качества образования</a:t>
            </a:r>
          </a:p>
          <a:p>
            <a:endParaRPr lang="ru-RU" sz="1600" dirty="0">
              <a:solidFill>
                <a:srgbClr val="000000"/>
              </a:solidFill>
              <a:latin typeface="Times New Roman"/>
              <a:ea typeface="Times New Roman"/>
            </a:endParaRPr>
          </a:p>
          <a:p>
            <a:endParaRPr lang="ru-RU" sz="1600" dirty="0" smtClean="0">
              <a:solidFill>
                <a:srgbClr val="000000"/>
              </a:solidFill>
              <a:effectLst/>
              <a:latin typeface="Times New Roman"/>
              <a:ea typeface="Times New Roman"/>
            </a:endParaRPr>
          </a:p>
          <a:p>
            <a:endParaRPr lang="ru-RU" sz="1600" dirty="0">
              <a:solidFill>
                <a:srgbClr val="000000"/>
              </a:solidFill>
              <a:latin typeface="Times New Roman"/>
              <a:ea typeface="Times New Roman"/>
            </a:endParaRPr>
          </a:p>
          <a:p>
            <a:endParaRPr lang="ru-RU" sz="1600" dirty="0" smtClean="0">
              <a:solidFill>
                <a:srgbClr val="000000"/>
              </a:solidFill>
              <a:effectLst/>
              <a:latin typeface="Times New Roman"/>
              <a:ea typeface="Times New Roman"/>
            </a:endParaRPr>
          </a:p>
          <a:p>
            <a:pPr indent="450215" algn="just">
              <a:lnSpc>
                <a:spcPct val="115000"/>
              </a:lnSpc>
              <a:spcAft>
                <a:spcPts val="0"/>
              </a:spcAft>
            </a:pPr>
            <a:endParaRPr lang="ru-RU" sz="1600" dirty="0" smtClean="0">
              <a:solidFill>
                <a:srgbClr val="000000"/>
              </a:solidFill>
              <a:effectLst/>
              <a:latin typeface="Times New Roman"/>
              <a:ea typeface="Times New Roman"/>
              <a:cs typeface="Times New Roman"/>
            </a:endParaRPr>
          </a:p>
          <a:p>
            <a:pPr indent="450215" algn="just">
              <a:lnSpc>
                <a:spcPct val="115000"/>
              </a:lnSpc>
              <a:spcAft>
                <a:spcPts val="0"/>
              </a:spcAft>
            </a:pPr>
            <a:endParaRPr lang="ru-RU" sz="1600" dirty="0" smtClean="0">
              <a:solidFill>
                <a:srgbClr val="000000"/>
              </a:solidFill>
              <a:effectLst/>
              <a:latin typeface="Times New Roman"/>
              <a:ea typeface="Times New Roman"/>
              <a:cs typeface="Times New Roman"/>
            </a:endParaRPr>
          </a:p>
          <a:p>
            <a:pPr indent="450215" algn="just">
              <a:lnSpc>
                <a:spcPct val="115000"/>
              </a:lnSpc>
              <a:spcAft>
                <a:spcPts val="0"/>
              </a:spcAft>
            </a:pPr>
            <a:endParaRPr lang="ru-RU" sz="1600" dirty="0">
              <a:solidFill>
                <a:srgbClr val="000000"/>
              </a:solidFill>
              <a:latin typeface="Times New Roman"/>
              <a:ea typeface="Times New Roman"/>
              <a:cs typeface="Times New Roman"/>
            </a:endParaRPr>
          </a:p>
          <a:p>
            <a:pPr indent="450215" algn="just">
              <a:lnSpc>
                <a:spcPct val="115000"/>
              </a:lnSpc>
              <a:spcAft>
                <a:spcPts val="0"/>
              </a:spcAft>
            </a:pPr>
            <a:endParaRPr lang="ru-RU" sz="2000" dirty="0" smtClean="0">
              <a:solidFill>
                <a:srgbClr val="000000"/>
              </a:solidFill>
              <a:effectLst/>
              <a:latin typeface="Times New Roman"/>
              <a:ea typeface="Times New Roman"/>
              <a:cs typeface="Times New Roman"/>
            </a:endParaRPr>
          </a:p>
          <a:p>
            <a:pPr indent="450215" algn="just">
              <a:lnSpc>
                <a:spcPct val="115000"/>
              </a:lnSpc>
              <a:spcAft>
                <a:spcPts val="0"/>
              </a:spcAft>
            </a:pPr>
            <a:endParaRPr lang="ru-RU" sz="2000" dirty="0" smtClean="0">
              <a:solidFill>
                <a:srgbClr val="000000"/>
              </a:solidFill>
              <a:effectLst/>
              <a:latin typeface="Times New Roman"/>
              <a:ea typeface="Times New Roman"/>
              <a:cs typeface="Times New Roman"/>
            </a:endParaRPr>
          </a:p>
          <a:p>
            <a:pPr indent="450215" algn="just">
              <a:lnSpc>
                <a:spcPct val="120000"/>
              </a:lnSpc>
              <a:spcBef>
                <a:spcPts val="0"/>
              </a:spcBef>
            </a:pPr>
            <a:endParaRPr lang="ru-RU" sz="2000" dirty="0" smtClean="0">
              <a:solidFill>
                <a:srgbClr val="000000"/>
              </a:solidFill>
              <a:effectLst/>
              <a:latin typeface="Times New Roman"/>
              <a:ea typeface="Times New Roman"/>
              <a:cs typeface="Times New Roman"/>
            </a:endParaRPr>
          </a:p>
          <a:p>
            <a:pPr indent="450215" algn="just">
              <a:lnSpc>
                <a:spcPct val="120000"/>
              </a:lnSpc>
              <a:spcBef>
                <a:spcPts val="0"/>
              </a:spcBef>
            </a:pPr>
            <a:r>
              <a:rPr lang="ru-RU" sz="20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Предметные компетенции познавательного и функционального характера описывают способности обучаемого выполнять задачи и решать практические проблемы на основе предметных знаний и навыков. </a:t>
            </a:r>
          </a:p>
          <a:p>
            <a:pPr indent="450215" algn="just">
              <a:lnSpc>
                <a:spcPct val="120000"/>
              </a:lnSpc>
              <a:spcBef>
                <a:spcPts val="0"/>
              </a:spcBef>
            </a:pPr>
            <a:r>
              <a:rPr lang="ru-RU" sz="20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Общие когнитивные компетенции рассматриваются как предпосылки для развития предметных компетенций. </a:t>
            </a:r>
          </a:p>
          <a:p>
            <a:pPr indent="450215" algn="just">
              <a:lnSpc>
                <a:spcPct val="120000"/>
              </a:lnSpc>
              <a:spcBef>
                <a:spcPts val="0"/>
              </a:spcBef>
            </a:pPr>
            <a:r>
              <a:rPr lang="ru-RU" sz="20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К числу важнейших личностных компетенций, включающих в числе других когнитивные и социальные, относят способности обучаемых к поиску, анализу и оценке возможных путей саморазвития, самостоятельному формированию требований и ограничений в личной, трудовой и общественной жизни, развитию навыков выбора и реализации жизненных планов.</a:t>
            </a:r>
            <a:endParaRPr lang="ru-RU" sz="2000" dirty="0">
              <a:ea typeface="Calibri"/>
              <a:cs typeface="Times New Roman"/>
            </a:endParaRPr>
          </a:p>
          <a:p>
            <a:pPr algn="just">
              <a:lnSpc>
                <a:spcPct val="120000"/>
              </a:lnSpc>
              <a:spcBef>
                <a:spcPts val="0"/>
              </a:spcBef>
              <a:tabLst>
                <a:tab pos="452438" algn="l"/>
              </a:tabLst>
            </a:pPr>
            <a:r>
              <a:rPr lang="ru-RU" sz="20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	</a:t>
            </a:r>
            <a:r>
              <a:rPr lang="ru-RU" sz="2000" dirty="0" err="1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Самокомпетенция</a:t>
            </a:r>
            <a:r>
              <a:rPr lang="ru-RU" sz="20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 (</a:t>
            </a:r>
            <a:r>
              <a:rPr lang="ru-RU" sz="2000" dirty="0" err="1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Selbkompetenz</a:t>
            </a:r>
            <a:r>
              <a:rPr lang="ru-RU" sz="20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) определяется как способность личности к отстаиванию положительного «я-образа» и развитию нравственности, взаимодействию с другими членами общества рациональным и честным способом, включающим развитие чувства социальной ответственности и солидарности</a:t>
            </a:r>
          </a:p>
          <a:p>
            <a:endParaRPr lang="ru-RU" sz="1600" dirty="0"/>
          </a:p>
        </p:txBody>
      </p:sp>
      <p:pic>
        <p:nvPicPr>
          <p:cNvPr id="5" name="Рисунок 4" descr="http://plam.ru/ucebnik/kontrol_kachestva_obuchenija_pri_attestacii_kompetentnostnyi_podhod/_025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476672"/>
            <a:ext cx="6480720" cy="2376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288799349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E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141</TotalTime>
  <Words>1380</Words>
  <Application>Microsoft Office PowerPoint</Application>
  <PresentationFormat>Экран (4:3)</PresentationFormat>
  <Paragraphs>133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Качество образования  в России и за Рубежом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Качество образования в России и за рубежом</dc:title>
  <dc:creator>BEST</dc:creator>
  <cp:lastModifiedBy>Customer</cp:lastModifiedBy>
  <cp:revision>14</cp:revision>
  <dcterms:created xsi:type="dcterms:W3CDTF">2015-03-10T18:00:18Z</dcterms:created>
  <dcterms:modified xsi:type="dcterms:W3CDTF">2015-10-29T07:39:30Z</dcterms:modified>
</cp:coreProperties>
</file>