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Symbolismus_(Literatur)" TargetMode="External"/><Relationship Id="rId2" Type="http://schemas.openxmlformats.org/officeDocument/2006/relationships/hyperlink" Target="https://de.wikipedia.org/wiki/Buc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.wikipedia.org/wiki/Deutschsprachige_Literatu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7851648" cy="1828800"/>
          </a:xfrm>
        </p:spPr>
        <p:txBody>
          <a:bodyPr/>
          <a:lstStyle/>
          <a:p>
            <a:r>
              <a:rPr lang="en-US" dirty="0" err="1" smtClean="0"/>
              <a:t>Literatur</a:t>
            </a:r>
            <a:r>
              <a:rPr lang="en-US" dirty="0" smtClean="0"/>
              <a:t> und </a:t>
            </a:r>
            <a:r>
              <a:rPr lang="en-US" dirty="0" err="1" smtClean="0"/>
              <a:t>Sprache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59832" y="0"/>
            <a:ext cx="379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МБОУ СОШ п.Солидарность</a:t>
            </a:r>
          </a:p>
          <a:p>
            <a:pPr algn="ctr"/>
            <a:r>
              <a:rPr lang="ru-RU" dirty="0" smtClean="0"/>
              <a:t>Елецкого муниципального района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48977" y="5229200"/>
            <a:ext cx="35950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Карлова Ангелина</a:t>
            </a:r>
          </a:p>
          <a:p>
            <a:r>
              <a:rPr lang="ru-RU" dirty="0" smtClean="0"/>
              <a:t>Ученица 10 класса</a:t>
            </a:r>
          </a:p>
          <a:p>
            <a:r>
              <a:rPr lang="ru-RU" dirty="0" smtClean="0"/>
              <a:t>МБОУ СОШ п. Солидарность</a:t>
            </a:r>
          </a:p>
          <a:p>
            <a:r>
              <a:rPr lang="ru-RU" dirty="0" smtClean="0"/>
              <a:t>Руководитель: Карякина Л.Н.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6488668"/>
            <a:ext cx="602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Realismus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Realismus</a:t>
            </a:r>
            <a:r>
              <a:rPr lang="en-US" dirty="0" smtClean="0"/>
              <a:t> (1850-1890).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Mittelpunkt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Literatur</a:t>
            </a:r>
            <a:r>
              <a:rPr lang="en-US" dirty="0" smtClean="0"/>
              <a:t> stand die b</a:t>
            </a:r>
            <a:r>
              <a:rPr lang="hu-HU" dirty="0" smtClean="0"/>
              <a:t>ű</a:t>
            </a:r>
            <a:r>
              <a:rPr lang="en-US" dirty="0" err="1" smtClean="0"/>
              <a:t>rgerliche</a:t>
            </a:r>
            <a:r>
              <a:rPr lang="en-US" dirty="0" smtClean="0"/>
              <a:t> Welt. </a:t>
            </a:r>
            <a:r>
              <a:rPr lang="en-US" dirty="0" err="1" smtClean="0"/>
              <a:t>Nur</a:t>
            </a:r>
            <a:r>
              <a:rPr lang="en-US" dirty="0" smtClean="0"/>
              <a:t> in </a:t>
            </a:r>
            <a:r>
              <a:rPr lang="en-US" dirty="0" err="1" smtClean="0"/>
              <a:t>Beschreibung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Landschagt</a:t>
            </a:r>
            <a:r>
              <a:rPr lang="en-US" dirty="0" smtClean="0"/>
              <a:t> </a:t>
            </a:r>
            <a:r>
              <a:rPr lang="en-US" dirty="0" err="1" smtClean="0"/>
              <a:t>konnte</a:t>
            </a:r>
            <a:r>
              <a:rPr lang="en-US" dirty="0" smtClean="0"/>
              <a:t> man die </a:t>
            </a:r>
            <a:r>
              <a:rPr lang="en-US" dirty="0" err="1" smtClean="0"/>
              <a:t>Wirklichkeit</a:t>
            </a:r>
            <a:r>
              <a:rPr lang="en-US" dirty="0" smtClean="0"/>
              <a:t> </a:t>
            </a:r>
            <a:r>
              <a:rPr lang="en-US" dirty="0" err="1" smtClean="0"/>
              <a:t>detailgetreu</a:t>
            </a:r>
            <a:r>
              <a:rPr lang="en-US" dirty="0" smtClean="0"/>
              <a:t> </a:t>
            </a:r>
            <a:r>
              <a:rPr lang="en-US" dirty="0" err="1" smtClean="0"/>
              <a:t>schildern</a:t>
            </a:r>
            <a:r>
              <a:rPr lang="en-US" dirty="0" smtClean="0"/>
              <a:t>.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das Drama,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Gesellschafts</a:t>
            </a:r>
            <a:r>
              <a:rPr lang="en-US" dirty="0" smtClean="0"/>
              <a:t>-roman, die </a:t>
            </a:r>
            <a:r>
              <a:rPr lang="en-US" dirty="0" err="1" smtClean="0"/>
              <a:t>Novelle</a:t>
            </a:r>
            <a:r>
              <a:rPr lang="en-US" dirty="0" smtClean="0"/>
              <a:t>. </a:t>
            </a:r>
            <a:r>
              <a:rPr lang="en-US" u="sng" dirty="0" smtClean="0"/>
              <a:t> </a:t>
            </a:r>
            <a:r>
              <a:rPr lang="en-US" u="sng" dirty="0" err="1" smtClean="0"/>
              <a:t>Vertreter</a:t>
            </a:r>
            <a:r>
              <a:rPr lang="ru-RU" u="sng" dirty="0" smtClean="0"/>
              <a:t>:</a:t>
            </a:r>
            <a:r>
              <a:rPr lang="en-US" dirty="0" smtClean="0"/>
              <a:t>  T. </a:t>
            </a:r>
            <a:r>
              <a:rPr lang="en-US" dirty="0" err="1" smtClean="0"/>
              <a:t>Fontane</a:t>
            </a:r>
            <a:r>
              <a:rPr lang="en-US" dirty="0" smtClean="0"/>
              <a:t>  (1819-1898).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Impressionismus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Impressionismus</a:t>
            </a:r>
            <a:r>
              <a:rPr lang="en-US" dirty="0" smtClean="0"/>
              <a:t> (1890-1920). Die </a:t>
            </a:r>
            <a:r>
              <a:rPr lang="en-US" dirty="0" err="1" smtClean="0"/>
              <a:t>Vertreter</a:t>
            </a:r>
            <a:r>
              <a:rPr lang="en-US" dirty="0" smtClean="0"/>
              <a:t> </a:t>
            </a:r>
            <a:r>
              <a:rPr lang="en-US" dirty="0" err="1" smtClean="0"/>
              <a:t>dieser</a:t>
            </a:r>
            <a:r>
              <a:rPr lang="en-US" dirty="0" smtClean="0"/>
              <a:t> </a:t>
            </a:r>
            <a:r>
              <a:rPr lang="en-US" dirty="0" err="1" smtClean="0"/>
              <a:t>Richtung</a:t>
            </a:r>
            <a:r>
              <a:rPr lang="en-US" dirty="0" smtClean="0"/>
              <a:t> </a:t>
            </a:r>
            <a:r>
              <a:rPr lang="en-US" dirty="0" err="1" smtClean="0"/>
              <a:t>zeichnen</a:t>
            </a:r>
            <a:r>
              <a:rPr lang="en-US" dirty="0" smtClean="0"/>
              <a:t> in </a:t>
            </a:r>
            <a:r>
              <a:rPr lang="en-US" dirty="0" err="1" smtClean="0"/>
              <a:t>ihren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Bild</a:t>
            </a:r>
            <a:r>
              <a:rPr lang="en-US" dirty="0" smtClean="0"/>
              <a:t>, das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vielen</a:t>
            </a:r>
            <a:r>
              <a:rPr lang="en-US" dirty="0" smtClean="0"/>
              <a:t> </a:t>
            </a:r>
            <a:r>
              <a:rPr lang="en-US" dirty="0" err="1" smtClean="0"/>
              <a:t>subjektiven</a:t>
            </a:r>
            <a:r>
              <a:rPr lang="en-US" dirty="0" smtClean="0"/>
              <a:t> </a:t>
            </a:r>
            <a:r>
              <a:rPr lang="en-US" dirty="0" err="1" smtClean="0"/>
              <a:t>Eindr</a:t>
            </a:r>
            <a:r>
              <a:rPr lang="hu-HU" dirty="0" smtClean="0"/>
              <a:t>ű</a:t>
            </a:r>
            <a:r>
              <a:rPr lang="en-US" dirty="0" err="1" smtClean="0"/>
              <a:t>cken</a:t>
            </a:r>
            <a:r>
              <a:rPr lang="en-US" dirty="0" smtClean="0"/>
              <a:t> </a:t>
            </a:r>
            <a:r>
              <a:rPr lang="en-US" dirty="0" err="1" smtClean="0"/>
              <a:t>besteht</a:t>
            </a:r>
            <a:r>
              <a:rPr lang="en-US" dirty="0" smtClean="0"/>
              <a:t>.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</a:t>
            </a:r>
            <a:r>
              <a:rPr lang="en-US" dirty="0" smtClean="0"/>
              <a:t> das </a:t>
            </a:r>
            <a:r>
              <a:rPr lang="en-US" dirty="0" err="1" smtClean="0"/>
              <a:t>lyrische</a:t>
            </a:r>
            <a:r>
              <a:rPr lang="en-US" dirty="0" smtClean="0"/>
              <a:t> Drama, </a:t>
            </a:r>
            <a:r>
              <a:rPr lang="en-US" dirty="0" err="1" smtClean="0"/>
              <a:t>Kurzprosa</a:t>
            </a:r>
            <a:r>
              <a:rPr lang="en-US" dirty="0" smtClean="0"/>
              <a:t>, </a:t>
            </a:r>
            <a:r>
              <a:rPr lang="en-US" dirty="0" err="1" smtClean="0"/>
              <a:t>Gedichte</a:t>
            </a:r>
            <a:r>
              <a:rPr lang="en-US" dirty="0" smtClean="0"/>
              <a:t>. </a:t>
            </a:r>
            <a:r>
              <a:rPr lang="en-US" u="sng" dirty="0" err="1" smtClean="0"/>
              <a:t>Vertreter</a:t>
            </a:r>
            <a:r>
              <a:rPr lang="ru-RU" u="sng" dirty="0" smtClean="0"/>
              <a:t>:</a:t>
            </a:r>
            <a:r>
              <a:rPr lang="en-US" u="sng" dirty="0" smtClean="0"/>
              <a:t> R. M. Rilke (1875-1955) 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 descr="http://wallpaper-gallery.net/images/impressionism-wallpaper/impressionism-wallpaper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05064"/>
            <a:ext cx="4262874" cy="2664296"/>
          </a:xfrm>
          <a:prstGeom prst="rect">
            <a:avLst/>
          </a:prstGeom>
          <a:noFill/>
        </p:spPr>
      </p:pic>
      <p:pic>
        <p:nvPicPr>
          <p:cNvPr id="1028" name="Picture 4" descr="https://im0-tub-ru.yandex.net/i?id=d19c42202aee90df2951aaa4852904af&amp;n=33&amp;h=215&amp;w=2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365104"/>
            <a:ext cx="2152650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de-DE" dirty="0" smtClean="0"/>
              <a:t>Bücher </a:t>
            </a:r>
            <a:r>
              <a:rPr lang="de-DE" dirty="0" smtClean="0"/>
              <a:t>spielen eine sehr wichtige Rolle im menschlichen Leben. Für viele Menschen gelten Bücher als ein untrennbarer Teil ihres Lebens, als wahre und zuverlässige Freunde und Lehrer</a:t>
            </a:r>
            <a:r>
              <a:rPr lang="de-DE" dirty="0" smtClean="0"/>
              <a:t>.</a:t>
            </a:r>
            <a:r>
              <a:rPr lang="ru-RU" dirty="0" smtClean="0"/>
              <a:t> </a:t>
            </a:r>
            <a:r>
              <a:rPr lang="de-DE" dirty="0" smtClean="0"/>
              <a:t>Bücher öffnen für uns die Türen in eine bisher unbekannte geheimnisvolle Welt. Das Lesen bringt den Menschen viel Glück, </a:t>
            </a:r>
            <a:r>
              <a:rPr lang="de-DE" dirty="0" err="1" smtClean="0"/>
              <a:t>Spass</a:t>
            </a:r>
            <a:r>
              <a:rPr lang="de-DE" dirty="0" smtClean="0"/>
              <a:t> und </a:t>
            </a:r>
            <a:r>
              <a:rPr lang="de-DE" dirty="0" err="1" smtClean="0"/>
              <a:t>grossen</a:t>
            </a:r>
            <a:r>
              <a:rPr lang="de-DE" dirty="0" smtClean="0"/>
              <a:t> Nutzen dazu, weil die Menschen für sich aus den Büchern immer etwas schöpfen können.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de.wikipedia.org/wiki/Buch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https://de.wikipedia.org/wiki/Symbolismus_(Literatur</a:t>
            </a:r>
            <a:r>
              <a:rPr lang="en-US" dirty="0" smtClean="0">
                <a:hlinkClick r:id="rId3"/>
              </a:rPr>
              <a:t>)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de.wikipedia.org/wiki/Deutschsprachige_Literatur</a:t>
            </a:r>
            <a:endParaRPr lang="ru-RU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	Цель проекта: ознакомиться с немецкой литературой</a:t>
            </a:r>
          </a:p>
          <a:p>
            <a:pPr>
              <a:buNone/>
            </a:pPr>
            <a:r>
              <a:rPr lang="ru-RU" dirty="0" smtClean="0"/>
              <a:t>	Задачи проекта: </a:t>
            </a:r>
            <a:r>
              <a:rPr lang="ru-RU" dirty="0" smtClean="0"/>
              <a:t>узнать</a:t>
            </a:r>
            <a:r>
              <a:rPr lang="ru-RU" dirty="0" smtClean="0"/>
              <a:t> </a:t>
            </a:r>
            <a:r>
              <a:rPr lang="ru-RU" dirty="0" smtClean="0"/>
              <a:t>основные направления развития немецкой </a:t>
            </a:r>
            <a:r>
              <a:rPr lang="ru-RU" dirty="0" smtClean="0"/>
              <a:t>литературы, изучаемые в 10 классе, </a:t>
            </a:r>
            <a:r>
              <a:rPr lang="ru-RU" dirty="0" smtClean="0"/>
              <a:t>познакомиться с  биографии известных немецких </a:t>
            </a:r>
            <a:r>
              <a:rPr lang="ru-RU" dirty="0" smtClean="0"/>
              <a:t>писателей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en-US" dirty="0" smtClean="0"/>
              <a:t>Es </a:t>
            </a:r>
            <a:r>
              <a:rPr lang="en-US" dirty="0" err="1" smtClean="0"/>
              <a:t>gibt</a:t>
            </a:r>
            <a:r>
              <a:rPr lang="en-US" dirty="0" smtClean="0"/>
              <a:t> 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schöne</a:t>
            </a:r>
            <a:r>
              <a:rPr lang="en-US" dirty="0" smtClean="0"/>
              <a:t> </a:t>
            </a:r>
            <a:r>
              <a:rPr lang="en-US" dirty="0" err="1" smtClean="0"/>
              <a:t>Dinge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Welt, B</a:t>
            </a:r>
            <a:r>
              <a:rPr lang="hu-HU" dirty="0" smtClean="0"/>
              <a:t>ű</a:t>
            </a:r>
            <a:r>
              <a:rPr lang="en-US" dirty="0" err="1" smtClean="0"/>
              <a:t>cher</a:t>
            </a:r>
            <a:r>
              <a:rPr lang="en-US" dirty="0" smtClean="0"/>
              <a:t> </a:t>
            </a:r>
            <a:r>
              <a:rPr lang="en-US" dirty="0" err="1" smtClean="0"/>
              <a:t>gehören</a:t>
            </a:r>
            <a:r>
              <a:rPr lang="en-US" dirty="0" smtClean="0"/>
              <a:t> </a:t>
            </a:r>
            <a:r>
              <a:rPr lang="en-US" dirty="0" err="1" smtClean="0"/>
              <a:t>dazu</a:t>
            </a:r>
            <a:r>
              <a:rPr lang="en-US" dirty="0" smtClean="0"/>
              <a:t>.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Leben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B</a:t>
            </a:r>
            <a:r>
              <a:rPr lang="hu-HU" dirty="0" smtClean="0"/>
              <a:t>ű</a:t>
            </a:r>
            <a:r>
              <a:rPr lang="en-US" dirty="0" err="1" smtClean="0"/>
              <a:t>cher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</a:t>
            </a:r>
            <a:r>
              <a:rPr lang="en-US" dirty="0" err="1" smtClean="0"/>
              <a:t>sich</a:t>
            </a:r>
            <a:r>
              <a:rPr lang="en-US" dirty="0" smtClean="0"/>
              <a:t> gar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 </a:t>
            </a:r>
            <a:r>
              <a:rPr lang="en-US" dirty="0" err="1" smtClean="0"/>
              <a:t>vorstelen</a:t>
            </a:r>
            <a:r>
              <a:rPr lang="en-US" dirty="0" smtClean="0"/>
              <a:t>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http://poradu24.com/wp-content/uploads/2016/12/2e26b83a310c765e42a1c282770838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01008"/>
            <a:ext cx="4706871" cy="3119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literarische</a:t>
            </a:r>
            <a:r>
              <a:rPr lang="en-US" dirty="0" smtClean="0"/>
              <a:t> </a:t>
            </a:r>
            <a:r>
              <a:rPr lang="en-US" dirty="0" err="1" smtClean="0"/>
              <a:t>Richtung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de-DE" dirty="0" smtClean="0"/>
              <a:t>Die </a:t>
            </a:r>
            <a:r>
              <a:rPr lang="de-DE" dirty="0" smtClean="0"/>
              <a:t>Literatur in Deutschland hat eine umfangreiche Geschichte.</a:t>
            </a:r>
            <a:r>
              <a:rPr lang="ru-RU" dirty="0" smtClean="0"/>
              <a:t> </a:t>
            </a:r>
            <a:r>
              <a:rPr lang="de-DE" dirty="0" smtClean="0"/>
              <a:t>Erst nachdem es Papier und Druck erfunden wurden, erschienen die echten Bücher. Man kann von der wirklichen Blütezeit erst ab dem 18. Jahrhundert sprechen.</a:t>
            </a:r>
            <a:r>
              <a:rPr lang="ru-RU" dirty="0" smtClean="0"/>
              <a:t> </a:t>
            </a:r>
            <a:r>
              <a:rPr lang="de-DE" dirty="0" smtClean="0"/>
              <a:t>Und es war die Zeit der Aufklärung. Danach kam Sturm und Drang-Periode und endlich die große deutsche Klassik mit Goethe und Schiller.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Ritterliche</a:t>
            </a:r>
            <a:r>
              <a:rPr lang="en-US" dirty="0" smtClean="0"/>
              <a:t> </a:t>
            </a:r>
            <a:r>
              <a:rPr lang="en-US" dirty="0" err="1" smtClean="0"/>
              <a:t>D</a:t>
            </a:r>
            <a:r>
              <a:rPr lang="en-US" dirty="0" err="1" smtClean="0"/>
              <a:t>ichtung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Ritterliche</a:t>
            </a:r>
            <a:r>
              <a:rPr lang="en-US" dirty="0" smtClean="0"/>
              <a:t> </a:t>
            </a:r>
            <a:r>
              <a:rPr lang="en-US" dirty="0" err="1" smtClean="0"/>
              <a:t>D</a:t>
            </a:r>
            <a:r>
              <a:rPr lang="en-US" dirty="0" err="1" smtClean="0"/>
              <a:t>ichtung</a:t>
            </a:r>
            <a:r>
              <a:rPr lang="en-US" dirty="0" smtClean="0"/>
              <a:t>  </a:t>
            </a:r>
            <a:r>
              <a:rPr lang="en-US" dirty="0" smtClean="0"/>
              <a:t>(</a:t>
            </a:r>
            <a:r>
              <a:rPr lang="en-US" dirty="0" err="1" smtClean="0"/>
              <a:t>Anfang</a:t>
            </a:r>
            <a:r>
              <a:rPr lang="en-US" dirty="0" smtClean="0"/>
              <a:t> des 12. – </a:t>
            </a:r>
            <a:r>
              <a:rPr lang="en-US" dirty="0" err="1" smtClean="0"/>
              <a:t>Ende</a:t>
            </a:r>
            <a:r>
              <a:rPr lang="en-US" dirty="0" smtClean="0"/>
              <a:t> des 15. </a:t>
            </a:r>
            <a:r>
              <a:rPr lang="en-US" dirty="0" err="1" smtClean="0"/>
              <a:t>Jahrhunderts</a:t>
            </a:r>
            <a:r>
              <a:rPr lang="en-US" dirty="0" smtClean="0"/>
              <a:t>). </a:t>
            </a:r>
            <a:r>
              <a:rPr lang="en-US" u="sng" dirty="0" smtClean="0"/>
              <a:t>Die </a:t>
            </a:r>
            <a:r>
              <a:rPr lang="en-US" u="sng" dirty="0" err="1" smtClean="0"/>
              <a:t>Charakteristik</a:t>
            </a:r>
            <a:r>
              <a:rPr lang="en-US" u="sng" dirty="0" smtClean="0"/>
              <a:t> </a:t>
            </a:r>
            <a:r>
              <a:rPr lang="en-US" u="sng" dirty="0" err="1" smtClean="0"/>
              <a:t>der</a:t>
            </a:r>
            <a:r>
              <a:rPr lang="en-US" u="sng" dirty="0" smtClean="0"/>
              <a:t> </a:t>
            </a:r>
            <a:r>
              <a:rPr lang="en-US" u="sng" dirty="0" err="1" smtClean="0"/>
              <a:t>Richtung</a:t>
            </a:r>
            <a:r>
              <a:rPr lang="en-US" u="sng" dirty="0" smtClean="0"/>
              <a:t>: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Wunsch</a:t>
            </a:r>
            <a:r>
              <a:rPr lang="en-US" dirty="0" smtClean="0"/>
              <a:t>,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Gott</a:t>
            </a:r>
            <a:r>
              <a:rPr lang="en-US" dirty="0" smtClean="0"/>
              <a:t> und seiner </a:t>
            </a:r>
            <a:r>
              <a:rPr lang="en-US" dirty="0" err="1" smtClean="0"/>
              <a:t>Schöpfung</a:t>
            </a:r>
            <a:r>
              <a:rPr lang="en-US" dirty="0" smtClean="0"/>
              <a:t>, </a:t>
            </a:r>
            <a:r>
              <a:rPr lang="en-US" dirty="0" err="1" smtClean="0"/>
              <a:t>der</a:t>
            </a:r>
            <a:r>
              <a:rPr lang="en-US" dirty="0" smtClean="0"/>
              <a:t> Welt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gefallen</a:t>
            </a:r>
            <a:r>
              <a:rPr lang="en-US" dirty="0" smtClean="0"/>
              <a:t>.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das </a:t>
            </a:r>
            <a:r>
              <a:rPr lang="en-US" dirty="0" err="1" smtClean="0"/>
              <a:t>Heldenepos</a:t>
            </a:r>
            <a:r>
              <a:rPr lang="en-US" dirty="0" smtClean="0"/>
              <a:t>, die Sage. </a:t>
            </a:r>
            <a:r>
              <a:rPr lang="en-US" dirty="0" err="1" smtClean="0"/>
              <a:t>Vertreter</a:t>
            </a:r>
            <a:r>
              <a:rPr lang="ru-RU" dirty="0" smtClean="0"/>
              <a:t>: </a:t>
            </a:r>
            <a:r>
              <a:rPr lang="en-US" dirty="0" smtClean="0"/>
              <a:t>“</a:t>
            </a:r>
            <a:r>
              <a:rPr lang="en-US" dirty="0" err="1" smtClean="0"/>
              <a:t>Nibelungenlied</a:t>
            </a:r>
            <a:r>
              <a:rPr lang="en-US" dirty="0" smtClean="0"/>
              <a:t>” (</a:t>
            </a:r>
            <a:r>
              <a:rPr lang="en-US" dirty="0" err="1" smtClean="0"/>
              <a:t>Autor</a:t>
            </a:r>
            <a:r>
              <a:rPr lang="en-US" dirty="0" smtClean="0"/>
              <a:t> </a:t>
            </a:r>
            <a:r>
              <a:rPr lang="en-US" dirty="0" err="1" smtClean="0"/>
              <a:t>unbekannt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7170" name="Picture 2" descr="https://w-dog.net/wallpapers/7/16/443639520493415/art-jumpy-knight-armour-armor-pendant-loschadi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96494"/>
            <a:ext cx="3456384" cy="2761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Renaissance, </a:t>
            </a:r>
            <a:r>
              <a:rPr lang="en-US" dirty="0" err="1" smtClean="0"/>
              <a:t>Humanismus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	</a:t>
            </a:r>
            <a:r>
              <a:rPr lang="en-US" dirty="0" smtClean="0"/>
              <a:t>Renaissance</a:t>
            </a:r>
            <a:r>
              <a:rPr lang="en-US" dirty="0" smtClean="0"/>
              <a:t>, </a:t>
            </a:r>
            <a:r>
              <a:rPr lang="en-US" dirty="0" err="1" smtClean="0"/>
              <a:t>Humanismus</a:t>
            </a:r>
            <a:r>
              <a:rPr lang="en-US" dirty="0" smtClean="0"/>
              <a:t> (</a:t>
            </a:r>
            <a:r>
              <a:rPr lang="en-US" dirty="0" err="1" smtClean="0"/>
              <a:t>Ende</a:t>
            </a:r>
            <a:r>
              <a:rPr lang="en-US" dirty="0" smtClean="0"/>
              <a:t> des 15. – </a:t>
            </a:r>
            <a:r>
              <a:rPr lang="en-US" dirty="0" err="1" smtClean="0"/>
              <a:t>Angang</a:t>
            </a:r>
            <a:r>
              <a:rPr lang="en-US" dirty="0" smtClean="0"/>
              <a:t> des 17. </a:t>
            </a:r>
            <a:r>
              <a:rPr lang="en-US" dirty="0" err="1" smtClean="0"/>
              <a:t>Jahrhunderts</a:t>
            </a:r>
            <a:r>
              <a:rPr lang="en-US" dirty="0" smtClean="0"/>
              <a:t>)</a:t>
            </a:r>
            <a:r>
              <a:rPr lang="ru-RU" dirty="0" smtClean="0"/>
              <a:t>.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erwachte</a:t>
            </a:r>
            <a:r>
              <a:rPr lang="en-US" dirty="0" smtClean="0"/>
              <a:t> das </a:t>
            </a:r>
            <a:r>
              <a:rPr lang="en-US" dirty="0" err="1" smtClean="0"/>
              <a:t>Interesse</a:t>
            </a:r>
            <a:r>
              <a:rPr lang="en-US" dirty="0" smtClean="0"/>
              <a:t> f</a:t>
            </a:r>
            <a:r>
              <a:rPr lang="hu-HU" dirty="0" smtClean="0"/>
              <a:t>ű</a:t>
            </a:r>
            <a:r>
              <a:rPr lang="en-US" dirty="0" smtClean="0"/>
              <a:t>r die </a:t>
            </a:r>
            <a:r>
              <a:rPr lang="en-US" dirty="0" err="1" smtClean="0"/>
              <a:t>antiken</a:t>
            </a:r>
            <a:r>
              <a:rPr lang="en-US" dirty="0" smtClean="0"/>
              <a:t> </a:t>
            </a:r>
            <a:r>
              <a:rPr lang="en-US" dirty="0" err="1" smtClean="0"/>
              <a:t>Schriftsteller</a:t>
            </a:r>
            <a:r>
              <a:rPr lang="en-US" dirty="0" smtClean="0"/>
              <a:t>, </a:t>
            </a:r>
            <a:r>
              <a:rPr lang="en-US" dirty="0" err="1" smtClean="0"/>
              <a:t>Philosophen</a:t>
            </a:r>
            <a:r>
              <a:rPr lang="en-US" dirty="0" smtClean="0"/>
              <a:t>, </a:t>
            </a:r>
            <a:r>
              <a:rPr lang="en-US" dirty="0" err="1" smtClean="0"/>
              <a:t>Dichter</a:t>
            </a:r>
            <a:r>
              <a:rPr lang="en-US" dirty="0" smtClean="0"/>
              <a:t>.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Mittepunkt</a:t>
            </a:r>
            <a:r>
              <a:rPr lang="en-US" dirty="0" smtClean="0"/>
              <a:t> des </a:t>
            </a:r>
            <a:r>
              <a:rPr lang="en-US" dirty="0" err="1" smtClean="0"/>
              <a:t>Denkes</a:t>
            </a:r>
            <a:r>
              <a:rPr lang="en-US" dirty="0" smtClean="0"/>
              <a:t> war die Welt und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Mensch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Welt.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 </a:t>
            </a:r>
            <a:r>
              <a:rPr lang="en-US" dirty="0" err="1" smtClean="0"/>
              <a:t>Übersetzungen</a:t>
            </a:r>
            <a:r>
              <a:rPr lang="en-US" dirty="0" smtClean="0"/>
              <a:t> </a:t>
            </a:r>
            <a:r>
              <a:rPr lang="en-US" dirty="0" err="1" smtClean="0"/>
              <a:t>Werke</a:t>
            </a:r>
            <a:r>
              <a:rPr lang="en-US" dirty="0" smtClean="0"/>
              <a:t>, die Satire. </a:t>
            </a:r>
            <a:r>
              <a:rPr lang="en-US" u="sng" dirty="0" err="1" smtClean="0"/>
              <a:t>Vertreter</a:t>
            </a:r>
            <a:r>
              <a:rPr lang="ru-RU" u="sng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 Sebastian Brant (1458- 1521).</a:t>
            </a:r>
            <a:endParaRPr lang="ru-RU" dirty="0"/>
          </a:p>
        </p:txBody>
      </p:sp>
      <p:pic>
        <p:nvPicPr>
          <p:cNvPr id="6146" name="Picture 2" descr="http://2.bp.blogspot.com/-i0bCdtwljGY/UJHmeB83UhI/AAAAAAAAAE0/-R1krsQnmf8/s1600/Veronese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653136"/>
            <a:ext cx="4444480" cy="1972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Barock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	 </a:t>
            </a:r>
            <a:r>
              <a:rPr lang="en-US" dirty="0" err="1" smtClean="0"/>
              <a:t>Barock</a:t>
            </a:r>
            <a:r>
              <a:rPr lang="en-US" dirty="0" smtClean="0"/>
              <a:t> (1600-1700). “</a:t>
            </a:r>
            <a:r>
              <a:rPr lang="en-US" dirty="0" err="1" smtClean="0"/>
              <a:t>Barroco</a:t>
            </a:r>
            <a:r>
              <a:rPr lang="en-US" dirty="0" smtClean="0"/>
              <a:t>”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portugiesisches</a:t>
            </a:r>
            <a:r>
              <a:rPr lang="en-US" dirty="0" smtClean="0"/>
              <a:t> </a:t>
            </a:r>
            <a:r>
              <a:rPr lang="en-US" dirty="0" err="1" smtClean="0"/>
              <a:t>Wort</a:t>
            </a:r>
            <a:r>
              <a:rPr lang="en-US" dirty="0" smtClean="0"/>
              <a:t> und </a:t>
            </a:r>
            <a:r>
              <a:rPr lang="en-US" dirty="0" err="1" smtClean="0"/>
              <a:t>bedeutet</a:t>
            </a:r>
            <a:r>
              <a:rPr lang="en-US" dirty="0" smtClean="0"/>
              <a:t> “</a:t>
            </a:r>
            <a:r>
              <a:rPr lang="en-US" dirty="0" err="1" smtClean="0"/>
              <a:t>unregelmä</a:t>
            </a:r>
            <a:r>
              <a:rPr lang="el-GR" dirty="0" smtClean="0"/>
              <a:t>β</a:t>
            </a:r>
            <a:r>
              <a:rPr lang="en-US" dirty="0" err="1" smtClean="0"/>
              <a:t>ige</a:t>
            </a:r>
            <a:r>
              <a:rPr lang="en-US" dirty="0" smtClean="0"/>
              <a:t> </a:t>
            </a:r>
            <a:r>
              <a:rPr lang="en-US" dirty="0" err="1" smtClean="0"/>
              <a:t>Perle</a:t>
            </a:r>
            <a:r>
              <a:rPr lang="en-US" dirty="0" smtClean="0"/>
              <a:t>”. 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</a:t>
            </a:r>
            <a:r>
              <a:rPr lang="en-US" dirty="0" err="1" smtClean="0"/>
              <a:t>der</a:t>
            </a:r>
            <a:r>
              <a:rPr lang="en-US" dirty="0" smtClean="0"/>
              <a:t> Roman, das </a:t>
            </a:r>
            <a:r>
              <a:rPr lang="en-US" dirty="0" err="1" smtClean="0"/>
              <a:t>Sonet</a:t>
            </a:r>
            <a:r>
              <a:rPr lang="en-US" dirty="0" smtClean="0"/>
              <a:t>, die Ode. </a:t>
            </a:r>
            <a:r>
              <a:rPr lang="en-US" u="sng" dirty="0" err="1" smtClean="0"/>
              <a:t>Vertreter</a:t>
            </a:r>
            <a:r>
              <a:rPr lang="ru-RU" u="sng" dirty="0" smtClean="0"/>
              <a:t>:</a:t>
            </a:r>
            <a:r>
              <a:rPr lang="en-US" u="sng" dirty="0" smtClean="0"/>
              <a:t>  Johann </a:t>
            </a:r>
            <a:r>
              <a:rPr lang="en-US" u="sng" dirty="0" err="1" smtClean="0"/>
              <a:t>Jakob</a:t>
            </a:r>
            <a:r>
              <a:rPr lang="en-US" u="sng" dirty="0" smtClean="0"/>
              <a:t> </a:t>
            </a:r>
            <a:r>
              <a:rPr lang="en-US" u="sng" dirty="0" err="1" smtClean="0"/>
              <a:t>Christoffel</a:t>
            </a:r>
            <a:r>
              <a:rPr lang="en-US" u="sng" dirty="0" smtClean="0"/>
              <a:t>  von </a:t>
            </a:r>
            <a:r>
              <a:rPr lang="en-US" u="sng" dirty="0" err="1" smtClean="0"/>
              <a:t>Grimmelschausen</a:t>
            </a:r>
            <a:r>
              <a:rPr lang="en-US" u="sng" dirty="0" smtClean="0"/>
              <a:t> (1621-1676)</a:t>
            </a:r>
            <a:endParaRPr lang="ru-RU" dirty="0"/>
          </a:p>
        </p:txBody>
      </p:sp>
      <p:pic>
        <p:nvPicPr>
          <p:cNvPr id="5122" name="Picture 2" descr="http://rdh.ru/upload/iblock/b0e/b0ec637aac04f13166d4d78e8c1c89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21088"/>
            <a:ext cx="4342806" cy="2883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Klassik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Klassik</a:t>
            </a:r>
            <a:r>
              <a:rPr lang="en-US" dirty="0" smtClean="0"/>
              <a:t> (1786-1805).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Gegensatz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den </a:t>
            </a:r>
            <a:r>
              <a:rPr lang="en-US" dirty="0" err="1" smtClean="0"/>
              <a:t>anderen</a:t>
            </a:r>
            <a:r>
              <a:rPr lang="en-US" dirty="0" smtClean="0"/>
              <a:t> </a:t>
            </a:r>
            <a:r>
              <a:rPr lang="en-US" dirty="0" err="1" smtClean="0"/>
              <a:t>Literaturepochen</a:t>
            </a:r>
            <a:r>
              <a:rPr lang="en-US" dirty="0" smtClean="0"/>
              <a:t> </a:t>
            </a:r>
            <a:r>
              <a:rPr lang="en-US" dirty="0" err="1" smtClean="0"/>
              <a:t>sollten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Klassik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menschlichen</a:t>
            </a:r>
            <a:r>
              <a:rPr lang="en-US" dirty="0" smtClean="0"/>
              <a:t> </a:t>
            </a:r>
            <a:r>
              <a:rPr lang="en-US" dirty="0" err="1" smtClean="0"/>
              <a:t>Kräfte</a:t>
            </a:r>
            <a:r>
              <a:rPr lang="en-US" dirty="0" smtClean="0"/>
              <a:t> in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harmonische</a:t>
            </a:r>
            <a:r>
              <a:rPr lang="en-US" dirty="0" smtClean="0"/>
              <a:t> Form </a:t>
            </a:r>
            <a:r>
              <a:rPr lang="en-US" dirty="0" err="1" smtClean="0"/>
              <a:t>gebracht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</a:t>
            </a:r>
            <a:r>
              <a:rPr lang="en-US" dirty="0" smtClean="0"/>
              <a:t> </a:t>
            </a:r>
            <a:r>
              <a:rPr lang="en-US" dirty="0" err="1" smtClean="0"/>
              <a:t>Goethes</a:t>
            </a:r>
            <a:r>
              <a:rPr lang="en-US" dirty="0" smtClean="0"/>
              <a:t> </a:t>
            </a:r>
            <a:r>
              <a:rPr lang="en-US" dirty="0" err="1" smtClean="0"/>
              <a:t>klassische</a:t>
            </a:r>
            <a:r>
              <a:rPr lang="en-US" dirty="0" smtClean="0"/>
              <a:t> </a:t>
            </a:r>
            <a:r>
              <a:rPr lang="en-US" dirty="0" err="1" smtClean="0"/>
              <a:t>Dramen</a:t>
            </a:r>
            <a:r>
              <a:rPr lang="en-US" dirty="0" smtClean="0"/>
              <a:t>, </a:t>
            </a:r>
            <a:r>
              <a:rPr lang="en-US" dirty="0" err="1" smtClean="0"/>
              <a:t>Schillers</a:t>
            </a:r>
            <a:r>
              <a:rPr lang="en-US" dirty="0" smtClean="0"/>
              <a:t> </a:t>
            </a:r>
            <a:r>
              <a:rPr lang="en-US" dirty="0" err="1" smtClean="0"/>
              <a:t>Lyrik</a:t>
            </a:r>
            <a:r>
              <a:rPr lang="en-US" dirty="0" smtClean="0"/>
              <a:t>, </a:t>
            </a:r>
            <a:r>
              <a:rPr lang="en-US" dirty="0" err="1" smtClean="0"/>
              <a:t>Balladen</a:t>
            </a:r>
            <a:r>
              <a:rPr lang="en-US" dirty="0" smtClean="0"/>
              <a:t>. </a:t>
            </a:r>
            <a:r>
              <a:rPr lang="en-US" u="sng" dirty="0" err="1" smtClean="0"/>
              <a:t>Vertreter</a:t>
            </a:r>
            <a:r>
              <a:rPr lang="ru-RU" u="sng" dirty="0" smtClean="0"/>
              <a:t>:</a:t>
            </a:r>
            <a:r>
              <a:rPr lang="en-US" u="sng" dirty="0" smtClean="0"/>
              <a:t> </a:t>
            </a:r>
            <a:r>
              <a:rPr lang="en-US" dirty="0" smtClean="0"/>
              <a:t>J.W. Goethe und F. Schiller .</a:t>
            </a:r>
            <a:endParaRPr lang="ru-RU" dirty="0"/>
          </a:p>
        </p:txBody>
      </p:sp>
      <p:pic>
        <p:nvPicPr>
          <p:cNvPr id="4098" name="Picture 2" descr="http://www.antiquariy.ru/files/thumb/0/13/1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365104"/>
            <a:ext cx="4156196" cy="2760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Romantik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Romantik</a:t>
            </a:r>
            <a:r>
              <a:rPr lang="en-US" dirty="0" smtClean="0"/>
              <a:t> (1798-1830). </a:t>
            </a:r>
            <a:r>
              <a:rPr lang="en-US" dirty="0" err="1" smtClean="0"/>
              <a:t>Dieser</a:t>
            </a:r>
            <a:r>
              <a:rPr lang="en-US" dirty="0" smtClean="0"/>
              <a:t> </a:t>
            </a:r>
            <a:r>
              <a:rPr lang="en-US" dirty="0" err="1" smtClean="0"/>
              <a:t>Eroche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die </a:t>
            </a:r>
            <a:r>
              <a:rPr lang="en-US" dirty="0" err="1" smtClean="0"/>
              <a:t>Betonung</a:t>
            </a:r>
            <a:r>
              <a:rPr lang="en-US" dirty="0" smtClean="0"/>
              <a:t> des </a:t>
            </a:r>
            <a:r>
              <a:rPr lang="en-US" dirty="0" err="1" smtClean="0"/>
              <a:t>Gef</a:t>
            </a:r>
            <a:r>
              <a:rPr lang="hu-HU" dirty="0" smtClean="0"/>
              <a:t>ű</a:t>
            </a:r>
            <a:r>
              <a:rPr lang="en-US" dirty="0" err="1" smtClean="0"/>
              <a:t>hls</a:t>
            </a:r>
            <a:r>
              <a:rPr lang="en-US" dirty="0" smtClean="0"/>
              <a:t>, die </a:t>
            </a:r>
            <a:r>
              <a:rPr lang="en-US" dirty="0" err="1" smtClean="0"/>
              <a:t>Hinwendung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Irrationalen</a:t>
            </a:r>
            <a:r>
              <a:rPr lang="en-US" dirty="0" smtClean="0"/>
              <a:t> und </a:t>
            </a:r>
            <a:r>
              <a:rPr lang="en-US" dirty="0" err="1" smtClean="0"/>
              <a:t>Märchenhaften</a:t>
            </a:r>
            <a:r>
              <a:rPr lang="en-US" dirty="0" smtClean="0"/>
              <a:t> </a:t>
            </a:r>
            <a:r>
              <a:rPr lang="en-US" dirty="0" err="1" smtClean="0"/>
              <a:t>geprägt</a:t>
            </a:r>
            <a:r>
              <a:rPr lang="en-US" dirty="0" smtClean="0"/>
              <a:t>. </a:t>
            </a:r>
            <a:r>
              <a:rPr lang="en-US" dirty="0" smtClean="0"/>
              <a:t>. </a:t>
            </a:r>
            <a:r>
              <a:rPr lang="en-US" u="sng" dirty="0" err="1" smtClean="0"/>
              <a:t>Literarische</a:t>
            </a:r>
            <a:r>
              <a:rPr lang="en-US" u="sng" dirty="0" smtClean="0"/>
              <a:t>  </a:t>
            </a:r>
            <a:r>
              <a:rPr lang="en-US" u="sng" dirty="0" err="1" smtClean="0"/>
              <a:t>Gattungen</a:t>
            </a:r>
            <a:r>
              <a:rPr lang="en-US" dirty="0" smtClean="0"/>
              <a:t>: </a:t>
            </a:r>
            <a:r>
              <a:rPr lang="en-US" dirty="0" err="1" smtClean="0"/>
              <a:t>Universalpoesie</a:t>
            </a:r>
            <a:r>
              <a:rPr lang="en-US" dirty="0" smtClean="0"/>
              <a:t>, </a:t>
            </a:r>
            <a:r>
              <a:rPr lang="en-US" dirty="0" err="1" smtClean="0"/>
              <a:t>Volksmärchen</a:t>
            </a:r>
            <a:r>
              <a:rPr lang="en-US" dirty="0" smtClean="0"/>
              <a:t> und </a:t>
            </a:r>
            <a:r>
              <a:rPr lang="en-US" dirty="0" err="1" smtClean="0"/>
              <a:t>Volksb</a:t>
            </a:r>
            <a:r>
              <a:rPr lang="hu-HU" dirty="0" smtClean="0"/>
              <a:t>ű</a:t>
            </a:r>
            <a:r>
              <a:rPr lang="en-US" dirty="0" err="1" smtClean="0"/>
              <a:t>cher</a:t>
            </a:r>
            <a:r>
              <a:rPr lang="en-US" dirty="0" smtClean="0"/>
              <a:t>. </a:t>
            </a:r>
            <a:r>
              <a:rPr lang="en-US" u="sng" dirty="0" err="1" smtClean="0"/>
              <a:t>Vertreter</a:t>
            </a:r>
            <a:r>
              <a:rPr lang="ru-RU" u="sng" dirty="0" smtClean="0"/>
              <a:t>:</a:t>
            </a:r>
            <a:r>
              <a:rPr lang="en-US" u="sng" dirty="0" smtClean="0"/>
              <a:t> </a:t>
            </a:r>
            <a:r>
              <a:rPr lang="en-US" u="sng" dirty="0" smtClean="0"/>
              <a:t> E. T. Amadeus Hoffman (1776-1822).</a:t>
            </a:r>
            <a:endParaRPr lang="ru-RU" dirty="0"/>
          </a:p>
        </p:txBody>
      </p:sp>
      <p:pic>
        <p:nvPicPr>
          <p:cNvPr id="3074" name="Picture 2" descr="https://cdn.you.rambler-co.ru/imgs/2016/04/02/09/19025/260d14e78e8d4b1117c878eca71e70580064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273177"/>
            <a:ext cx="3784513" cy="2584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56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Literatur und Sprache</vt:lpstr>
      <vt:lpstr>Слайд 2</vt:lpstr>
      <vt:lpstr>Введение</vt:lpstr>
      <vt:lpstr>Die literarische Richtung </vt:lpstr>
      <vt:lpstr>Ritterliche Dichtung </vt:lpstr>
      <vt:lpstr>Renaissance, Humanismus</vt:lpstr>
      <vt:lpstr>Barock</vt:lpstr>
      <vt:lpstr>Klassik</vt:lpstr>
      <vt:lpstr>Romantik</vt:lpstr>
      <vt:lpstr>Realismus</vt:lpstr>
      <vt:lpstr>Impressionismus</vt:lpstr>
      <vt:lpstr>Вывод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Карлова</cp:lastModifiedBy>
  <cp:revision>18</cp:revision>
  <dcterms:created xsi:type="dcterms:W3CDTF">2017-05-18T17:56:12Z</dcterms:created>
  <dcterms:modified xsi:type="dcterms:W3CDTF">2017-05-25T16:44:35Z</dcterms:modified>
</cp:coreProperties>
</file>