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26" r:id="rId1"/>
  </p:sldMasterIdLst>
  <p:notesMasterIdLst>
    <p:notesMasterId r:id="rId49"/>
  </p:notesMasterIdLst>
  <p:sldIdLst>
    <p:sldId id="256" r:id="rId2"/>
    <p:sldId id="261" r:id="rId3"/>
    <p:sldId id="263" r:id="rId4"/>
    <p:sldId id="300" r:id="rId5"/>
    <p:sldId id="258" r:id="rId6"/>
    <p:sldId id="274" r:id="rId7"/>
    <p:sldId id="275" r:id="rId8"/>
    <p:sldId id="276" r:id="rId9"/>
    <p:sldId id="264" r:id="rId10"/>
    <p:sldId id="277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4" r:id="rId32"/>
    <p:sldId id="314" r:id="rId33"/>
    <p:sldId id="301" r:id="rId34"/>
    <p:sldId id="302" r:id="rId35"/>
    <p:sldId id="303" r:id="rId36"/>
    <p:sldId id="273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3" r:id="rId45"/>
    <p:sldId id="278" r:id="rId46"/>
    <p:sldId id="279" r:id="rId47"/>
    <p:sldId id="259" r:id="rId4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Calibri Light" panose="020B0604020202020204" pitchFamily="34" charset="0"/>
      <p:regular r:id="rId54"/>
      <p:italic r:id="rId55"/>
    </p:embeddedFont>
    <p:embeddedFont>
      <p:font typeface="Cambria" panose="02040503050406030204" pitchFamily="18" charset="0"/>
      <p:regular r:id="rId56"/>
      <p:bold r:id="rId57"/>
      <p:italic r:id="rId58"/>
      <p:boldItalic r:id="rId59"/>
    </p:embeddedFont>
    <p:embeddedFont>
      <p:font typeface="Cambria Math" panose="02040503050406030204" pitchFamily="18" charset="0"/>
      <p:regular r:id="rId60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8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7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B9A0AF-7C8A-4736-9791-0C0805A32BCA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98687E5-0120-4FB6-923B-FAC3CD2414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13317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9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30CAF-A7B1-4DF9-9E40-BC25DDE2DA06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34DE57-CA83-4B1C-BF2A-C865DBD589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429825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F5BAD-2D0C-4948-B013-80C85B81DDE5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0A6CA-B958-420D-9801-F7B13402AE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998180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4000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16D79-3AF8-4B31-8852-95CD673A0381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B5E5E5-E112-482F-98CE-F9582E569A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247500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46C6-F070-4D23-B255-10110C004BA8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8D728-BDD7-4849-871C-7B800C7C33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233634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9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7434D-4D63-4A99-93F4-FFD3EDE4E9A3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6D74A1-8DD6-4DD8-A61E-00FDC82476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504034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668F5-D7CC-4AE1-BB72-2B6252CA6CBB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95B5-B54A-45C3-A0CA-58176ADA69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049812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2CDEF-E17C-4873-80B1-D8E77E2EC3BF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07602-9BC9-4E35-A134-4ACC99C88F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562031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3C30A-8877-4982-A119-D1EE320A9CB3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CE678-C828-4068-8FD3-4AF181866D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0020703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F8C91-1197-48B5-858A-63170872F321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94666E-4959-45AD-9B0F-15905AFCA8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835736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CCBD8D6-A2F5-4812-B1A0-BCA55C807F65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F440E68-B05F-4123-996E-5B415FFC64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33572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F55A3-23AA-40EA-8923-9867A718D7E5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820797-0D76-41E7-8A3D-C497DA1D4A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941176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B87CCC-06A5-438C-A1EE-6CC2F69193AA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CF27BFD-21C4-4ED8-B898-B448FC1163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3995" r:id="rId2"/>
    <p:sldLayoutId id="2147484001" r:id="rId3"/>
    <p:sldLayoutId id="2147483996" r:id="rId4"/>
    <p:sldLayoutId id="2147483997" r:id="rId5"/>
    <p:sldLayoutId id="2147483998" r:id="rId6"/>
    <p:sldLayoutId id="2147484002" r:id="rId7"/>
    <p:sldLayoutId id="2147484003" r:id="rId8"/>
    <p:sldLayoutId id="2147484004" r:id="rId9"/>
    <p:sldLayoutId id="2147483999" r:id="rId10"/>
    <p:sldLayoutId id="2147484005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333375"/>
            <a:ext cx="6264275" cy="2133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cap="all" dirty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Тест для подготовки к Е</a:t>
            </a: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ГЭ </a:t>
            </a:r>
            <a:r>
              <a:rPr lang="ru-RU" sz="3600" b="1" cap="all" dirty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химии 2017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3708400" y="54451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4500563" y="4783138"/>
            <a:ext cx="3889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Тест выполнила</a:t>
            </a:r>
          </a:p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Дутчак Елизавета, </a:t>
            </a:r>
          </a:p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ученица 10А класса</a:t>
            </a:r>
          </a:p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МАОУ СОШ №27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332656"/>
            <a:ext cx="7932095" cy="83099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Из предложенного перечня веществ выберите два вещества, которые взаимодействуют с медью. 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4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61214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соляная кислота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хлор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сера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раствор гидроксида калия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хлорид натрия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476672"/>
            <a:ext cx="7932095" cy="120032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Из предложенного перечня веществ выберите два вещества, которые взаимодействуют с оксидом углерода(IV). </a:t>
            </a:r>
          </a:p>
        </p:txBody>
      </p:sp>
      <p:sp>
        <p:nvSpPr>
          <p:cNvPr id="18439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61214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BaO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NaCl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188" y="150158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Гидроксид алюминия сплавили с гидроксидом калия. Полученную соль Х обработали избытком соляной кислоты, при этом образовалось вещество Y. Из предложенного перечня выберите вещества X и Y, которые соответствуют приведенному описанию. </a:t>
            </a:r>
          </a:p>
        </p:txBody>
      </p:sp>
      <p:sp>
        <p:nvSpPr>
          <p:cNvPr id="19462" name="TextBox 4"/>
          <p:cNvSpPr txBox="1">
            <a:spLocks noChangeArrowheads="1"/>
          </p:cNvSpPr>
          <p:nvPr/>
        </p:nvSpPr>
        <p:spPr bwMode="auto">
          <a:xfrm>
            <a:off x="644525" y="2360613"/>
            <a:ext cx="7273925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K[Al(OH)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]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KAlO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AlO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AlCl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Al(ClO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9464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X</a:t>
            </a:r>
            <a:endParaRPr lang="ru-RU" sz="2400" b="1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325" y="268586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Задана следующая схема превращений веществ: 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            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SiO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K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H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Определите, какие из указанных веществ являются веществами X и Y. </a:t>
            </a:r>
          </a:p>
        </p:txBody>
      </p:sp>
      <p:sp>
        <p:nvSpPr>
          <p:cNvPr id="20487" name="TextBox 4"/>
          <p:cNvSpPr txBox="1">
            <a:spLocks noChangeArrowheads="1"/>
          </p:cNvSpPr>
          <p:nvPr/>
        </p:nvSpPr>
        <p:spPr bwMode="auto">
          <a:xfrm>
            <a:off x="611188" y="2505075"/>
            <a:ext cx="72739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KOH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NaOH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KCl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HCl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2916238" y="1230313"/>
            <a:ext cx="1049337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003800" y="1238250"/>
            <a:ext cx="1049338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531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44938" y="50831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7610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761038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7610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7610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0" name="TextBox 3"/>
          <p:cNvSpPr txBox="1">
            <a:spLocks noChangeArrowheads="1"/>
          </p:cNvSpPr>
          <p:nvPr/>
        </p:nvSpPr>
        <p:spPr bwMode="auto">
          <a:xfrm>
            <a:off x="330200" y="1152525"/>
            <a:ext cx="830421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СХЕМА РЕАКЦИИ	                         </a:t>
            </a: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ИЗМЕНЕНИЕ 	                    	                                                              СТЕПЕНИ ОКИСЛЕНИЯ</a:t>
            </a:r>
          </a:p>
          <a:p>
            <a:pPr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ВОССТАНОВИТЕЛЯ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83099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Установите соответствие между схемой реакции и изменением степени окисления восстановителя в ней:</a:t>
            </a:r>
          </a:p>
        </p:txBody>
      </p:sp>
      <p:sp>
        <p:nvSpPr>
          <p:cNvPr id="21514" name="TextBox 45"/>
          <p:cNvSpPr txBox="1">
            <a:spLocks noChangeArrowheads="1"/>
          </p:cNvSpPr>
          <p:nvPr/>
        </p:nvSpPr>
        <p:spPr bwMode="auto">
          <a:xfrm>
            <a:off x="611188" y="58054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1515" name="TextBox 4"/>
          <p:cNvSpPr txBox="1">
            <a:spLocks noChangeArrowheads="1"/>
          </p:cNvSpPr>
          <p:nvPr/>
        </p:nvSpPr>
        <p:spPr bwMode="auto">
          <a:xfrm>
            <a:off x="330200" y="2624138"/>
            <a:ext cx="4240213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NaIO → NaI + NaIO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HI + 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→ I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NaIO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→ NaI + 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NaIO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→ NaI + 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70413" y="57578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7689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4753" y="3960617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4753" y="4536681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64753" y="337367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62374" y="220486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54575" y="2775399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35" name="TextBox 33"/>
          <p:cNvSpPr txBox="1">
            <a:spLocks noChangeArrowheads="1"/>
          </p:cNvSpPr>
          <p:nvPr/>
        </p:nvSpPr>
        <p:spPr bwMode="auto">
          <a:xfrm>
            <a:off x="5334000" y="2754313"/>
            <a:ext cx="26590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→ O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0</a:t>
            </a:r>
            <a:endParaRPr lang="ru-RU" altLang="ru-RU" sz="2400" baseline="30000"/>
          </a:p>
        </p:txBody>
      </p:sp>
      <p:sp>
        <p:nvSpPr>
          <p:cNvPr id="21536" name="TextBox 34"/>
          <p:cNvSpPr txBox="1">
            <a:spLocks noChangeArrowheads="1"/>
          </p:cNvSpPr>
          <p:nvPr/>
        </p:nvSpPr>
        <p:spPr bwMode="auto">
          <a:xfrm>
            <a:off x="5384800" y="2216150"/>
            <a:ext cx="1277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+5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→ 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-1</a:t>
            </a:r>
            <a:endParaRPr lang="ru-RU" altLang="ru-RU" sz="2400" baseline="30000"/>
          </a:p>
        </p:txBody>
      </p:sp>
      <p:sp>
        <p:nvSpPr>
          <p:cNvPr id="21537" name="TextBox 35"/>
          <p:cNvSpPr txBox="1">
            <a:spLocks noChangeArrowheads="1"/>
          </p:cNvSpPr>
          <p:nvPr/>
        </p:nvSpPr>
        <p:spPr bwMode="auto">
          <a:xfrm>
            <a:off x="5384800" y="3986213"/>
            <a:ext cx="1277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→ 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-1</a:t>
            </a:r>
            <a:endParaRPr lang="ru-RU" altLang="ru-RU" sz="2400" baseline="30000"/>
          </a:p>
        </p:txBody>
      </p:sp>
      <p:sp>
        <p:nvSpPr>
          <p:cNvPr id="21538" name="TextBox 44"/>
          <p:cNvSpPr txBox="1">
            <a:spLocks noChangeArrowheads="1"/>
          </p:cNvSpPr>
          <p:nvPr/>
        </p:nvSpPr>
        <p:spPr bwMode="auto">
          <a:xfrm>
            <a:off x="5343525" y="3373438"/>
            <a:ext cx="1277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+7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→ 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-1</a:t>
            </a:r>
            <a:endParaRPr lang="ru-RU" altLang="ru-RU" sz="2400" baseline="30000"/>
          </a:p>
        </p:txBody>
      </p:sp>
      <p:sp>
        <p:nvSpPr>
          <p:cNvPr id="49" name="TextBox 48"/>
          <p:cNvSpPr txBox="1"/>
          <p:nvPr/>
        </p:nvSpPr>
        <p:spPr>
          <a:xfrm>
            <a:off x="4662374" y="509189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42" name="TextBox 35"/>
          <p:cNvSpPr txBox="1">
            <a:spLocks noChangeArrowheads="1"/>
          </p:cNvSpPr>
          <p:nvPr/>
        </p:nvSpPr>
        <p:spPr bwMode="auto">
          <a:xfrm>
            <a:off x="5384800" y="4508500"/>
            <a:ext cx="1325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→ 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+5</a:t>
            </a:r>
            <a:endParaRPr lang="ru-RU" altLang="ru-RU" sz="2400" baseline="30000"/>
          </a:p>
        </p:txBody>
      </p:sp>
      <p:sp>
        <p:nvSpPr>
          <p:cNvPr id="21543" name="TextBox 35"/>
          <p:cNvSpPr txBox="1">
            <a:spLocks noChangeArrowheads="1"/>
          </p:cNvSpPr>
          <p:nvPr/>
        </p:nvSpPr>
        <p:spPr bwMode="auto">
          <a:xfrm>
            <a:off x="5343525" y="5065713"/>
            <a:ext cx="11604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→ I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0</a:t>
            </a:r>
            <a:endParaRPr lang="ru-RU" altLang="ru-RU" sz="2400" baseline="30000"/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768975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767388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8" grpId="0" animBg="1"/>
      <p:bldP spid="23" grpId="0" animBg="1"/>
      <p:bldP spid="37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4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ФОРМУЛА ВЕЩЕСТВА	          РЕАГЕНТЫ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64753" y="436510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Установите соответствие между формулой вещества и реагентами, с каждым из которых это вещество может взаимодействовать: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22541" name="TextBox 33"/>
          <p:cNvSpPr txBox="1">
            <a:spLocks noChangeArrowheads="1"/>
          </p:cNvSpPr>
          <p:nvPr/>
        </p:nvSpPr>
        <p:spPr bwMode="auto">
          <a:xfrm>
            <a:off x="5367338" y="3240088"/>
            <a:ext cx="26590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Cu,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2400" baseline="-25000"/>
          </a:p>
        </p:txBody>
      </p:sp>
      <p:sp>
        <p:nvSpPr>
          <p:cNvPr id="22542" name="TextBox 34"/>
          <p:cNvSpPr txBox="1">
            <a:spLocks noChangeArrowheads="1"/>
          </p:cNvSpPr>
          <p:nvPr/>
        </p:nvSpPr>
        <p:spPr bwMode="auto">
          <a:xfrm>
            <a:off x="5367338" y="2700338"/>
            <a:ext cx="1620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Ca</a:t>
            </a:r>
            <a:endParaRPr lang="ru-RU" altLang="ru-RU" sz="2400" baseline="-25000"/>
          </a:p>
        </p:txBody>
      </p:sp>
      <p:sp>
        <p:nvSpPr>
          <p:cNvPr id="22543" name="TextBox 35"/>
          <p:cNvSpPr txBox="1">
            <a:spLocks noChangeArrowheads="1"/>
          </p:cNvSpPr>
          <p:nvPr/>
        </p:nvSpPr>
        <p:spPr bwMode="auto">
          <a:xfrm>
            <a:off x="5367338" y="4330700"/>
            <a:ext cx="2697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HCl, 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KHCO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2400" baseline="-25000"/>
          </a:p>
        </p:txBody>
      </p:sp>
      <p:sp>
        <p:nvSpPr>
          <p:cNvPr id="22544" name="TextBox 44"/>
          <p:cNvSpPr txBox="1">
            <a:spLocks noChangeArrowheads="1"/>
          </p:cNvSpPr>
          <p:nvPr/>
        </p:nvSpPr>
        <p:spPr bwMode="auto">
          <a:xfrm>
            <a:off x="5367338" y="3792538"/>
            <a:ext cx="2713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HCl,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KOH</a:t>
            </a:r>
            <a:endParaRPr lang="ru-RU" altLang="ru-RU" sz="2400" baseline="-25000"/>
          </a:p>
        </p:txBody>
      </p:sp>
      <p:sp>
        <p:nvSpPr>
          <p:cNvPr id="22545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2546" name="TextBox 4"/>
          <p:cNvSpPr txBox="1">
            <a:spLocks noChangeArrowheads="1"/>
          </p:cNvSpPr>
          <p:nvPr/>
        </p:nvSpPr>
        <p:spPr bwMode="auto">
          <a:xfrm>
            <a:off x="615950" y="3068638"/>
            <a:ext cx="1795463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Zn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ZnCl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Zn(OH)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KOH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4753" y="4941168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2" name="TextBox 35"/>
          <p:cNvSpPr txBox="1">
            <a:spLocks noChangeArrowheads="1"/>
          </p:cNvSpPr>
          <p:nvPr/>
        </p:nvSpPr>
        <p:spPr bwMode="auto">
          <a:xfrm>
            <a:off x="5367338" y="4941888"/>
            <a:ext cx="3365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NaOH, (NH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S, AgNO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2400" baseline="-25000"/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64753" y="3778161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7544" y="303947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Установите соответствие между формулой вещества и реагентами, с каждым из которых это вещество может взаимодействовать: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62374" y="2609351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54575" y="317988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8" grpId="0" animBg="1"/>
      <p:bldP spid="23" grpId="0" animBg="1"/>
      <p:bldP spid="37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3284538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4135438" y="5616575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987925" y="5616575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7" name="TextBox 3"/>
          <p:cNvSpPr txBox="1">
            <a:spLocks noChangeArrowheads="1"/>
          </p:cNvSpPr>
          <p:nvPr/>
        </p:nvSpPr>
        <p:spPr bwMode="auto">
          <a:xfrm>
            <a:off x="280988" y="1916113"/>
            <a:ext cx="8304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ФОРМУЛА ВЕЩЕСТВА	            НАЗВАНИЕ ВЕЩЕСТВА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02077" y="4221088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02077" y="3644875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569660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12. Установите соответствие между формулой вещества и его названием: к каждой позиции, обозначенной буквой, подберите соответствующую позицию из второго столбца, обозначенную цифрой. </a:t>
            </a:r>
          </a:p>
        </p:txBody>
      </p:sp>
      <p:sp>
        <p:nvSpPr>
          <p:cNvPr id="23567" name="TextBox 33"/>
          <p:cNvSpPr txBox="1">
            <a:spLocks noChangeArrowheads="1"/>
          </p:cNvSpPr>
          <p:nvPr/>
        </p:nvSpPr>
        <p:spPr bwMode="auto">
          <a:xfrm>
            <a:off x="5353050" y="3079750"/>
            <a:ext cx="2890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хлорэтан</a:t>
            </a:r>
            <a:endParaRPr lang="ru-RU" altLang="ru-RU" sz="2400"/>
          </a:p>
        </p:txBody>
      </p:sp>
      <p:sp>
        <p:nvSpPr>
          <p:cNvPr id="23568" name="TextBox 34"/>
          <p:cNvSpPr txBox="1">
            <a:spLocks noChangeArrowheads="1"/>
          </p:cNvSpPr>
          <p:nvPr/>
        </p:nvSpPr>
        <p:spPr bwMode="auto">
          <a:xfrm>
            <a:off x="5335588" y="2478088"/>
            <a:ext cx="1924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бутадиен-1,3</a:t>
            </a:r>
            <a:endParaRPr lang="ru-RU" altLang="ru-RU" sz="2400" baseline="-25000"/>
          </a:p>
        </p:txBody>
      </p:sp>
      <p:sp>
        <p:nvSpPr>
          <p:cNvPr id="23569" name="TextBox 35"/>
          <p:cNvSpPr txBox="1">
            <a:spLocks noChangeArrowheads="1"/>
          </p:cNvSpPr>
          <p:nvPr/>
        </p:nvSpPr>
        <p:spPr bwMode="auto">
          <a:xfrm>
            <a:off x="5335588" y="4191000"/>
            <a:ext cx="2341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винилацетилен</a:t>
            </a:r>
            <a:endParaRPr lang="ru-RU" altLang="ru-RU" sz="2400" baseline="-25000"/>
          </a:p>
        </p:txBody>
      </p:sp>
      <p:sp>
        <p:nvSpPr>
          <p:cNvPr id="23570" name="TextBox 44"/>
          <p:cNvSpPr txBox="1">
            <a:spLocks noChangeArrowheads="1"/>
          </p:cNvSpPr>
          <p:nvPr/>
        </p:nvSpPr>
        <p:spPr bwMode="auto">
          <a:xfrm>
            <a:off x="5357813" y="3632200"/>
            <a:ext cx="1435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хлорэтен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702077" y="249289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2077" y="306896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77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3578" name="TextBox 4"/>
          <p:cNvSpPr txBox="1">
            <a:spLocks noChangeArrowheads="1"/>
          </p:cNvSpPr>
          <p:nvPr/>
        </p:nvSpPr>
        <p:spPr bwMode="auto">
          <a:xfrm>
            <a:off x="579438" y="3146425"/>
            <a:ext cx="3627437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Cl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02077" y="4797301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84" name="TextBox 35"/>
          <p:cNvSpPr txBox="1">
            <a:spLocks noChangeArrowheads="1"/>
          </p:cNvSpPr>
          <p:nvPr/>
        </p:nvSpPr>
        <p:spPr bwMode="auto">
          <a:xfrm>
            <a:off x="5353050" y="4775200"/>
            <a:ext cx="182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циклобутан</a:t>
            </a:r>
            <a:endParaRPr lang="ru-RU" altLang="ru-RU" sz="2400" baseline="-25000"/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987925" y="56118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4135438" y="5608638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3284538" y="560070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404664"/>
            <a:ext cx="7932095" cy="120032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13. Из предложенного перечня выберите два типа изомерии, которые </a:t>
            </a:r>
            <a:r>
              <a:rPr lang="ru-RU" sz="2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нехарактерны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предельных одноатомных спиртов. </a:t>
            </a:r>
          </a:p>
        </p:txBody>
      </p:sp>
      <p:sp>
        <p:nvSpPr>
          <p:cNvPr id="24583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межклассовая изомерия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изомерия положения кратной связи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изомерия углеродного скелета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изомерия положения заместителей 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цис-транс-изомерия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4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476672"/>
            <a:ext cx="7932095" cy="83099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14. Из предложенного перечня выберите две реакции, в которые </a:t>
            </a:r>
            <a:r>
              <a:rPr lang="ru-RU" sz="2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вступает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бутан. </a:t>
            </a:r>
          </a:p>
        </p:txBody>
      </p:sp>
      <p:sp>
        <p:nvSpPr>
          <p:cNvPr id="25607" name="TextBox 4"/>
          <p:cNvSpPr txBox="1">
            <a:spLocks noChangeArrowheads="1"/>
          </p:cNvSpPr>
          <p:nvPr/>
        </p:nvSpPr>
        <p:spPr bwMode="auto">
          <a:xfrm>
            <a:off x="611188" y="1806575"/>
            <a:ext cx="7273925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полимеризация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замещение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изомеризация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разложение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гидрирование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8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404664"/>
            <a:ext cx="7932095" cy="83099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15. Из предложенного перечня выберите два вещества, с которыми реагирует гидроксид меди(II).</a:t>
            </a:r>
          </a:p>
        </p:txBody>
      </p:sp>
      <p:sp>
        <p:nvSpPr>
          <p:cNvPr id="26631" name="TextBox 4"/>
          <p:cNvSpPr txBox="1">
            <a:spLocks noChangeArrowheads="1"/>
          </p:cNvSpPr>
          <p:nvPr/>
        </p:nvSpPr>
        <p:spPr bwMode="auto">
          <a:xfrm>
            <a:off x="611188" y="1771650"/>
            <a:ext cx="7273925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глицерин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пропанол-1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муравьиная кислота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пропанол-2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этилацетат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Цели: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146" name="Объект 1"/>
          <p:cNvSpPr>
            <a:spLocks noGrp="1"/>
          </p:cNvSpPr>
          <p:nvPr>
            <p:ph idx="1"/>
          </p:nvPr>
        </p:nvSpPr>
        <p:spPr>
          <a:xfrm>
            <a:off x="617538" y="1989138"/>
            <a:ext cx="8007350" cy="3095625"/>
          </a:xfrm>
        </p:spPr>
        <p:txBody>
          <a:bodyPr rtlCol="0">
            <a:normAutofit lnSpcReduction="10000"/>
          </a:bodyPr>
          <a:lstStyle/>
          <a:p>
            <a:pPr marL="457200" indent="-457200" eaLnBrk="1" fontAlgn="auto" hangingPunct="1">
              <a:buFont typeface="Wingdings" panose="05000000000000000000" pitchFamily="2" charset="2"/>
              <a:buAutoNum type="arabicParenR"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материалом экзаменационной работы по химии;</a:t>
            </a:r>
          </a:p>
          <a:p>
            <a:pPr marL="457200" indent="-457200" eaLnBrk="1" fontAlgn="auto" hangingPunct="1">
              <a:buFont typeface="Wingdings" panose="05000000000000000000" pitchFamily="2" charset="2"/>
              <a:buAutoNum type="arabicParenR"/>
              <a:defRPr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умения решения заданий типа ЕГЭ.</a:t>
            </a:r>
          </a:p>
          <a:p>
            <a:pPr marL="457200" indent="-457200" eaLnBrk="1" fontAlgn="auto" hangingPunct="1">
              <a:buFont typeface="Calibri" panose="020F0502020204030204" pitchFamily="34" charset="0"/>
              <a:buAutoNum type="arabicParenR"/>
              <a:defRPr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учеником своей подготовленности к экзамену;</a:t>
            </a:r>
          </a:p>
          <a:p>
            <a:pPr marL="457200" indent="-457200" eaLnBrk="1" fontAlgn="auto" hangingPunct="1">
              <a:buFont typeface="Calibri" panose="020F0502020204030204" pitchFamily="34" charset="0"/>
              <a:buAutoNum type="arabicParenR"/>
              <a:defRPr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опыта выполнения тестовых заданий по химии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404664"/>
            <a:ext cx="7932095" cy="83099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16. Из предложенного перечня выберите два вещества, с которыми реагирует метиламин. </a:t>
            </a:r>
          </a:p>
        </p:txBody>
      </p:sp>
      <p:sp>
        <p:nvSpPr>
          <p:cNvPr id="27655" name="TextBox 4"/>
          <p:cNvSpPr txBox="1">
            <a:spLocks noChangeArrowheads="1"/>
          </p:cNvSpPr>
          <p:nvPr/>
        </p:nvSpPr>
        <p:spPr bwMode="auto">
          <a:xfrm>
            <a:off x="611188" y="1844675"/>
            <a:ext cx="72739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COOH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6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NaCl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l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44938" y="50831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531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1604" y="260648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Задана следующая схема превращений веществ: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H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O, H</a:t>
            </a:r>
            <a:r>
              <a:rPr lang="en-US" sz="2400" b="1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t       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t </a:t>
            </a:r>
          </a:p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этилен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X                        Y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Определите, какие из указанных веществ являются веществами X и Y. </a:t>
            </a:r>
          </a:p>
        </p:txBody>
      </p:sp>
      <p:sp>
        <p:nvSpPr>
          <p:cNvPr id="28679" name="TextBox 4"/>
          <p:cNvSpPr txBox="1">
            <a:spLocks noChangeArrowheads="1"/>
          </p:cNvSpPr>
          <p:nvPr/>
        </p:nvSpPr>
        <p:spPr bwMode="auto">
          <a:xfrm>
            <a:off x="611188" y="2505075"/>
            <a:ext cx="72739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ацетилен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этиленгликоль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этановая кислота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этаналь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этанол</a:t>
            </a:r>
          </a:p>
        </p:txBody>
      </p:sp>
      <p:sp>
        <p:nvSpPr>
          <p:cNvPr id="2868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378200" y="1204913"/>
            <a:ext cx="1265238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146675" y="1204913"/>
            <a:ext cx="1296988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2" name="TextBox 3"/>
          <p:cNvSpPr txBox="1">
            <a:spLocks noChangeArrowheads="1"/>
          </p:cNvSpPr>
          <p:nvPr/>
        </p:nvSpPr>
        <p:spPr bwMode="auto">
          <a:xfrm>
            <a:off x="280988" y="1498600"/>
            <a:ext cx="8304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НАЗВАНИЕ ВЕЩЕСТВА	       ПРОДУКТ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67944" y="374583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7944" y="3184172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8117656" cy="120032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18. Установите соответствие между названием вещества и органическим продуктом, который преимущественно образуется при взаимодействии этого вещества с водой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2" name="TextBox 33"/>
          <p:cNvSpPr txBox="1">
            <a:spLocks noChangeArrowheads="1"/>
          </p:cNvSpPr>
          <p:nvPr/>
        </p:nvSpPr>
        <p:spPr bwMode="auto">
          <a:xfrm>
            <a:off x="4635500" y="2627313"/>
            <a:ext cx="38973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бутанол-2</a:t>
            </a:r>
            <a:endParaRPr lang="ru-RU" altLang="ru-RU" sz="2200"/>
          </a:p>
        </p:txBody>
      </p:sp>
      <p:sp>
        <p:nvSpPr>
          <p:cNvPr id="29713" name="TextBox 34"/>
          <p:cNvSpPr txBox="1">
            <a:spLocks noChangeArrowheads="1"/>
          </p:cNvSpPr>
          <p:nvPr/>
        </p:nvSpPr>
        <p:spPr bwMode="auto">
          <a:xfrm>
            <a:off x="4652963" y="2070100"/>
            <a:ext cx="14319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бутанол-1</a:t>
            </a:r>
            <a:endParaRPr lang="ru-RU" altLang="ru-RU" sz="2200" baseline="-25000"/>
          </a:p>
        </p:txBody>
      </p:sp>
      <p:sp>
        <p:nvSpPr>
          <p:cNvPr id="29714" name="TextBox 35"/>
          <p:cNvSpPr txBox="1">
            <a:spLocks noChangeArrowheads="1"/>
          </p:cNvSpPr>
          <p:nvPr/>
        </p:nvSpPr>
        <p:spPr bwMode="auto">
          <a:xfrm>
            <a:off x="4660900" y="3741738"/>
            <a:ext cx="13509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бутаналь</a:t>
            </a:r>
            <a:endParaRPr lang="ru-RU" altLang="ru-RU" sz="2200" baseline="-25000"/>
          </a:p>
        </p:txBody>
      </p:sp>
      <p:sp>
        <p:nvSpPr>
          <p:cNvPr id="29715" name="TextBox 44"/>
          <p:cNvSpPr txBox="1">
            <a:spLocks noChangeArrowheads="1"/>
          </p:cNvSpPr>
          <p:nvPr/>
        </p:nvSpPr>
        <p:spPr bwMode="auto">
          <a:xfrm>
            <a:off x="4664075" y="3184525"/>
            <a:ext cx="1203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бутанон</a:t>
            </a:r>
            <a:endParaRPr lang="ru-RU" altLang="ru-RU" sz="22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068691" y="203602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67944" y="262251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22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9723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36782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А) бутин-2</a:t>
            </a:r>
            <a:r>
              <a:rPr lang="en-US" altLang="ru-RU" sz="22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Б) бутин-1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бутен-2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 бутен-1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67944" y="430749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29" name="TextBox 35"/>
          <p:cNvSpPr txBox="1">
            <a:spLocks noChangeArrowheads="1"/>
          </p:cNvSpPr>
          <p:nvPr/>
        </p:nvSpPr>
        <p:spPr bwMode="auto">
          <a:xfrm>
            <a:off x="4643438" y="4857750"/>
            <a:ext cx="1949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бутандиол-2,3</a:t>
            </a:r>
            <a:endParaRPr lang="ru-RU" altLang="ru-RU" sz="2200" baseline="-25000"/>
          </a:p>
        </p:txBody>
      </p:sp>
      <p:sp>
        <p:nvSpPr>
          <p:cNvPr id="28" name="TextBox 27"/>
          <p:cNvSpPr txBox="1"/>
          <p:nvPr/>
        </p:nvSpPr>
        <p:spPr>
          <a:xfrm>
            <a:off x="4067944" y="486916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33" name="TextBox 35"/>
          <p:cNvSpPr txBox="1">
            <a:spLocks noChangeArrowheads="1"/>
          </p:cNvSpPr>
          <p:nvPr/>
        </p:nvSpPr>
        <p:spPr bwMode="auto">
          <a:xfrm>
            <a:off x="4643438" y="4300538"/>
            <a:ext cx="19494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бутандиол-1,2</a:t>
            </a:r>
            <a:endParaRPr lang="ru-RU" altLang="ru-RU" sz="2200" baseline="-2500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0726" name="TextBox 3"/>
          <p:cNvSpPr txBox="1">
            <a:spLocks noChangeArrowheads="1"/>
          </p:cNvSpPr>
          <p:nvPr/>
        </p:nvSpPr>
        <p:spPr bwMode="auto">
          <a:xfrm>
            <a:off x="280988" y="1498600"/>
            <a:ext cx="8304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РЕАГЕНТЫ                                             ПРОДУКТ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08038" y="374583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8038" y="3184172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046" y="157813"/>
            <a:ext cx="8281418" cy="120032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19. Установите соответствие между формулами реагентов и формулой продукта, который преимущественно образуется при взаимодействии между этими реагентами.</a:t>
            </a:r>
          </a:p>
        </p:txBody>
      </p:sp>
      <p:sp>
        <p:nvSpPr>
          <p:cNvPr id="30736" name="TextBox 33"/>
          <p:cNvSpPr txBox="1">
            <a:spLocks noChangeArrowheads="1"/>
          </p:cNvSpPr>
          <p:nvPr/>
        </p:nvSpPr>
        <p:spPr bwMode="auto">
          <a:xfrm>
            <a:off x="5859463" y="26273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COONa</a:t>
            </a:r>
            <a:endParaRPr lang="ru-RU" altLang="ru-RU" sz="2400"/>
          </a:p>
        </p:txBody>
      </p:sp>
      <p:sp>
        <p:nvSpPr>
          <p:cNvPr id="30737" name="TextBox 34"/>
          <p:cNvSpPr txBox="1">
            <a:spLocks noChangeArrowheads="1"/>
          </p:cNvSpPr>
          <p:nvPr/>
        </p:nvSpPr>
        <p:spPr bwMode="auto">
          <a:xfrm>
            <a:off x="5826125" y="2070100"/>
            <a:ext cx="173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COOH</a:t>
            </a:r>
            <a:endParaRPr lang="ru-RU" altLang="ru-RU" sz="2400" baseline="-25000"/>
          </a:p>
        </p:txBody>
      </p:sp>
      <p:sp>
        <p:nvSpPr>
          <p:cNvPr id="30738" name="TextBox 35"/>
          <p:cNvSpPr txBox="1">
            <a:spLocks noChangeArrowheads="1"/>
          </p:cNvSpPr>
          <p:nvPr/>
        </p:nvSpPr>
        <p:spPr bwMode="auto">
          <a:xfrm>
            <a:off x="5838825" y="3741738"/>
            <a:ext cx="1928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COONa</a:t>
            </a:r>
            <a:endParaRPr lang="ru-RU" altLang="ru-RU" sz="2400" baseline="-25000"/>
          </a:p>
        </p:txBody>
      </p:sp>
      <p:sp>
        <p:nvSpPr>
          <p:cNvPr id="30739" name="TextBox 44"/>
          <p:cNvSpPr txBox="1">
            <a:spLocks noChangeArrowheads="1"/>
          </p:cNvSpPr>
          <p:nvPr/>
        </p:nvSpPr>
        <p:spPr bwMode="auto">
          <a:xfrm>
            <a:off x="5827713" y="3184525"/>
            <a:ext cx="1790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COOH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5008038" y="2060848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08038" y="262251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6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0747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7021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NaOH→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NaOH→</a:t>
            </a:r>
            <a:r>
              <a:rPr lang="en-US" altLang="ru-RU" sz="3600" b="1" baseline="3000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Cu(OH)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ru-RU" sz="3600" b="1" baseline="3000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O→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08038" y="430749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3" name="TextBox 35"/>
          <p:cNvSpPr txBox="1">
            <a:spLocks noChangeArrowheads="1"/>
          </p:cNvSpPr>
          <p:nvPr/>
        </p:nvSpPr>
        <p:spPr bwMode="auto">
          <a:xfrm>
            <a:off x="5821363" y="4857750"/>
            <a:ext cx="12271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OH</a:t>
            </a:r>
            <a:endParaRPr lang="ru-RU" altLang="ru-RU" sz="2400" baseline="-25000"/>
          </a:p>
        </p:txBody>
      </p:sp>
      <p:sp>
        <p:nvSpPr>
          <p:cNvPr id="28" name="TextBox 27"/>
          <p:cNvSpPr txBox="1"/>
          <p:nvPr/>
        </p:nvSpPr>
        <p:spPr>
          <a:xfrm>
            <a:off x="5008038" y="486916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7" name="TextBox 35"/>
          <p:cNvSpPr txBox="1">
            <a:spLocks noChangeArrowheads="1"/>
          </p:cNvSpPr>
          <p:nvPr/>
        </p:nvSpPr>
        <p:spPr bwMode="auto">
          <a:xfrm>
            <a:off x="5802313" y="4300538"/>
            <a:ext cx="2305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(CH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</a:t>
            </a:r>
            <a:endParaRPr lang="ru-RU" altLang="ru-RU" sz="2400" baseline="-25000"/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7" grpId="0" animBg="1"/>
      <p:bldP spid="23" grpId="0" animBg="1"/>
      <p:bldP spid="38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332656"/>
            <a:ext cx="7932095" cy="83099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20. Из предложенного перечня выберите две необратимые реакции. </a:t>
            </a:r>
          </a:p>
        </p:txBody>
      </p:sp>
      <p:sp>
        <p:nvSpPr>
          <p:cNvPr id="31751" name="TextBox 4"/>
          <p:cNvSpPr txBox="1">
            <a:spLocks noChangeArrowheads="1"/>
          </p:cNvSpPr>
          <p:nvPr/>
        </p:nvSpPr>
        <p:spPr bwMode="auto">
          <a:xfrm>
            <a:off x="401638" y="1844675"/>
            <a:ext cx="835183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взаимодействие этилового спирта с уксусной кислотой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гидролиз карбида кальция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гидролиз карбоната натрия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взаимодействие оксида углерода(IV) с водой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взаимодействие карбоната кальция с соляной кислотой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404664"/>
            <a:ext cx="7932095" cy="120032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Из предложенного перечня выберите два раствора, с которыми при комнатной температуре с наибольшей скорость реагирует железо.</a:t>
            </a:r>
          </a:p>
        </p:txBody>
      </p:sp>
      <p:sp>
        <p:nvSpPr>
          <p:cNvPr id="32775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1%-ный раствор серной кислоты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10%-ный раствор серной кислоты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15%-ный раствор серной кислоты 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20%-ный раствор серной кислоты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96%-ный раствор серной кислоты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605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0958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8" name="TextBox 3"/>
          <p:cNvSpPr txBox="1">
            <a:spLocks noChangeArrowheads="1"/>
          </p:cNvSpPr>
          <p:nvPr/>
        </p:nvSpPr>
        <p:spPr bwMode="auto">
          <a:xfrm>
            <a:off x="280988" y="1498600"/>
            <a:ext cx="8304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ФОРМУЛА СОЛИ	                          ПРОДУКТ НА АНОДЕ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3982" y="374583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3982" y="3184172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20032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22. Установите соответствие между формулой соли и продуктом, образующимся на инертном аноде при электролизе её водного раствора.</a:t>
            </a:r>
          </a:p>
        </p:txBody>
      </p:sp>
      <p:sp>
        <p:nvSpPr>
          <p:cNvPr id="33808" name="TextBox 33"/>
          <p:cNvSpPr txBox="1">
            <a:spLocks noChangeArrowheads="1"/>
          </p:cNvSpPr>
          <p:nvPr/>
        </p:nvSpPr>
        <p:spPr bwMode="auto">
          <a:xfrm>
            <a:off x="5219700" y="26273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33809" name="TextBox 34"/>
          <p:cNvSpPr txBox="1">
            <a:spLocks noChangeArrowheads="1"/>
          </p:cNvSpPr>
          <p:nvPr/>
        </p:nvSpPr>
        <p:spPr bwMode="auto">
          <a:xfrm>
            <a:off x="5186363" y="2070100"/>
            <a:ext cx="595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33810" name="TextBox 35"/>
          <p:cNvSpPr txBox="1">
            <a:spLocks noChangeArrowheads="1"/>
          </p:cNvSpPr>
          <p:nvPr/>
        </p:nvSpPr>
        <p:spPr bwMode="auto">
          <a:xfrm>
            <a:off x="5199063" y="3741738"/>
            <a:ext cx="628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33811" name="TextBox 44"/>
          <p:cNvSpPr txBox="1">
            <a:spLocks noChangeArrowheads="1"/>
          </p:cNvSpPr>
          <p:nvPr/>
        </p:nvSpPr>
        <p:spPr bwMode="auto">
          <a:xfrm>
            <a:off x="5187950" y="3184525"/>
            <a:ext cx="525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503982" y="2060848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03982" y="262251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18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3819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AlBr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Rb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Hg(NO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AuCl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03982" y="430749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25" name="TextBox 35"/>
          <p:cNvSpPr txBox="1">
            <a:spLocks noChangeArrowheads="1"/>
          </p:cNvSpPr>
          <p:nvPr/>
        </p:nvSpPr>
        <p:spPr bwMode="auto">
          <a:xfrm>
            <a:off x="5181600" y="4857750"/>
            <a:ext cx="749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28" name="TextBox 27"/>
          <p:cNvSpPr txBox="1"/>
          <p:nvPr/>
        </p:nvSpPr>
        <p:spPr>
          <a:xfrm>
            <a:off x="4503982" y="486916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29" name="TextBox 35"/>
          <p:cNvSpPr txBox="1">
            <a:spLocks noChangeArrowheads="1"/>
          </p:cNvSpPr>
          <p:nvPr/>
        </p:nvSpPr>
        <p:spPr bwMode="auto">
          <a:xfrm>
            <a:off x="5162550" y="4300538"/>
            <a:ext cx="696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7835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4822" name="TextBox 3"/>
          <p:cNvSpPr txBox="1">
            <a:spLocks noChangeArrowheads="1"/>
          </p:cNvSpPr>
          <p:nvPr/>
        </p:nvSpPr>
        <p:spPr bwMode="auto">
          <a:xfrm>
            <a:off x="322263" y="1268413"/>
            <a:ext cx="83042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ФОРМУЛА СОЛИ	                            СРЕДА РАСТВОРА    	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3982" y="357301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3982" y="2996952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83099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23. Установите соответствие между формулой соли и средой её водного раствора. </a:t>
            </a:r>
          </a:p>
        </p:txBody>
      </p:sp>
      <p:sp>
        <p:nvSpPr>
          <p:cNvPr id="34832" name="TextBox 33"/>
          <p:cNvSpPr txBox="1">
            <a:spLocks noChangeArrowheads="1"/>
          </p:cNvSpPr>
          <p:nvPr/>
        </p:nvSpPr>
        <p:spPr bwMode="auto">
          <a:xfrm>
            <a:off x="5219700" y="2420938"/>
            <a:ext cx="3179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щелочная</a:t>
            </a:r>
            <a:endParaRPr lang="ru-RU" altLang="ru-RU" sz="2400"/>
          </a:p>
        </p:txBody>
      </p:sp>
      <p:sp>
        <p:nvSpPr>
          <p:cNvPr id="34833" name="TextBox 35"/>
          <p:cNvSpPr txBox="1">
            <a:spLocks noChangeArrowheads="1"/>
          </p:cNvSpPr>
          <p:nvPr/>
        </p:nvSpPr>
        <p:spPr bwMode="auto">
          <a:xfrm>
            <a:off x="5199063" y="3573463"/>
            <a:ext cx="1169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кислая</a:t>
            </a:r>
            <a:endParaRPr lang="ru-RU" altLang="ru-RU" sz="2400" baseline="-25000"/>
          </a:p>
        </p:txBody>
      </p:sp>
      <p:sp>
        <p:nvSpPr>
          <p:cNvPr id="34834" name="TextBox 44"/>
          <p:cNvSpPr txBox="1">
            <a:spLocks noChangeArrowheads="1"/>
          </p:cNvSpPr>
          <p:nvPr/>
        </p:nvSpPr>
        <p:spPr bwMode="auto">
          <a:xfrm>
            <a:off x="5187950" y="2997200"/>
            <a:ext cx="199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нейтральная</a:t>
            </a:r>
            <a:endParaRPr lang="ru-RU" altLang="ru-RU" sz="2400" baseline="-25000"/>
          </a:p>
        </p:txBody>
      </p:sp>
      <p:sp>
        <p:nvSpPr>
          <p:cNvPr id="32" name="TextBox 31"/>
          <p:cNvSpPr txBox="1"/>
          <p:nvPr/>
        </p:nvSpPr>
        <p:spPr>
          <a:xfrm>
            <a:off x="4503982" y="2420888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38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4839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Cl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Pb(NO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FeSO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8" grpId="0" animBg="1"/>
      <p:bldP spid="23" grpId="0" animBg="1"/>
      <p:bldP spid="37" grpId="0" animBg="1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6" name="TextBox 3"/>
          <p:cNvSpPr txBox="1">
            <a:spLocks noChangeArrowheads="1"/>
          </p:cNvSpPr>
          <p:nvPr/>
        </p:nvSpPr>
        <p:spPr bwMode="auto">
          <a:xfrm>
            <a:off x="306388" y="2022475"/>
            <a:ext cx="830421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ФАКТОР	                               НАПРАВЛЕНИЕ СМЕЩЕНИЯ        				  ХИМИЧЕСКОГО РАВНОВЕСИЯ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60032" y="4551511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4022" y="3831431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754326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24. Установите соответствие между фактором, действующим на равновесную систему</a:t>
            </a:r>
          </a:p>
          <a:p>
            <a:pPr algn="ctr" eaLnBrk="1" hangingPunct="1"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→ 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HI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←</a:t>
            </a: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направлением смещения равновесия в этой системе</a:t>
            </a:r>
          </a:p>
        </p:txBody>
      </p:sp>
      <p:sp>
        <p:nvSpPr>
          <p:cNvPr id="35856" name="TextBox 33"/>
          <p:cNvSpPr txBox="1">
            <a:spLocks noChangeArrowheads="1"/>
          </p:cNvSpPr>
          <p:nvPr/>
        </p:nvSpPr>
        <p:spPr bwMode="auto">
          <a:xfrm>
            <a:off x="5492750" y="2947988"/>
            <a:ext cx="33528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смещается в сторону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продуктов реакции</a:t>
            </a:r>
            <a:endParaRPr lang="ru-RU" altLang="ru-RU" sz="2200"/>
          </a:p>
        </p:txBody>
      </p:sp>
      <p:sp>
        <p:nvSpPr>
          <p:cNvPr id="35857" name="TextBox 35"/>
          <p:cNvSpPr txBox="1">
            <a:spLocks noChangeArrowheads="1"/>
          </p:cNvSpPr>
          <p:nvPr/>
        </p:nvSpPr>
        <p:spPr bwMode="auto">
          <a:xfrm>
            <a:off x="5492750" y="4459288"/>
            <a:ext cx="33528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не происходит смещение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равновесия</a:t>
            </a:r>
            <a:endParaRPr lang="ru-RU" altLang="ru-RU" sz="2200" baseline="-25000"/>
          </a:p>
        </p:txBody>
      </p:sp>
      <p:sp>
        <p:nvSpPr>
          <p:cNvPr id="35858" name="TextBox 44"/>
          <p:cNvSpPr txBox="1">
            <a:spLocks noChangeArrowheads="1"/>
          </p:cNvSpPr>
          <p:nvPr/>
        </p:nvSpPr>
        <p:spPr bwMode="auto">
          <a:xfrm>
            <a:off x="5492750" y="3740150"/>
            <a:ext cx="3255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смещается в сторону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исходных веществ</a:t>
            </a:r>
            <a:endParaRPr lang="ru-RU" altLang="ru-RU" sz="2200" baseline="-25000"/>
          </a:p>
        </p:txBody>
      </p:sp>
      <p:sp>
        <p:nvSpPr>
          <p:cNvPr id="32" name="TextBox 31"/>
          <p:cNvSpPr txBox="1"/>
          <p:nvPr/>
        </p:nvSpPr>
        <p:spPr>
          <a:xfrm>
            <a:off x="4860032" y="3111351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62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5863" name="TextBox 4"/>
          <p:cNvSpPr txBox="1">
            <a:spLocks noChangeArrowheads="1"/>
          </p:cNvSpPr>
          <p:nvPr/>
        </p:nvSpPr>
        <p:spPr bwMode="auto">
          <a:xfrm>
            <a:off x="254000" y="2771775"/>
            <a:ext cx="45085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А) понижение концентрации йода</a:t>
            </a:r>
            <a:r>
              <a:rPr lang="en-US" altLang="ru-RU" sz="2200" b="1" baseline="3000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Б) повышение концентрации йодоводорода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понижение давления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 повышение давления</a:t>
            </a:r>
            <a:endParaRPr lang="ru-RU" altLang="ru-RU" sz="22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4988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0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ФОРМУЛА ВЕЩЕСТВА	          РЕАКТИВ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64753" y="436510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64753" y="378904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25. Установите соответствие между формулами двух веществ и реактивом, с помощью которого можно различить эти вещества: к каждой позиции, обозначенной буквой, подберите соответствующую позицию, обозначенную цифрой.</a:t>
            </a:r>
          </a:p>
        </p:txBody>
      </p:sp>
      <p:sp>
        <p:nvSpPr>
          <p:cNvPr id="36880" name="TextBox 33"/>
          <p:cNvSpPr txBox="1">
            <a:spLocks noChangeArrowheads="1"/>
          </p:cNvSpPr>
          <p:nvPr/>
        </p:nvSpPr>
        <p:spPr bwMode="auto">
          <a:xfrm>
            <a:off x="5367338" y="3240088"/>
            <a:ext cx="2659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36881" name="TextBox 34"/>
          <p:cNvSpPr txBox="1">
            <a:spLocks noChangeArrowheads="1"/>
          </p:cNvSpPr>
          <p:nvPr/>
        </p:nvSpPr>
        <p:spPr bwMode="auto">
          <a:xfrm>
            <a:off x="5367338" y="2700338"/>
            <a:ext cx="1336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AlCl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36882" name="TextBox 35"/>
          <p:cNvSpPr txBox="1">
            <a:spLocks noChangeArrowheads="1"/>
          </p:cNvSpPr>
          <p:nvPr/>
        </p:nvSpPr>
        <p:spPr bwMode="auto">
          <a:xfrm>
            <a:off x="5367338" y="4330700"/>
            <a:ext cx="1370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KOH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36883" name="TextBox 44"/>
          <p:cNvSpPr txBox="1">
            <a:spLocks noChangeArrowheads="1"/>
          </p:cNvSpPr>
          <p:nvPr/>
        </p:nvSpPr>
        <p:spPr bwMode="auto">
          <a:xfrm>
            <a:off x="5367338" y="3792538"/>
            <a:ext cx="508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Fe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664753" y="2636912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64753" y="321297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90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6891" name="TextBox 4"/>
          <p:cNvSpPr txBox="1">
            <a:spLocks noChangeArrowheads="1"/>
          </p:cNvSpPr>
          <p:nvPr/>
        </p:nvSpPr>
        <p:spPr bwMode="auto">
          <a:xfrm>
            <a:off x="615950" y="3068638"/>
            <a:ext cx="38465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Al(NO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Fe(NO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KBr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HCl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KI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4753" y="4941168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97" name="TextBox 35"/>
          <p:cNvSpPr txBox="1">
            <a:spLocks noChangeArrowheads="1"/>
          </p:cNvSpPr>
          <p:nvPr/>
        </p:nvSpPr>
        <p:spPr bwMode="auto">
          <a:xfrm>
            <a:off x="5367338" y="4868863"/>
            <a:ext cx="1439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BaCl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р-р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aseline="-2500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59300" y="56197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62375" y="561975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71800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557338"/>
            <a:ext cx="7596187" cy="4543425"/>
          </a:xfrm>
          <a:extLst/>
        </p:spPr>
        <p:txBody>
          <a:bodyPr rtlCol="0">
            <a:normAutofit fontScale="92500"/>
          </a:bodyPr>
          <a:lstStyle/>
          <a:p>
            <a:pPr marL="91440" indent="-91440" eaLnBrk="1" fontAlgn="auto" hangingPunct="1">
              <a:defRPr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Экзаменационная работа состоит из двух частей, включающих в себя 34 задания. Часть 1 содержит 29 заданий с кратким ответом, часть 2 содержит 5 заданий с развёрнутым ответом. На выполнение экзаменационной работы по химии отводится 3,5 часа (210 минут). </a:t>
            </a: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defRPr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проверить правильность суждения,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наведите курсор на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квадраты, находящиеся в нижнем поле слайда и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кликнете на левую кнопку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мыши – откроются правильные ответы.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перехода к другому вопросу щелкните  левой кнопкой мыши на поле слайда или используйте кнопки переключения слайдов в левом нижнем углу.</a:t>
            </a:r>
          </a:p>
          <a:p>
            <a:pPr marL="91440" indent="-91440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8675" y="260350"/>
            <a:ext cx="7473950" cy="9429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Инструкции </a:t>
            </a:r>
            <a:r>
              <a:rPr lang="en-US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к выполнению теста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53387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564063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770313" y="56118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7894" name="TextBox 3"/>
          <p:cNvSpPr txBox="1">
            <a:spLocks noChangeArrowheads="1"/>
          </p:cNvSpPr>
          <p:nvPr/>
        </p:nvSpPr>
        <p:spPr bwMode="auto">
          <a:xfrm>
            <a:off x="280988" y="2060575"/>
            <a:ext cx="8304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МЕТАЛЛ	                                СПОСОБ ПОЛУЧЕНИЯ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03848" y="436510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03848" y="3789040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569660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Установите соответствие между металлом и промышленным способом его получения: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37904" name="TextBox 33"/>
          <p:cNvSpPr txBox="1">
            <a:spLocks noChangeArrowheads="1"/>
          </p:cNvSpPr>
          <p:nvPr/>
        </p:nvSpPr>
        <p:spPr bwMode="auto">
          <a:xfrm>
            <a:off x="3786188" y="3235325"/>
            <a:ext cx="4252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электролизом расплава соли</a:t>
            </a:r>
            <a:endParaRPr lang="ru-RU" altLang="ru-RU" sz="2400"/>
          </a:p>
        </p:txBody>
      </p:sp>
      <p:sp>
        <p:nvSpPr>
          <p:cNvPr id="37905" name="TextBox 34"/>
          <p:cNvSpPr txBox="1">
            <a:spLocks noChangeArrowheads="1"/>
          </p:cNvSpPr>
          <p:nvPr/>
        </p:nvSpPr>
        <p:spPr bwMode="auto">
          <a:xfrm>
            <a:off x="3784600" y="2730500"/>
            <a:ext cx="4897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восстановлением углём из оксида</a:t>
            </a:r>
            <a:endParaRPr lang="ru-RU" altLang="ru-RU" sz="2400" baseline="-25000"/>
          </a:p>
        </p:txBody>
      </p:sp>
      <p:sp>
        <p:nvSpPr>
          <p:cNvPr id="37906" name="TextBox 35"/>
          <p:cNvSpPr txBox="1">
            <a:spLocks noChangeArrowheads="1"/>
          </p:cNvSpPr>
          <p:nvPr/>
        </p:nvSpPr>
        <p:spPr bwMode="auto">
          <a:xfrm>
            <a:off x="3762375" y="4371975"/>
            <a:ext cx="4889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восстановление хромом из оксида</a:t>
            </a:r>
            <a:endParaRPr lang="ru-RU" altLang="ru-RU" sz="2400"/>
          </a:p>
        </p:txBody>
      </p:sp>
      <p:sp>
        <p:nvSpPr>
          <p:cNvPr id="37907" name="TextBox 44"/>
          <p:cNvSpPr txBox="1">
            <a:spLocks noChangeArrowheads="1"/>
          </p:cNvSpPr>
          <p:nvPr/>
        </p:nvSpPr>
        <p:spPr bwMode="auto">
          <a:xfrm>
            <a:off x="3770313" y="3624263"/>
            <a:ext cx="45688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вытеснением из расплава соли </a:t>
            </a:r>
          </a:p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магнием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3203848" y="2636912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03848" y="3212976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14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7915" name="TextBox 4"/>
          <p:cNvSpPr txBox="1">
            <a:spLocks noChangeArrowheads="1"/>
          </p:cNvSpPr>
          <p:nvPr/>
        </p:nvSpPr>
        <p:spPr bwMode="auto">
          <a:xfrm>
            <a:off x="615950" y="3068638"/>
            <a:ext cx="237172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алюминий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железо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натрий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литий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03848" y="4941168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21" name="TextBox 35"/>
          <p:cNvSpPr txBox="1">
            <a:spLocks noChangeArrowheads="1"/>
          </p:cNvSpPr>
          <p:nvPr/>
        </p:nvSpPr>
        <p:spPr bwMode="auto">
          <a:xfrm>
            <a:off x="3771900" y="4764088"/>
            <a:ext cx="47847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электролизом раствора оксида в </a:t>
            </a:r>
          </a:p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расплавленном криолите</a:t>
            </a:r>
            <a:endParaRPr lang="ru-RU" altLang="ru-RU" sz="24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84500" y="561181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775075" y="559911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546600" y="56118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5338763" y="558958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Ответом к заданиям 27–29 является число. Единицы измерения физических величин писать не нужно.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проверить, кликните на кнопку «ответ».</a:t>
            </a:r>
          </a:p>
        </p:txBody>
      </p:sp>
      <p:sp>
        <p:nvSpPr>
          <p:cNvPr id="3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38918" name="TextBox 5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2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939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30 – 34 выполните на отдельном листе, чтобы проверить, кликните на кнопку «ответ»</a:t>
            </a: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9942" name="TextBox 1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39943" name="TextBox 6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1865126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массовую долю ацетата натрия (в процентах) в растворе, полученном при добавлении 120 г воды к 200 г раствора с массовой долей соли 8%. Ответ запишите число с точностью до целых.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6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87675" y="561340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1865126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объём (</a:t>
            </a:r>
            <a:r>
              <a:rPr lang="ru-RU" alt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оксида углерода(II) (в литрах) нужно окислить кислородом для получения 64 л (</a:t>
            </a:r>
            <a:r>
              <a:rPr lang="ru-RU" alt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оксида углерода(IV)?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запишите число с точностью до целых.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90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3000375" y="56054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2160591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сливании раствора хлорида бария и избытка раствора сульфата натрия образовался осадок массой 58,25 г. Вычислите массу хлорида бария (в граммах) в исходном растворе.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запишите число с точностью до целых.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4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87675" y="561181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2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4035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30 – 34 выполните на отдельном листе, чтобы проверить, кликните на кнопку «ответ»</a:t>
            </a: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44038" name="TextBox 1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44039" name="TextBox 6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1274195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метод электронного баланса, составьте уравнение реакции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→ 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altLang="ru-RU" sz="24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 ... + </a:t>
            </a:r>
            <a:r>
              <a:rPr lang="en-US" alt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KCl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…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окислитель и восстановитель.</a:t>
            </a:r>
          </a:p>
        </p:txBody>
      </p:sp>
      <p:sp>
        <p:nvSpPr>
          <p:cNvPr id="34834" name="TextBox 45"/>
          <p:cNvSpPr txBox="1">
            <a:spLocks noChangeArrowheads="1"/>
          </p:cNvSpPr>
          <p:nvPr/>
        </p:nvSpPr>
        <p:spPr bwMode="auto">
          <a:xfrm>
            <a:off x="400050" y="17541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5364163" y="175418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6588125" y="1752600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430463"/>
          <a:ext cx="7848600" cy="37496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64017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верного ответа и указания по оцениванию (допускаются иные формулировки ответа, не искажающие его смысла)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6" marB="45716"/>
                </a:tc>
                <a:extLst>
                  <a:ext uri="{0D108BD9-81ED-4DB2-BD59-A6C34878D82A}"/>
                </a:extLst>
              </a:tr>
              <a:tr h="310950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 электронный баланс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+6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+ 3ē → Cr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</a:t>
                      </a:r>
                      <a:endParaRPr lang="ru-RU" sz="18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lain" startAt="6"/>
                      </a:pPr>
                      <a:r>
                        <a:rPr lang="pt-BR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2P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4ē → 2P</a:t>
                      </a:r>
                      <a:r>
                        <a:rPr lang="pt-BR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+5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Указано, что фосфор в степени окисления +3 (или оксид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фосфора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(II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)) является восстановителем, а хром в степени окисления +6 (или хромат калия) – окислителем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Определены недостающие вещества, и расставлены коэффициенты в уравнении реакции: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3P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+ 4K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+ 20HCl = 6H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+ 4CrCl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+ 8KCl + H</a:t>
                      </a:r>
                      <a:r>
                        <a:rPr lang="pt-BR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t-B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6" marB="45716"/>
                </a:tc>
                <a:extLst>
                  <a:ext uri="{0D108BD9-81ED-4DB2-BD59-A6C34878D82A}"/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827088" y="4005263"/>
            <a:ext cx="0" cy="5032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4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2456057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31.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Фосфор смешали с кальцием и нагрели. Полученное при этом вещество поместили в воду. Выделившийся газ пропустили через раствор, содержащий перманганат натрия и гидроксид натрия, в результате раствор приобрёл зелёную окраску. Одну из полученных солей выделили и добавили к раствору сульфита натрия. Напишите уравнения четырёх описанных реакций. </a:t>
            </a:r>
          </a:p>
        </p:txBody>
      </p:sp>
      <p:sp>
        <p:nvSpPr>
          <p:cNvPr id="34834" name="TextBox 45"/>
          <p:cNvSpPr txBox="1">
            <a:spLocks noChangeArrowheads="1"/>
          </p:cNvSpPr>
          <p:nvPr/>
        </p:nvSpPr>
        <p:spPr bwMode="auto">
          <a:xfrm>
            <a:off x="539750" y="2924175"/>
            <a:ext cx="1584325" cy="4619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14350" y="3500438"/>
          <a:ext cx="7848600" cy="26511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26511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включает в себя четыре уравнения возможных реакций, соответствующих описанным превращениям: </a:t>
                      </a:r>
                    </a:p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t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3Ca + 2P  → Ca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+ 6H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= 3Ca(OH)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+ 2PH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+ 8NaMnO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+ 11NaOH = 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+ 8Na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+ 7H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= MnO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+ 2NaOH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09" marB="45709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4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7960" y="198697"/>
            <a:ext cx="7932095" cy="2579168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32.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уравнения реакций, с помощью которых можно осуществить следующие превращения:</a:t>
            </a:r>
            <a:endParaRPr lang="en-US" alt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Cu, t              Cu(OH)</a:t>
            </a:r>
            <a:r>
              <a:rPr lang="en-US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t           Ca(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OH)</a:t>
            </a:r>
            <a:r>
              <a:rPr lang="en-US" altLang="ru-RU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t </a:t>
            </a:r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ru-RU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кат.</a:t>
            </a:r>
            <a:endParaRPr lang="en-US" alt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этанол 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X</a:t>
            </a:r>
            <a:r>
              <a:rPr lang="en-US" sz="22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X</a:t>
            </a:r>
            <a:r>
              <a:rPr lang="en-US" sz="2200" b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X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X</a:t>
            </a:r>
            <a:r>
              <a:rPr lang="en-US" altLang="ru-RU" sz="22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пропанол-2</a:t>
            </a:r>
            <a:r>
              <a:rPr lang="en-US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alt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ru-RU" alt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написании уравнений реакций используйте структурные формулы органических веществ</a:t>
            </a:r>
          </a:p>
        </p:txBody>
      </p:sp>
      <p:sp>
        <p:nvSpPr>
          <p:cNvPr id="43013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77863" y="3197225"/>
            <a:ext cx="1508125" cy="4619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560513" y="1468438"/>
            <a:ext cx="1049337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059113" y="1457325"/>
            <a:ext cx="1223962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643438" y="1471613"/>
            <a:ext cx="1049337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6084888" y="1465263"/>
            <a:ext cx="1049337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777875" y="1700213"/>
            <a:ext cx="1049338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7451725" y="1449388"/>
            <a:ext cx="1049338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1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267" name="Объект 1"/>
          <p:cNvSpPr>
            <a:spLocks noGrp="1"/>
          </p:cNvSpPr>
          <p:nvPr>
            <p:ph idx="1"/>
          </p:nvPr>
        </p:nvSpPr>
        <p:spPr>
          <a:xfrm>
            <a:off x="506413" y="1800225"/>
            <a:ext cx="8007350" cy="2220913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1 содержит 29 заданий с кратким ответом. Ответом к заданиям 1–26 является последовательность цифр.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заданиях  несколько правильных ответов.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Цифры в ответах на задания 5, 10–12, 18, 19, 22–26 могут повторяться</a:t>
            </a: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5085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1763713" y="4572000"/>
            <a:ext cx="3243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7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300663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1271" name="TextBox 7"/>
          <p:cNvSpPr txBox="1">
            <a:spLocks noChangeArrowheads="1"/>
          </p:cNvSpPr>
          <p:nvPr/>
        </p:nvSpPr>
        <p:spPr bwMode="auto">
          <a:xfrm>
            <a:off x="1763713" y="53641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981075"/>
          <a:ext cx="7848600" cy="52371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523716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Ответ включает в себя пять уравнений реакций, соответствующих схеме превращений: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Cu,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                O</a:t>
                      </a: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−OH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→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 C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+ 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O              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t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            O</a:t>
                      </a:r>
                      <a:endParaRPr lang="en-US" sz="1800" b="0" baseline="30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 C        + 2Cu(OH)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→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 +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Cu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 + 2H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H                                           OH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O                                       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en-US" sz="1800" b="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 2CH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+ Ca(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OH)</a:t>
                      </a:r>
                      <a:r>
                        <a:rPr lang="en-US" altLang="ru-RU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→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Ca + 2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en-US" sz="1800" b="0" baseline="-25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OH                                       O  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endParaRPr lang="en-US" sz="1800" b="0" baseline="-25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O          t                  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4)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          Ca → 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−CH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+ CaCO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O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2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ǀǀ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</a:t>
                      </a:r>
                      <a:r>
                        <a:rPr lang="ru-RU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−CH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→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−CH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ǀǀ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ǀ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O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О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1800" b="0" baseline="-25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8" marB="45718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48136" name="Группа 35"/>
          <p:cNvGrpSpPr>
            <a:grpSpLocks/>
          </p:cNvGrpSpPr>
          <p:nvPr/>
        </p:nvGrpSpPr>
        <p:grpSpPr bwMode="auto">
          <a:xfrm>
            <a:off x="1641475" y="2289175"/>
            <a:ext cx="160338" cy="423863"/>
            <a:chOff x="3134903" y="4928078"/>
            <a:chExt cx="159779" cy="423402"/>
          </a:xfrm>
        </p:grpSpPr>
        <p:grpSp>
          <p:nvGrpSpPr>
            <p:cNvPr id="48166" name="Группа 29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3241344" y="4941168"/>
                <a:ext cx="106147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flipV="1">
                <a:off x="3246873" y="4968110"/>
                <a:ext cx="106147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137" name="Группа 37"/>
          <p:cNvGrpSpPr>
            <a:grpSpLocks/>
          </p:cNvGrpSpPr>
          <p:nvPr/>
        </p:nvGrpSpPr>
        <p:grpSpPr bwMode="auto">
          <a:xfrm>
            <a:off x="3348038" y="1763713"/>
            <a:ext cx="160337" cy="423862"/>
            <a:chOff x="3134903" y="4928078"/>
            <a:chExt cx="159779" cy="423402"/>
          </a:xfrm>
        </p:grpSpPr>
        <p:grpSp>
          <p:nvGrpSpPr>
            <p:cNvPr id="48162" name="Группа 38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V="1">
                <a:off x="3246872" y="4968109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Прямая соединительная линия 39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138" name="Группа 50"/>
          <p:cNvGrpSpPr>
            <a:grpSpLocks/>
          </p:cNvGrpSpPr>
          <p:nvPr/>
        </p:nvGrpSpPr>
        <p:grpSpPr bwMode="auto">
          <a:xfrm>
            <a:off x="4252913" y="2276475"/>
            <a:ext cx="160337" cy="423863"/>
            <a:chOff x="3134903" y="4928078"/>
            <a:chExt cx="159779" cy="423402"/>
          </a:xfrm>
        </p:grpSpPr>
        <p:grpSp>
          <p:nvGrpSpPr>
            <p:cNvPr id="48158" name="Группа 51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54" name="Прямая соединительная линия 53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 flipV="1">
                <a:off x="3246872" y="4968110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Прямая соединительная линия 52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139" name="Группа 55"/>
          <p:cNvGrpSpPr>
            <a:grpSpLocks/>
          </p:cNvGrpSpPr>
          <p:nvPr/>
        </p:nvGrpSpPr>
        <p:grpSpPr bwMode="auto">
          <a:xfrm>
            <a:off x="1563688" y="3149600"/>
            <a:ext cx="160337" cy="423863"/>
            <a:chOff x="3134903" y="4928078"/>
            <a:chExt cx="159779" cy="423402"/>
          </a:xfrm>
        </p:grpSpPr>
        <p:grpSp>
          <p:nvGrpSpPr>
            <p:cNvPr id="48154" name="Группа 56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59" name="Прямая соединительная линия 58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V="1">
                <a:off x="3246872" y="4968110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Прямая соединительная линия 57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0" name="Дуга 49"/>
          <p:cNvSpPr/>
          <p:nvPr/>
        </p:nvSpPr>
        <p:spPr>
          <a:xfrm rot="13435950">
            <a:off x="3395663" y="2959100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48141" name="Группа 61"/>
          <p:cNvGrpSpPr>
            <a:grpSpLocks/>
          </p:cNvGrpSpPr>
          <p:nvPr/>
        </p:nvGrpSpPr>
        <p:grpSpPr bwMode="auto">
          <a:xfrm>
            <a:off x="4075113" y="3163888"/>
            <a:ext cx="158750" cy="423862"/>
            <a:chOff x="3134903" y="4928078"/>
            <a:chExt cx="159779" cy="423402"/>
          </a:xfrm>
        </p:grpSpPr>
        <p:grpSp>
          <p:nvGrpSpPr>
            <p:cNvPr id="48150" name="Группа 62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65" name="Прямая соединительная линия 64"/>
              <p:cNvCxnSpPr/>
              <p:nvPr/>
            </p:nvCxnSpPr>
            <p:spPr>
              <a:xfrm flipV="1">
                <a:off x="3241344" y="4941168"/>
                <a:ext cx="106092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 flipV="1">
                <a:off x="3246928" y="4968109"/>
                <a:ext cx="106092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Прямая соединительная линия 63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Дуга 66"/>
          <p:cNvSpPr/>
          <p:nvPr/>
        </p:nvSpPr>
        <p:spPr>
          <a:xfrm rot="2694036">
            <a:off x="3681413" y="2959100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48143" name="Группа 72"/>
          <p:cNvGrpSpPr>
            <a:grpSpLocks/>
          </p:cNvGrpSpPr>
          <p:nvPr/>
        </p:nvGrpSpPr>
        <p:grpSpPr bwMode="auto">
          <a:xfrm>
            <a:off x="1490663" y="3951288"/>
            <a:ext cx="160337" cy="422275"/>
            <a:chOff x="3134903" y="4928078"/>
            <a:chExt cx="159779" cy="423402"/>
          </a:xfrm>
        </p:grpSpPr>
        <p:grpSp>
          <p:nvGrpSpPr>
            <p:cNvPr id="48146" name="Группа 73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76" name="Прямая соединительная линия 75"/>
              <p:cNvCxnSpPr/>
              <p:nvPr/>
            </p:nvCxnSpPr>
            <p:spPr>
              <a:xfrm flipV="1">
                <a:off x="3241344" y="4941168"/>
                <a:ext cx="106148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 flipV="1">
                <a:off x="3246872" y="4968211"/>
                <a:ext cx="106148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Прямая соединительная линия 74"/>
            <p:cNvCxnSpPr/>
            <p:nvPr/>
          </p:nvCxnSpPr>
          <p:spPr>
            <a:xfrm>
              <a:off x="3134903" y="5265526"/>
              <a:ext cx="159779" cy="859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Дуга 42"/>
          <p:cNvSpPr/>
          <p:nvPr/>
        </p:nvSpPr>
        <p:spPr>
          <a:xfrm rot="13435950">
            <a:off x="766763" y="3762375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4" name="Дуга 43"/>
          <p:cNvSpPr/>
          <p:nvPr/>
        </p:nvSpPr>
        <p:spPr>
          <a:xfrm rot="2694036">
            <a:off x="1163638" y="3762375"/>
            <a:ext cx="914400" cy="914400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363791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33.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нагревании образца гидрокарбоната натрия часть вещества разложилась. При этом выделилось 0,448 л (</a:t>
            </a:r>
            <a:r>
              <a:rPr lang="ru-RU" alt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углекислого газа и образовалось 4,64 г твёрдого безводного остатка. Остаток добавили к 0,15%-ному раствору гидроксида кальция. При этом в полученном растворе не осталось ионов кальция и карбонат-анионов. Определите массовую долю гидроксида натрия в конечном растворе. В ответе запишите уравнения реакций, которые указаны в условии задачи, и приведите все необходимые вычисления (указывайте единицы измерения искомых физических величин). </a:t>
            </a:r>
          </a:p>
        </p:txBody>
      </p:sp>
      <p:sp>
        <p:nvSpPr>
          <p:cNvPr id="45061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84213" y="4119563"/>
            <a:ext cx="1508125" cy="4619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188913"/>
          <a:ext cx="8208962" cy="61261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08962">
                  <a:extLst>
                    <a:ext uri="{9D8B030D-6E8A-4147-A177-3AD203B41FA5}"/>
                  </a:extLst>
                </a:gridCol>
              </a:tblGrid>
              <a:tr h="612616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Записаны уравнения реакций: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Ca(OH)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CaCO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+ 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Ca(OH)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CaCO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+ 2NaOH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Рассчитано количество вещества соединений в твёрдом остатке: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V / 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Vm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0,448 / 22,4 = 0,02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моль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n(CO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0,02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моль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n ∙ M = 0,02 ∙ 106 = 2,12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m(NaHCO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остаток) = 4,64 – 2,12 = 2,52 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n(NaHCO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остаток) =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 / M = 2,52 / 84 = 0,03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моль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Вычислена масса прореагировавшего раствора гидроксида кальция и масса гидроксида натрия в конечном растворе: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n(Ca(OH)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n(Na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+ n(NaHCO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остаток) = 0,05 моль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m(Ca(OH)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n ∙ M = 0,05 ∙ 74 = 3,7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р-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3,7 / 0,0015 = 2466,67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2n(Na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+ n(NaHCO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остаток) = 0,02 ∙ 2 + 0,03 = 0,07 моль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n ∙ M = 0,07 ∙ 40 = 2,8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Вычислена массовая доля гидроксида натрия в растворе: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n(CaCO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n(Ca(OH)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0,05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моль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m(CaCO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0,05 ∙ 100 = 5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р-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2466,67 + 4,64 – 5 = 2466,31 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l-GR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ω(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m(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/ m(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р-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2,8 / 2466,31 = 0,0011, или 0,11%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697" marB="45697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5115246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34. </a:t>
            </a: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Органическое вещество А содержит 13,58% азота, 8,80% водорода и 31,03% кислорода по массе и образуется при взаимодействии органического вещества Б с этанолом в молярном соотношении 1 : 1. Известно, что вещество Б имеет природное происхождение и способно взаимодействовать как с кислотами, так и со щелочами. На основании данных условия задания: 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произведите вычисления, необходимые для установления молекулярной формулы органического вещества А;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молекулярную формулу вещества А;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структурную формулу вещества А, которая однозначно отражает порядок связи атомов в его молекуле;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уравнение реакции получения вещества А из вещества Б и этанола.</a:t>
            </a:r>
          </a:p>
        </p:txBody>
      </p:sp>
      <p:sp>
        <p:nvSpPr>
          <p:cNvPr id="47109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39750" y="5559425"/>
            <a:ext cx="1508125" cy="4619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333375"/>
          <a:ext cx="7848600" cy="57610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576103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формула вещества A –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CxHyOzNm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Найдена массовая доля углерода, и составлено выражение для определения соотношения числа атомов углерода, водорода, кислорода и азота в составе вещества А: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ω(C) = 100 – 13,58 – 31,03 – 8,80 = 46,59%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: y : z : m = 46,59 / 12 : 8,8 / 1 : 31,03 / 16 : 13,58 / 14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Установлено соотношение числа атомов C, H, O и N в молекуле вещества А: x : y : z : m = 4 : 9 : 2 : 1 Молекулярная формула вещества А – C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Составлена структурная формула вещества А: 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O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−С</a:t>
                      </a:r>
                      <a:endParaRPr lang="en-US" sz="1800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ǀ                O −CH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Составлено уравнение реакции получения вещества А:</a:t>
                      </a:r>
                      <a:endParaRPr lang="en-US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O                                                      </a:t>
                      </a: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 С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+ 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−OH →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 С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+ 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800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ǀ                 OH                                 ǀ                  O −CH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− 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                                                                           </a:t>
                      </a: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18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03" marB="45703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52232" name="Группа 72"/>
          <p:cNvGrpSpPr>
            <a:grpSpLocks/>
          </p:cNvGrpSpPr>
          <p:nvPr/>
        </p:nvGrpSpPr>
        <p:grpSpPr bwMode="auto">
          <a:xfrm>
            <a:off x="1476375" y="3573463"/>
            <a:ext cx="160338" cy="422275"/>
            <a:chOff x="3134903" y="4928078"/>
            <a:chExt cx="159779" cy="423402"/>
          </a:xfrm>
        </p:grpSpPr>
        <p:grpSp>
          <p:nvGrpSpPr>
            <p:cNvPr id="52243" name="Группа 73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 flipV="1">
                <a:off x="3241344" y="4941168"/>
                <a:ext cx="106147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3246873" y="4968211"/>
                <a:ext cx="106147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3134903" y="5265526"/>
              <a:ext cx="159779" cy="859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2233" name="Группа 72"/>
          <p:cNvGrpSpPr>
            <a:grpSpLocks/>
          </p:cNvGrpSpPr>
          <p:nvPr/>
        </p:nvGrpSpPr>
        <p:grpSpPr bwMode="auto">
          <a:xfrm>
            <a:off x="1547813" y="4951413"/>
            <a:ext cx="160337" cy="422275"/>
            <a:chOff x="3134903" y="4928078"/>
            <a:chExt cx="159779" cy="423402"/>
          </a:xfrm>
        </p:grpSpPr>
        <p:grpSp>
          <p:nvGrpSpPr>
            <p:cNvPr id="52239" name="Группа 73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 flipV="1">
                <a:off x="3241344" y="4941168"/>
                <a:ext cx="106148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V="1">
                <a:off x="3246872" y="4968211"/>
                <a:ext cx="106148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134903" y="5265526"/>
              <a:ext cx="159779" cy="859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2234" name="Группа 72"/>
          <p:cNvGrpSpPr>
            <a:grpSpLocks/>
          </p:cNvGrpSpPr>
          <p:nvPr/>
        </p:nvGrpSpPr>
        <p:grpSpPr bwMode="auto">
          <a:xfrm>
            <a:off x="4811713" y="4941888"/>
            <a:ext cx="160337" cy="422275"/>
            <a:chOff x="3134903" y="4928078"/>
            <a:chExt cx="159779" cy="423402"/>
          </a:xfrm>
        </p:grpSpPr>
        <p:grpSp>
          <p:nvGrpSpPr>
            <p:cNvPr id="52235" name="Группа 73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 flipV="1">
                <a:off x="3241344" y="4941168"/>
                <a:ext cx="106148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flipV="1">
                <a:off x="3246872" y="4968211"/>
                <a:ext cx="106148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134903" y="5265526"/>
              <a:ext cx="159779" cy="859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lastslideviewed" highlightClick="1"/>
          </p:cNvPr>
          <p:cNvSpPr/>
          <p:nvPr/>
        </p:nvSpPr>
        <p:spPr>
          <a:xfrm>
            <a:off x="8675688" y="6416675"/>
            <a:ext cx="385762" cy="360363"/>
          </a:xfrm>
          <a:prstGeom prst="actionButtonHom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3251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938"/>
            <a:ext cx="9061450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8666163" y="6426200"/>
            <a:ext cx="384175" cy="349250"/>
          </a:xfrm>
          <a:prstGeom prst="actionButtonHom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427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6"/>
          <a:stretch>
            <a:fillRect/>
          </a:stretch>
        </p:blipFill>
        <p:spPr bwMode="auto">
          <a:xfrm>
            <a:off x="0" y="760413"/>
            <a:ext cx="9050338" cy="524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Источники: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5299" name="TextBox 5"/>
          <p:cNvSpPr txBox="1">
            <a:spLocks noChangeArrowheads="1"/>
          </p:cNvSpPr>
          <p:nvPr/>
        </p:nvSpPr>
        <p:spPr bwMode="auto">
          <a:xfrm>
            <a:off x="392113" y="1700213"/>
            <a:ext cx="778033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В.Н. Доронькин, А.Г. Бережная Тематический тренинг. Задания базового и повышенного уровня сложности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2016 Всероссийский проект «Самоподготовка к ЕГЭ» vk.com/ege100ballov  Составитель: Ермолаев И. С. vk.com/rclcircuit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132138" y="5337175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spect="1"/>
          </p:cNvSpPr>
          <p:nvPr/>
        </p:nvSpPr>
        <p:spPr>
          <a:xfrm>
            <a:off x="3959225" y="5337175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292" name="TextBox 45"/>
          <p:cNvSpPr txBox="1">
            <a:spLocks noChangeArrowheads="1"/>
          </p:cNvSpPr>
          <p:nvPr/>
        </p:nvSpPr>
        <p:spPr bwMode="auto">
          <a:xfrm>
            <a:off x="611188" y="5343525"/>
            <a:ext cx="150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данном ряду. </a:t>
            </a:r>
          </a:p>
          <a:p>
            <a:pPr algn="ctr" eaLnBrk="1" hangingPunct="1"/>
            <a:endParaRPr lang="ru-RU" altLang="ru-RU" sz="2400" b="1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1)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Li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2)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Na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3)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Al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4)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C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5)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944" y="2976977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Определите, атомы каких из указанных в ряду элементов в основном состоянии содержат одинаковое число p-электронов на внешнем энергетическом уровне. Запишите в поле ответа номера выбранных элементов. 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300663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30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300663"/>
            <a:ext cx="852487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7" name="Прямоугольник 26"/>
          <p:cNvSpPr>
            <a:spLocks noChangeAspect="1"/>
          </p:cNvSpPr>
          <p:nvPr/>
        </p:nvSpPr>
        <p:spPr>
          <a:xfrm>
            <a:off x="3959225" y="5337175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>
            <a:spLocks noChangeAspect="1"/>
          </p:cNvSpPr>
          <p:nvPr/>
        </p:nvSpPr>
        <p:spPr>
          <a:xfrm>
            <a:off x="3128963" y="53371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7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3132138" y="56975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3959225" y="5697538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4" name="Прямоугольник 23"/>
          <p:cNvSpPr>
            <a:spLocks noChangeAspect="1"/>
          </p:cNvSpPr>
          <p:nvPr/>
        </p:nvSpPr>
        <p:spPr>
          <a:xfrm>
            <a:off x="4787900" y="56975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944" y="2852936"/>
            <a:ext cx="7932095" cy="2677656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. Из указанных в ряду химических элементов выберите три элемента, которые в Периодической системе химических элементов Д.И. Менделеева находятся в одном периоде. Расположите выбранные элементы в порядке увеличения основных свойств их высших оксидов. Запишите в поле ответа номера выбранных элементов в нужной последовательности. </a:t>
            </a:r>
          </a:p>
        </p:txBody>
      </p:sp>
      <p:sp>
        <p:nvSpPr>
          <p:cNvPr id="13320" name="TextBox 45"/>
          <p:cNvSpPr txBox="1">
            <a:spLocks noChangeArrowheads="1"/>
          </p:cNvSpPr>
          <p:nvPr/>
        </p:nvSpPr>
        <p:spPr bwMode="auto">
          <a:xfrm>
            <a:off x="611188" y="57038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8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66102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29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661025"/>
            <a:ext cx="852487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данном ряду. </a:t>
            </a:r>
          </a:p>
          <a:p>
            <a:pPr algn="ctr" eaLnBrk="1" hangingPunct="1"/>
            <a:endParaRPr lang="ru-RU" altLang="ru-RU" sz="2400" b="1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1)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Li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2)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Na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3)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Al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4)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C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5)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4787900" y="569753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>
            <a:spLocks noChangeAspect="1"/>
          </p:cNvSpPr>
          <p:nvPr/>
        </p:nvSpPr>
        <p:spPr>
          <a:xfrm>
            <a:off x="3959225" y="5697538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>
            <a:spLocks noChangeAspect="1"/>
          </p:cNvSpPr>
          <p:nvPr/>
        </p:nvSpPr>
        <p:spPr>
          <a:xfrm>
            <a:off x="3132138" y="569753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0" name="Прямоугольник 9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944" y="2976977"/>
            <a:ext cx="7932095" cy="1569660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Из числа указанных в ряду элементов выберите два элемента, атомы которых имеют наибольшую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электроотрицательность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Запишите в поле ответа номера выбранных элементов. 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4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11175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5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111750"/>
            <a:ext cx="852487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данном ряду. </a:t>
            </a:r>
          </a:p>
          <a:p>
            <a:pPr algn="ctr" eaLnBrk="1" hangingPunct="1"/>
            <a:endParaRPr lang="ru-RU" altLang="ru-RU" sz="2400" b="1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1)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Li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2)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Na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3)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Al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4)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C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5)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132138" y="50831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5953" y="404664"/>
            <a:ext cx="7932095" cy="1200329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Из предложенного перечня выберите два вещества, между молекулами которых образуются водородные связи. 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7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3627437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уксусная кислота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метан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водород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диметиловый эфир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вода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8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6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84763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7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084763"/>
            <a:ext cx="852487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3284538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280988" y="2376488"/>
            <a:ext cx="8304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ФОРМУЛА ВЕЩЕСТВА	               КЛАСС/ГРУППА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02077" y="4695527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02077" y="4119314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82847C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Установите соответствие между формулой вещества и классом/группой, к которому(-ой) это вещество принадлежит: к каждой позиции, обозначенной буквой, подберите соответствующую позицию из второго столбца, обозначенную цифрой. </a:t>
            </a:r>
          </a:p>
        </p:txBody>
      </p:sp>
      <p:sp>
        <p:nvSpPr>
          <p:cNvPr id="16397" name="TextBox 33"/>
          <p:cNvSpPr txBox="1">
            <a:spLocks noChangeArrowheads="1"/>
          </p:cNvSpPr>
          <p:nvPr/>
        </p:nvSpPr>
        <p:spPr bwMode="auto">
          <a:xfrm>
            <a:off x="5353050" y="3584575"/>
            <a:ext cx="2659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оксид основный</a:t>
            </a:r>
            <a:endParaRPr lang="ru-RU" altLang="ru-RU" sz="2400"/>
          </a:p>
        </p:txBody>
      </p:sp>
      <p:sp>
        <p:nvSpPr>
          <p:cNvPr id="16398" name="TextBox 34"/>
          <p:cNvSpPr txBox="1">
            <a:spLocks noChangeArrowheads="1"/>
          </p:cNvSpPr>
          <p:nvPr/>
        </p:nvSpPr>
        <p:spPr bwMode="auto">
          <a:xfrm>
            <a:off x="5335588" y="2982913"/>
            <a:ext cx="1463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пероксид</a:t>
            </a:r>
            <a:endParaRPr lang="ru-RU" altLang="ru-RU" sz="2400" baseline="-25000"/>
          </a:p>
        </p:txBody>
      </p:sp>
      <p:sp>
        <p:nvSpPr>
          <p:cNvPr id="16399" name="TextBox 35"/>
          <p:cNvSpPr txBox="1">
            <a:spLocks noChangeArrowheads="1"/>
          </p:cNvSpPr>
          <p:nvPr/>
        </p:nvSpPr>
        <p:spPr bwMode="auto">
          <a:xfrm>
            <a:off x="5335588" y="4695825"/>
            <a:ext cx="2922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оксид амфотерный</a:t>
            </a:r>
            <a:endParaRPr lang="ru-RU" altLang="ru-RU" sz="2400" baseline="-25000"/>
          </a:p>
        </p:txBody>
      </p:sp>
      <p:sp>
        <p:nvSpPr>
          <p:cNvPr id="16400" name="TextBox 44"/>
          <p:cNvSpPr txBox="1">
            <a:spLocks noChangeArrowheads="1"/>
          </p:cNvSpPr>
          <p:nvPr/>
        </p:nvSpPr>
        <p:spPr bwMode="auto">
          <a:xfrm>
            <a:off x="5357813" y="4137025"/>
            <a:ext cx="26177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оксид кислотный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702077" y="2967335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2077" y="3543399"/>
            <a:ext cx="500066" cy="461665"/>
          </a:xfrm>
          <a:prstGeom prst="rect">
            <a:avLst/>
          </a:prstGeom>
          <a:solidFill>
            <a:srgbClr val="82847C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07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4135438" y="5616575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4987925" y="5616575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4135438" y="5608638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4987925" y="56118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6412" name="TextBox 4"/>
          <p:cNvSpPr txBox="1">
            <a:spLocks noChangeArrowheads="1"/>
          </p:cNvSpPr>
          <p:nvPr/>
        </p:nvSpPr>
        <p:spPr bwMode="auto">
          <a:xfrm>
            <a:off x="579438" y="3146425"/>
            <a:ext cx="3627437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Fe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3284538" y="560070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3" grpId="0" animBg="1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2323</TotalTime>
  <Words>2960</Words>
  <Application>Microsoft Office PowerPoint</Application>
  <PresentationFormat>Экран (4:3)</PresentationFormat>
  <Paragraphs>630</Paragraphs>
  <Slides>47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5" baseType="lpstr">
      <vt:lpstr>Calibri</vt:lpstr>
      <vt:lpstr>Arial</vt:lpstr>
      <vt:lpstr>Calibri Light</vt:lpstr>
      <vt:lpstr>Times New Roman</vt:lpstr>
      <vt:lpstr>Cambria</vt:lpstr>
      <vt:lpstr>Wingdings</vt:lpstr>
      <vt:lpstr>Cambria Math</vt:lpstr>
      <vt:lpstr>Ретро</vt:lpstr>
      <vt:lpstr>Тест для подготовки к ЕГЭ по химии 2017</vt:lpstr>
      <vt:lpstr>Цели:</vt:lpstr>
      <vt:lpstr>Инструкции  к выполнению теста:</vt:lpstr>
      <vt:lpstr>Часть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Часть 2</vt:lpstr>
      <vt:lpstr>Презентация PowerPoint</vt:lpstr>
      <vt:lpstr>Презентация PowerPoint</vt:lpstr>
      <vt:lpstr>Презентация PowerPoint</vt:lpstr>
      <vt:lpstr>Часть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181</cp:revision>
  <dcterms:created xsi:type="dcterms:W3CDTF">2013-03-18T17:09:19Z</dcterms:created>
  <dcterms:modified xsi:type="dcterms:W3CDTF">2017-08-18T11:41:25Z</dcterms:modified>
</cp:coreProperties>
</file>