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6"/>
  </p:notesMasterIdLst>
  <p:sldIdLst>
    <p:sldId id="296" r:id="rId2"/>
    <p:sldId id="297" r:id="rId3"/>
    <p:sldId id="298" r:id="rId4"/>
    <p:sldId id="262" r:id="rId5"/>
    <p:sldId id="263" r:id="rId6"/>
    <p:sldId id="264" r:id="rId7"/>
    <p:sldId id="270" r:id="rId8"/>
    <p:sldId id="271" r:id="rId9"/>
    <p:sldId id="272" r:id="rId10"/>
    <p:sldId id="273" r:id="rId11"/>
    <p:sldId id="269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5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A95C6-65C1-4C98-8854-D6E91780E9F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FD9F9-FCC5-4A5D-B29E-A4C4C5632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775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21.02.2017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28"/>
          <p:cNvSpPr>
            <a:spLocks noGrp="1"/>
          </p:cNvSpPr>
          <p:nvPr>
            <p:ph type="title"/>
          </p:nvPr>
        </p:nvSpPr>
        <p:spPr>
          <a:xfrm>
            <a:off x="467544" y="1196752"/>
            <a:ext cx="7620000" cy="11430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anose="02020603050405020304" pitchFamily="18" charset="0"/>
              </a:rPr>
              <a:t>Тренировочный тест для</a:t>
            </a:r>
            <a:br>
              <a:rPr lang="ru-RU" sz="36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anose="02020603050405020304" pitchFamily="18" charset="0"/>
              </a:rPr>
              <a:t>подготовки к 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anose="02020603050405020304" pitchFamily="18" charset="0"/>
              </a:rPr>
              <a:t>Е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anose="02020603050405020304" pitchFamily="18" charset="0"/>
              </a:rPr>
              <a:t>ГЭ по  химии 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44714" y="3951640"/>
            <a:ext cx="27363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11 «Б» класса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СОШ № 27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Мананкова Елизавета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читель: Карташова Л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99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809154" y="6003197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09154" y="6003197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9664" y="6003197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9666" y="599986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9668" y="2987197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981" y="2410637"/>
            <a:ext cx="500063" cy="460375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9668" y="4135315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59668" y="3563261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1436492" y="2985610"/>
            <a:ext cx="39275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гид­рок­сид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же­ле­за(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III)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1419830" y="2409347"/>
            <a:ext cx="5008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оксид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же­ле­за(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II)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­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1421676" y="4135315"/>
            <a:ext cx="4929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хло­рид же­ле­за(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II)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1436492" y="3561872"/>
            <a:ext cx="42156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гид­рок­сид же­ле­за(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II)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491480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  <a:latin typeface="+mj-lt"/>
              </a:rPr>
              <a:t>9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. Опре­де­ли­те ве­ще­ства X и Y в схеме пре­вра­ще­ний: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9668" y="4715334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35"/>
          <p:cNvSpPr txBox="1">
            <a:spLocks noChangeArrowheads="1"/>
          </p:cNvSpPr>
          <p:nvPr/>
        </p:nvSpPr>
        <p:spPr bwMode="auto">
          <a:xfrm>
            <a:off x="1436492" y="4715334"/>
            <a:ext cx="53630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хло­рид же­ле­за(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III)</a:t>
            </a:r>
            <a:endParaRPr lang="ru-RU" alt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859664" y="553203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x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09152" y="553203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y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https://ege.sdamgia.ru/formula/svg/86/8674df7d0cc20f7db354d550e8a8937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03158" y="1196751"/>
            <a:ext cx="35298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atin typeface="+mj-lt"/>
              </a:rPr>
              <a:t>Fe  →  </a:t>
            </a:r>
            <a:r>
              <a:rPr lang="en-US" sz="4400" b="1" dirty="0">
                <a:latin typeface="+mj-lt"/>
              </a:rPr>
              <a:t>X</a:t>
            </a:r>
            <a:r>
              <a:rPr lang="en-US" sz="4400" b="1" dirty="0" smtClean="0">
                <a:latin typeface="+mj-lt"/>
              </a:rPr>
              <a:t>  →  Y </a:t>
            </a:r>
            <a:endParaRPr lang="en-US" sz="4400" b="1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32330" y="1164485"/>
            <a:ext cx="5565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+</a:t>
            </a:r>
            <a:r>
              <a:rPr lang="en-US" b="1" dirty="0" err="1" smtClean="0"/>
              <a:t>Cl</a:t>
            </a:r>
            <a:r>
              <a:rPr lang="en-US" b="1" dirty="0"/>
              <a:t>₂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591325" y="1160453"/>
            <a:ext cx="867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+</a:t>
            </a:r>
            <a:r>
              <a:rPr lang="en-US" b="1" dirty="0" err="1" smtClean="0"/>
              <a:t>NaOH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3093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26809" y="581338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266117" y="5807602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014412" y="578351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26807" y="581338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82853" y="5813382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782855" y="580760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211957" y="1844824"/>
            <a:ext cx="8208912" cy="70788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ИЗ­МЕ­НЕ­НИЕ </a:t>
            </a:r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СТЕ­ПЕ­НИ</a:t>
            </a:r>
          </a:p>
          <a:p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СХЕМА ОВР                                    ОКИС­ЛЕ­НИЯ ОКИС­ЛИ­ТЕ­ЛЯ</a:t>
            </a:r>
            <a:endParaRPr lang="ru-RU" alt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52112" y="3318195"/>
            <a:ext cx="500066" cy="46166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58425" y="2741635"/>
            <a:ext cx="500063" cy="460375"/>
          </a:xfrm>
          <a:prstGeom prst="rect">
            <a:avLst/>
          </a:prstGeom>
          <a:solidFill>
            <a:schemeClr val="bg2">
              <a:lumMod val="1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52112" y="4466313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52112" y="3894259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5732141" y="3318193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0 → -2 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5726557" y="2741635"/>
            <a:ext cx="33843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-1 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→ -2 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5732141" y="4466312"/>
            <a:ext cx="3011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→ +4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5732141" y="3894259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→ +2  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1476" y="260648"/>
            <a:ext cx="758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+mj-lt"/>
              </a:rPr>
              <a:t>10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. Уста­но­ви­те со­от­вет­ствие между схе­мой </a:t>
            </a:r>
            <a:endParaRPr lang="en-US" sz="24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400" b="1" dirty="0" err="1" smtClean="0">
                <a:solidFill>
                  <a:schemeClr val="tx2"/>
                </a:solidFill>
                <a:latin typeface="+mj-lt"/>
              </a:rPr>
              <a:t>окис­ли­тель­но-вос­ста­но­ви­тель­ной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ре­ак­ции и </a:t>
            </a:r>
            <a:endParaRPr lang="en-US" sz="24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из­ме­не­ни­ем 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сте­пе­ни окис­ле­ния окис­ли­те­ля.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014413" y="5321854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66115" y="532831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26809" y="532831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782853" y="532185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7980" y="278092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Al(NO₃)₃ →</a:t>
            </a:r>
            <a:r>
              <a:rPr lang="en-US" altLang="ru-RU" b="1" dirty="0" err="1">
                <a:latin typeface="Times New Roman" pitchFamily="18" charset="0"/>
                <a:cs typeface="Times New Roman" pitchFamily="18" charset="0"/>
              </a:rPr>
              <a:t>Al₂O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₃ + NO₂ + O₂</a:t>
            </a:r>
          </a:p>
          <a:p>
            <a:pPr>
              <a:lnSpc>
                <a:spcPct val="150000"/>
              </a:lnSpc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CO + O₂ → CO₂</a:t>
            </a:r>
          </a:p>
          <a:p>
            <a:pPr>
              <a:lnSpc>
                <a:spcPct val="150000"/>
              </a:lnSpc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HI + HNO₂ → I₂ + NO + H₂O</a:t>
            </a:r>
          </a:p>
          <a:p>
            <a:pPr>
              <a:lnSpc>
                <a:spcPct val="150000"/>
              </a:lnSpc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H₂S + H₂O₂ → S + H₂O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014412" y="578351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266113" y="5813381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34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4526807" y="581338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26807" y="581338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572785" y="1993799"/>
            <a:ext cx="3717845" cy="54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Br₂</a:t>
            </a:r>
            <a:endParaRPr lang="en-US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H₂</a:t>
            </a:r>
          </a:p>
          <a:p>
            <a:pPr>
              <a:lnSpc>
                <a:spcPct val="150000"/>
              </a:lnSpc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Fe</a:t>
            </a:r>
          </a:p>
          <a:p>
            <a:pPr>
              <a:lnSpc>
                <a:spcPct val="150000"/>
              </a:lnSpc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O₂</a:t>
            </a:r>
            <a:endParaRPr lang="en-US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altLang="ru-RU" dirty="0" smtClean="0"/>
          </a:p>
          <a:p>
            <a:pPr eaLnBrk="1" hangingPunct="1"/>
            <a:endParaRPr lang="ru-RU" altLang="ru-RU" dirty="0" smtClean="0"/>
          </a:p>
          <a:p>
            <a:pPr eaLnBrk="1" hangingPunct="1"/>
            <a:endParaRPr lang="ru-RU" alt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5782857" y="579758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782855" y="580760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66115" y="581338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66115" y="5813384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19079" y="581338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014414" y="5813385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186174" y="1593689"/>
            <a:ext cx="8208912" cy="40011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ПРО­СТОЕ ВЕ­ЩЕ­СТВО                                РЕАГЕНТЫ</a:t>
            </a:r>
            <a:endParaRPr lang="ru-RU" alt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22540" y="2709416"/>
            <a:ext cx="500066" cy="46166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28853" y="2132856"/>
            <a:ext cx="500063" cy="460375"/>
          </a:xfrm>
          <a:prstGeom prst="rect">
            <a:avLst/>
          </a:prstGeom>
          <a:solidFill>
            <a:schemeClr val="bg2">
              <a:lumMod val="1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22540" y="3857534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22540" y="3285480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5709707" y="2709416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 err="1" smtClean="0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, HI, Al 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5726557" y="2132856"/>
            <a:ext cx="33843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sz="2400" b="1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₂, </a:t>
            </a:r>
            <a:r>
              <a:rPr lang="en-US" altLang="ru-RU" sz="2400" b="1" dirty="0" err="1">
                <a:latin typeface="Times New Roman" pitchFamily="18" charset="0"/>
                <a:cs typeface="Times New Roman" pitchFamily="18" charset="0"/>
              </a:rPr>
              <a:t>CuSO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₄ 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5726557" y="3857533"/>
            <a:ext cx="3011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CO₂, SO₂, </a:t>
            </a:r>
            <a:r>
              <a:rPr lang="en-US" altLang="ru-RU" sz="2400" b="1" dirty="0" err="1" smtClean="0">
                <a:latin typeface="Times New Roman" pitchFamily="18" charset="0"/>
                <a:cs typeface="Times New Roman" pitchFamily="18" charset="0"/>
              </a:rPr>
              <a:t>CaO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5727922" y="3285479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Mg, P, </a:t>
            </a:r>
            <a:r>
              <a:rPr lang="en-US" altLang="ru-RU" sz="2400" b="1" dirty="0" err="1" smtClean="0">
                <a:latin typeface="Times New Roman" pitchFamily="18" charset="0"/>
                <a:cs typeface="Times New Roman" pitchFamily="18" charset="0"/>
              </a:rPr>
              <a:t>CuS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1476" y="260648"/>
            <a:ext cx="758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+mj-lt"/>
              </a:rPr>
              <a:t>1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1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. Уста­но­ви­те со­от­вет­ствие между про­стым </a:t>
            </a:r>
            <a:endParaRPr lang="en-US" sz="24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ве­ще­ством 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и ре­а­ген­та­ми, с каж­дым из ко­то­рых оно может вза­и­мо­дей­ство­вать.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128853" y="4461016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5"/>
          <p:cNvSpPr txBox="1">
            <a:spLocks noChangeArrowheads="1"/>
          </p:cNvSpPr>
          <p:nvPr/>
        </p:nvSpPr>
        <p:spPr bwMode="auto">
          <a:xfrm>
            <a:off x="5726557" y="4461015"/>
            <a:ext cx="3011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N₂, </a:t>
            </a:r>
            <a:r>
              <a:rPr lang="en-US" altLang="ru-RU" sz="2400" b="1" dirty="0" err="1" smtClean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₂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sz="2400" b="1" dirty="0" err="1" smtClean="0">
                <a:latin typeface="Times New Roman" pitchFamily="18" charset="0"/>
                <a:cs typeface="Times New Roman" pitchFamily="18" charset="0"/>
              </a:rPr>
              <a:t>CuO</a:t>
            </a:r>
            <a:endParaRPr lang="ru-RU" altLang="ru-RU" sz="2400" dirty="0"/>
          </a:p>
        </p:txBody>
      </p:sp>
      <p:sp>
        <p:nvSpPr>
          <p:cNvPr id="48" name="TextBox 47"/>
          <p:cNvSpPr txBox="1"/>
          <p:nvPr/>
        </p:nvSpPr>
        <p:spPr>
          <a:xfrm>
            <a:off x="2014413" y="532831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66115" y="532831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526809" y="532831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82853" y="532185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20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3789292" y="5930291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537590" y="5906889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89292" y="5930291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49986" y="5930291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49982" y="593028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211957" y="1844824"/>
            <a:ext cx="8208912" cy="33855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1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НА­ЗВА­НИЕ </a:t>
            </a:r>
            <a:r>
              <a:rPr lang="ru-RU" alt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ВЕ­ЩЕ­СТВА</a:t>
            </a:r>
            <a:r>
              <a:rPr lang="en-US" alt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alt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КЛАСС </a:t>
            </a:r>
            <a:r>
              <a:rPr lang="ru-RU" altLang="ru-RU" sz="1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(ГРУП­ПА) </a:t>
            </a:r>
            <a:r>
              <a:rPr lang="ru-RU" alt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ОР­ГА­Н</a:t>
            </a:r>
            <a:r>
              <a:rPr lang="en-US" alt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СОЕД.</a:t>
            </a:r>
            <a:endParaRPr lang="ru-RU" alt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91765" y="3209734"/>
            <a:ext cx="500066" cy="46166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98078" y="2633174"/>
            <a:ext cx="500063" cy="460375"/>
          </a:xfrm>
          <a:prstGeom prst="rect">
            <a:avLst/>
          </a:prstGeom>
          <a:solidFill>
            <a:schemeClr val="bg2">
              <a:lumMod val="1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91765" y="4357852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91765" y="3785798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5557484" y="3209734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уг­ле­во­до­ро­ды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5545734" y="2631884"/>
            <a:ext cx="33843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амины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5557485" y="4363259"/>
            <a:ext cx="3011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ами­но­кис­ло­ты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5557484" y="3785798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спир­ты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1476" y="260648"/>
            <a:ext cx="75819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+mj-lt"/>
              </a:rPr>
              <a:t>12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. Уста­но­ви­те со­от­вет­ствие между на­зва­ни­ем </a:t>
            </a:r>
            <a:endParaRPr lang="en-US" sz="24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ве­ще­ства 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и его при­над­леж­но­стью к </a:t>
            </a:r>
            <a:endParaRPr lang="en-US" sz="24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опре­делённому 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(-ой) клас­су (груп­пе) </a:t>
            </a:r>
            <a:endParaRPr lang="en-US" sz="24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ор­га­ни­че­ских 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со­еди­не­ний.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37588" y="5438760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89290" y="5445225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49984" y="5445224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1476" y="2862716"/>
            <a:ext cx="4572000" cy="1687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altLang="ru-RU" sz="2400" b="1" dirty="0" err="1" smtClean="0">
                <a:latin typeface="Times New Roman" pitchFamily="18" charset="0"/>
                <a:cs typeface="Times New Roman" pitchFamily="18" charset="0"/>
              </a:rPr>
              <a:t>фе­нил­ала­нин</a:t>
            </a:r>
            <a:endParaRPr lang="en-US" alt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Б) эти­лен­гли­коль</a:t>
            </a:r>
            <a:endParaRPr lang="en-US" alt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altLang="ru-RU" sz="2400" b="1" dirty="0" err="1" smtClean="0">
                <a:latin typeface="Times New Roman" pitchFamily="18" charset="0"/>
                <a:cs typeface="Times New Roman" pitchFamily="18" charset="0"/>
              </a:rPr>
              <a:t>бутин</a:t>
            </a:r>
            <a:endParaRPr lang="en-US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37587" y="5906890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42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2109550" y="530120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10954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9668" y="5295814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5966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9668" y="2583886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981" y="2007326"/>
            <a:ext cx="500063" cy="460375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9668" y="3732004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59668" y="3159950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1436492" y="2582299"/>
            <a:ext cx="39275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про­па­нол-2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1436493" y="2006036"/>
            <a:ext cx="5008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бу­та­нол-1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1436492" y="3741953"/>
            <a:ext cx="4929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н-бутан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1436492" y="3158561"/>
            <a:ext cx="42156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про­пан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1476" y="476672"/>
            <a:ext cx="758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13. 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Из пред­ло­жен­но­го пе­реч­ня вы­бе­ри­те два </a:t>
            </a:r>
            <a:endParaRPr lang="en-US" sz="24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ве­ще­ства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, ко­то­рые </a:t>
            </a:r>
            <a:r>
              <a:rPr lang="ru-RU" sz="2400" b="1" u="sng" dirty="0">
                <a:solidFill>
                  <a:schemeClr val="tx2"/>
                </a:solidFill>
                <a:latin typeface="+mj-lt"/>
              </a:rPr>
              <a:t>не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 имеют струк­тур­ных </a:t>
            </a:r>
            <a:endParaRPr lang="en-US" sz="24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изо­ме­ров</a:t>
            </a:r>
            <a:endParaRPr lang="ru-RU" sz="24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9668" y="4312023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35"/>
          <p:cNvSpPr txBox="1">
            <a:spLocks noChangeArrowheads="1"/>
          </p:cNvSpPr>
          <p:nvPr/>
        </p:nvSpPr>
        <p:spPr bwMode="auto">
          <a:xfrm>
            <a:off x="1439084" y="4322876"/>
            <a:ext cx="53630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метан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119481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2109550" y="530120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10954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9668" y="5295814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5966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355" y="2353698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9668" y="1777138"/>
            <a:ext cx="500063" cy="460375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3355" y="3501816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53355" y="2929762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1430178" y="2353698"/>
            <a:ext cx="39275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хлор­эта­ном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1430179" y="1783458"/>
            <a:ext cx="5008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гид­рок­си­дом на­трия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1439084" y="3501816"/>
            <a:ext cx="4929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бром­эта­ном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1430179" y="2929762"/>
            <a:ext cx="42156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эта­ном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483325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14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. Бутан можно по­лу­чить вза­и­мо­дей­стви­ем на­трия с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3355" y="4081835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35"/>
          <p:cNvSpPr txBox="1">
            <a:spLocks noChangeArrowheads="1"/>
          </p:cNvSpPr>
          <p:nvPr/>
        </p:nvSpPr>
        <p:spPr bwMode="auto">
          <a:xfrm>
            <a:off x="1430179" y="4081835"/>
            <a:ext cx="53630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эти­ло­вым спир­том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10432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859668" y="5295814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109550" y="530120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10954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966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355" y="2353698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9668" y="1777138"/>
            <a:ext cx="500063" cy="460375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3355" y="3501816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53355" y="2929762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1430178" y="2353698"/>
            <a:ext cx="39275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гли­це­рин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1430179" y="1783458"/>
            <a:ext cx="5008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фенол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1439084" y="3501816"/>
            <a:ext cx="4929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эти­лен­гли­коль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1430179" y="2929762"/>
            <a:ext cx="42156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эта­нол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483325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15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. И с азот­ной кис­ло­той, и с гид­рок­си­дом меди (II) будут вза­и­мо­дей­ство­вать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3355" y="4081835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35"/>
          <p:cNvSpPr txBox="1">
            <a:spLocks noChangeArrowheads="1"/>
          </p:cNvSpPr>
          <p:nvPr/>
        </p:nvSpPr>
        <p:spPr bwMode="auto">
          <a:xfrm>
            <a:off x="1430179" y="4081835"/>
            <a:ext cx="53630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ди­эти­ло­вый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 эфир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347765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2109550" y="530120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10954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9668" y="5295814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5966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355" y="2353698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9668" y="1777138"/>
            <a:ext cx="500063" cy="460375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3355" y="3501816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53355" y="2929762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1430178" y="2353698"/>
            <a:ext cx="39275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хло­ри­дом на­трия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1430179" y="1783458"/>
            <a:ext cx="5008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гид­рок­си­дом каль­ция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1439084" y="3501816"/>
            <a:ext cx="4929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то­лу­о­лом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1430179" y="2929762"/>
            <a:ext cx="42156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гли­ци­ном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483325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16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. </a:t>
            </a:r>
            <a:r>
              <a:rPr lang="ru-RU" sz="2400" b="1" dirty="0" err="1">
                <a:solidFill>
                  <a:schemeClr val="tx2"/>
                </a:solidFill>
                <a:latin typeface="+mj-lt"/>
              </a:rPr>
              <a:t>Ала­нин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 вза­и­мо­дей­ству­ет с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3355" y="4081835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35"/>
          <p:cNvSpPr txBox="1">
            <a:spLocks noChangeArrowheads="1"/>
          </p:cNvSpPr>
          <p:nvPr/>
        </p:nvSpPr>
        <p:spPr bwMode="auto">
          <a:xfrm>
            <a:off x="1430179" y="4081835"/>
            <a:ext cx="53630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фос­фо­ром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131427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809154" y="6003197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09154" y="6003197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9664" y="6003197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59666" y="599986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9668" y="3101795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981" y="2525235"/>
            <a:ext cx="500063" cy="460375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9668" y="4249913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59668" y="3677859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1436492" y="3100208"/>
            <a:ext cx="39275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эта­нол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1436492" y="2510512"/>
            <a:ext cx="5008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этан­диол-1,2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1421675" y="4236181"/>
            <a:ext cx="4929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ди­эти­ло­вый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 эфир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1436492" y="3656422"/>
            <a:ext cx="42156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аце­ти­лен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491480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17. 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Опре­де­ли­те ве­ще­ства X и Y в схеме </a:t>
            </a:r>
            <a:endParaRPr lang="en-US" sz="24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пре­вра­ще­ний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9668" y="4829932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35"/>
          <p:cNvSpPr txBox="1">
            <a:spLocks noChangeArrowheads="1"/>
          </p:cNvSpPr>
          <p:nvPr/>
        </p:nvSpPr>
        <p:spPr bwMode="auto">
          <a:xfrm>
            <a:off x="1436492" y="4827987"/>
            <a:ext cx="53630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эти­лен</a:t>
            </a:r>
            <a:endParaRPr lang="ru-RU" alt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859664" y="553203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x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09152" y="553203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y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https://ege.sdamgia.ru/formula/svg/86/8674df7d0cc20f7db354d550e8a8937a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484783"/>
            <a:ext cx="661062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+mj-lt"/>
              </a:rPr>
              <a:t> </a:t>
            </a:r>
            <a:r>
              <a:rPr lang="en-US" sz="2800" b="1" dirty="0" smtClean="0">
                <a:latin typeface="+mj-lt"/>
              </a:rPr>
              <a:t>CH₃</a:t>
            </a:r>
            <a:r>
              <a:rPr lang="en-US" sz="2800" b="1" dirty="0">
                <a:latin typeface="+mj-lt"/>
              </a:rPr>
              <a:t>- CH</a:t>
            </a:r>
            <a:r>
              <a:rPr lang="en-US" sz="2800" b="1" dirty="0" smtClean="0">
                <a:latin typeface="+mj-lt"/>
              </a:rPr>
              <a:t>₂- Br  →   </a:t>
            </a:r>
            <a:r>
              <a:rPr lang="en-US" sz="2800" b="1" dirty="0">
                <a:latin typeface="+mj-lt"/>
              </a:rPr>
              <a:t>X</a:t>
            </a:r>
            <a:r>
              <a:rPr lang="en-US" sz="2800" b="1" dirty="0" smtClean="0">
                <a:latin typeface="+mj-lt"/>
              </a:rPr>
              <a:t> </a:t>
            </a:r>
            <a:r>
              <a:rPr lang="ru-RU" sz="2800" b="1" dirty="0" smtClean="0">
                <a:latin typeface="+mj-lt"/>
              </a:rPr>
              <a:t>  </a:t>
            </a:r>
            <a:r>
              <a:rPr lang="en-US" sz="2800" b="1" dirty="0" smtClean="0">
                <a:latin typeface="+mj-lt"/>
              </a:rPr>
              <a:t>  →  </a:t>
            </a:r>
            <a:r>
              <a:rPr lang="ru-RU" sz="2800" b="1" dirty="0" smtClean="0">
                <a:latin typeface="+mj-lt"/>
              </a:rPr>
              <a:t>  </a:t>
            </a:r>
            <a:r>
              <a:rPr lang="en-US" sz="2800" b="1" dirty="0" smtClean="0">
                <a:latin typeface="+mj-lt"/>
              </a:rPr>
              <a:t> Y  </a:t>
            </a:r>
            <a:r>
              <a:rPr lang="ru-RU" sz="2800" b="1" dirty="0" smtClean="0">
                <a:latin typeface="+mj-lt"/>
              </a:rPr>
              <a:t> </a:t>
            </a:r>
            <a:r>
              <a:rPr lang="en-US" sz="2800" b="1" dirty="0" smtClean="0">
                <a:latin typeface="+mj-lt"/>
              </a:rPr>
              <a:t>→ </a:t>
            </a:r>
            <a:r>
              <a:rPr lang="en-US" sz="2800" b="1" dirty="0">
                <a:latin typeface="+mj-lt"/>
              </a:rPr>
              <a:t>CH₂- CH</a:t>
            </a:r>
            <a:r>
              <a:rPr lang="en-US" sz="2800" b="1" dirty="0" smtClean="0">
                <a:latin typeface="+mj-lt"/>
              </a:rPr>
              <a:t>₂</a:t>
            </a:r>
          </a:p>
          <a:p>
            <a:r>
              <a:rPr lang="en-US" sz="2800" b="1" dirty="0">
                <a:latin typeface="+mj-lt"/>
              </a:rPr>
              <a:t> </a:t>
            </a:r>
            <a:r>
              <a:rPr lang="en-US" sz="2800" b="1" dirty="0" smtClean="0">
                <a:latin typeface="+mj-lt"/>
              </a:rPr>
              <a:t>                                                          </a:t>
            </a:r>
            <a:r>
              <a:rPr lang="ru-RU" sz="2800" b="1" dirty="0" smtClean="0">
                <a:latin typeface="+mj-lt"/>
              </a:rPr>
              <a:t>     </a:t>
            </a:r>
            <a:r>
              <a:rPr lang="en-US" sz="2800" b="1" dirty="0" smtClean="0">
                <a:latin typeface="+mj-lt"/>
              </a:rPr>
              <a:t>Br     </a:t>
            </a:r>
            <a:r>
              <a:rPr lang="en-US" sz="2800" b="1" dirty="0" err="1" smtClean="0">
                <a:latin typeface="+mj-lt"/>
              </a:rPr>
              <a:t>Br</a:t>
            </a:r>
            <a:endParaRPr lang="en-US" sz="2800" b="1" dirty="0">
              <a:latin typeface="+mj-lt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776964" y="1501683"/>
            <a:ext cx="5629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err="1" smtClean="0"/>
              <a:t>NaOH</a:t>
            </a:r>
            <a:endParaRPr lang="en-US" sz="12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796136" y="2023392"/>
            <a:ext cx="0" cy="907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516216" y="2023392"/>
            <a:ext cx="0" cy="907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2826469" y="1906708"/>
            <a:ext cx="4379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H</a:t>
            </a:r>
            <a:r>
              <a:rPr lang="en-US" sz="1200" b="1" dirty="0" smtClean="0"/>
              <a:t>₂O</a:t>
            </a:r>
            <a:endParaRPr lang="en-US" sz="12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717786" y="1501683"/>
            <a:ext cx="9883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H₂SO</a:t>
            </a:r>
            <a:r>
              <a:rPr lang="en-US" sz="1200" b="1" dirty="0" smtClean="0"/>
              <a:t>₄(</a:t>
            </a:r>
            <a:r>
              <a:rPr lang="ru-RU" sz="1200" b="1" dirty="0" err="1" smtClean="0"/>
              <a:t>конц</a:t>
            </a:r>
            <a:r>
              <a:rPr lang="ru-RU" sz="1200" b="1" dirty="0" smtClean="0"/>
              <a:t>)</a:t>
            </a:r>
            <a:endParaRPr lang="ru-RU" sz="12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863615" y="1910483"/>
            <a:ext cx="5549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 smtClean="0"/>
              <a:t>180°С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164255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014413" y="6037752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019499" y="6037752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26807" y="6037752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68350" y="6037752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26807" y="6037750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82857" y="602195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782855" y="6031970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014413" y="5552686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66115" y="5552686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526809" y="5552685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82853" y="5546220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183941" y="1268760"/>
            <a:ext cx="8208912" cy="40011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РЕ­А­ГИ­РУ­Ю­ЩИЕ ВЕ­ЩЕ­СТВА 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ПРО­ДУКТ </a:t>
            </a:r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ВЗА­И­МО­ДЕЙ­СТВИЯ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66195" y="2290670"/>
            <a:ext cx="500066" cy="46166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72508" y="1714110"/>
            <a:ext cx="500063" cy="460375"/>
          </a:xfrm>
          <a:prstGeom prst="rect">
            <a:avLst/>
          </a:prstGeom>
          <a:solidFill>
            <a:schemeClr val="bg2">
              <a:lumMod val="1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66195" y="3438788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66195" y="2866734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5423118" y="2290670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этан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5424247" y="1714110"/>
            <a:ext cx="33843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этен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5423118" y="3438787"/>
            <a:ext cx="3011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2-хлор­про­пан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5445702" y="2866732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1-хлор­про­пан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6174" y="260648"/>
            <a:ext cx="81302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+mj-lt"/>
              </a:rPr>
              <a:t>1</a:t>
            </a:r>
            <a:r>
              <a:rPr lang="ru-RU" b="1" dirty="0">
                <a:solidFill>
                  <a:schemeClr val="tx2"/>
                </a:solidFill>
                <a:latin typeface="+mj-lt"/>
              </a:rPr>
              <a:t>8. Уста­но­ви­те со­от­вет­ствие между ре­а­ги­ру­ю­щи­ми ве­ще­ства­ми и </a:t>
            </a:r>
            <a:endParaRPr lang="en-US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+mj-lt"/>
              </a:rPr>
              <a:t>ор­га­ни­че­ским </a:t>
            </a:r>
            <a:r>
              <a:rPr lang="ru-RU" b="1" dirty="0">
                <a:solidFill>
                  <a:schemeClr val="tx2"/>
                </a:solidFill>
                <a:latin typeface="+mj-lt"/>
              </a:rPr>
              <a:t>про­дук­том, ко­то­рый пре­иму­ще­ствен­но об­ра­зу­ет­ся при вза­и­мо­дей­ствии этих ве­ществ.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872508" y="4042270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5"/>
          <p:cNvSpPr txBox="1">
            <a:spLocks noChangeArrowheads="1"/>
          </p:cNvSpPr>
          <p:nvPr/>
        </p:nvSpPr>
        <p:spPr bwMode="auto">
          <a:xfrm>
            <a:off x="5444530" y="4042269"/>
            <a:ext cx="3011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аце­тон</a:t>
            </a:r>
            <a:endParaRPr lang="ru-RU" altLang="ru-RU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4872505" y="4646474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35"/>
          <p:cNvSpPr txBox="1">
            <a:spLocks noChangeArrowheads="1"/>
          </p:cNvSpPr>
          <p:nvPr/>
        </p:nvSpPr>
        <p:spPr bwMode="auto">
          <a:xfrm>
            <a:off x="5444530" y="4646473"/>
            <a:ext cx="3011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1-бром­про­пан</a:t>
            </a:r>
            <a:endParaRPr lang="ru-RU" alt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8270" y="245123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altLang="ru-RU" sz="2000" b="1" dirty="0" err="1">
                <a:latin typeface="Times New Roman" pitchFamily="18" charset="0"/>
                <a:cs typeface="Times New Roman" pitchFamily="18" charset="0"/>
              </a:rPr>
              <a:t>про­пен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altLang="ru-RU" sz="2000" b="1" dirty="0" err="1">
                <a:latin typeface="Times New Roman" pitchFamily="18" charset="0"/>
                <a:cs typeface="Times New Roman" pitchFamily="18" charset="0"/>
              </a:rPr>
              <a:t>хло­ро­во­до­род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Б) аце­ти­лен и во­до­род (изб.)</a:t>
            </a:r>
            <a:endParaRPr lang="en-US" alt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altLang="ru-RU" sz="2000" b="1" dirty="0" err="1">
                <a:latin typeface="Times New Roman" pitchFamily="18" charset="0"/>
                <a:cs typeface="Times New Roman" pitchFamily="18" charset="0"/>
              </a:rPr>
              <a:t>про­пин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и вода</a:t>
            </a:r>
            <a:endParaRPr lang="en-US" alt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цик­ло­про­пан и </a:t>
            </a:r>
            <a:r>
              <a:rPr lang="ru-RU" altLang="ru-RU" sz="2000" b="1" dirty="0" err="1">
                <a:latin typeface="Times New Roman" pitchFamily="18" charset="0"/>
                <a:cs typeface="Times New Roman" pitchFamily="18" charset="0"/>
              </a:rPr>
              <a:t>бром­во­до­род</a:t>
            </a:r>
            <a:endParaRPr lang="en-US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66115" y="6029236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92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609600" y="4270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smtClean="0">
                <a:cs typeface="Times New Roman" panose="02020603050405020304" pitchFamily="18" charset="0"/>
              </a:rPr>
              <a:t>Цели:</a:t>
            </a:r>
            <a:endParaRPr lang="ru-RU" sz="4000" b="1" dirty="0">
              <a:cs typeface="Times New Roman" panose="02020603050405020304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79512" y="1412776"/>
            <a:ext cx="8100392" cy="33240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Ознакомиться с материалом экзаменационной </a:t>
            </a:r>
            <a:r>
              <a:rPr 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en-US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Clr>
                <a:schemeClr val="tx1"/>
              </a:buClr>
              <a:buFont typeface="Arial" pitchFamily="34" charset="0"/>
              <a:buChar char="•"/>
            </a:pPr>
            <a:r>
              <a:rPr 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 подготовленность к </a:t>
            </a:r>
            <a:r>
              <a:rPr 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экзамену.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Clr>
                <a:schemeClr val="tx1"/>
              </a:buClr>
              <a:buFont typeface="Arial" pitchFamily="34" charset="0"/>
              <a:buChar char="•"/>
            </a:pPr>
            <a:r>
              <a:rPr 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опыт выполнения тестовых заданий по химии.</a:t>
            </a:r>
          </a:p>
          <a:p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9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4526807" y="6037752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022463" y="6021954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66117" y="603661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26807" y="6037750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82857" y="602195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782855" y="6031970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014413" y="5552686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66115" y="5552686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526809" y="5552685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82853" y="5546220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183941" y="1268760"/>
            <a:ext cx="8208912" cy="40011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РЕ­А­ГИ­РУ­Ю­ЩИЕ ВЕ­ЩЕ­СТВА 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ПРО­ДУКТ </a:t>
            </a:r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ВЗА­И­МО­ДЕЙ­СТВИЯ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66195" y="2290670"/>
            <a:ext cx="500066" cy="46166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72508" y="1714110"/>
            <a:ext cx="500063" cy="460375"/>
          </a:xfrm>
          <a:prstGeom prst="rect">
            <a:avLst/>
          </a:prstGeom>
          <a:solidFill>
            <a:schemeClr val="bg2">
              <a:lumMod val="1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66195" y="3438788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66195" y="2866734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5423118" y="2290670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err="1" smtClean="0">
                <a:latin typeface="Times New Roman" pitchFamily="18" charset="0"/>
                <a:cs typeface="Times New Roman" pitchFamily="18" charset="0"/>
              </a:rPr>
              <a:t>про­пен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5424247" y="1714110"/>
            <a:ext cx="33843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про­пил­на­трий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5423118" y="3438787"/>
            <a:ext cx="3011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про­па­нон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5445702" y="2866732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про­па­наль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6174" y="260648"/>
            <a:ext cx="81302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+mj-lt"/>
              </a:rPr>
              <a:t>1</a:t>
            </a:r>
            <a:r>
              <a:rPr lang="ru-RU" b="1" dirty="0" smtClean="0">
                <a:solidFill>
                  <a:schemeClr val="tx2"/>
                </a:solidFill>
                <a:latin typeface="+mj-lt"/>
              </a:rPr>
              <a:t>9. </a:t>
            </a:r>
            <a:r>
              <a:rPr lang="ru-RU" b="1" dirty="0">
                <a:solidFill>
                  <a:schemeClr val="tx2"/>
                </a:solidFill>
                <a:latin typeface="+mj-lt"/>
              </a:rPr>
              <a:t>Уста­но­ви­те со­от­вет­ствие между ре­а­ги­ру­ю­щи­ми ве­ще­ства­ми и </a:t>
            </a:r>
            <a:endParaRPr lang="en-US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+mj-lt"/>
              </a:rPr>
              <a:t>уг­ле­ро­до­со­дер­жа­щим </a:t>
            </a:r>
            <a:r>
              <a:rPr lang="ru-RU" b="1" dirty="0">
                <a:solidFill>
                  <a:schemeClr val="tx2"/>
                </a:solidFill>
                <a:latin typeface="+mj-lt"/>
              </a:rPr>
              <a:t>про­дук­том, ко­то­рый об­ра­зу­ет­ся при </a:t>
            </a:r>
            <a:endParaRPr lang="en-US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+mj-lt"/>
              </a:rPr>
              <a:t>вза­и­мо­дей­ствии </a:t>
            </a:r>
            <a:r>
              <a:rPr lang="ru-RU" b="1" dirty="0">
                <a:solidFill>
                  <a:schemeClr val="tx2"/>
                </a:solidFill>
                <a:latin typeface="+mj-lt"/>
              </a:rPr>
              <a:t>этих ве­ществ.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872508" y="4042270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5"/>
          <p:cNvSpPr txBox="1">
            <a:spLocks noChangeArrowheads="1"/>
          </p:cNvSpPr>
          <p:nvPr/>
        </p:nvSpPr>
        <p:spPr bwMode="auto">
          <a:xfrm>
            <a:off x="5444530" y="4042269"/>
            <a:ext cx="3011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про­пи­лат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 на­трия</a:t>
            </a:r>
            <a:endParaRPr lang="ru-RU" altLang="ru-RU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4872505" y="4646474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35"/>
          <p:cNvSpPr txBox="1">
            <a:spLocks noChangeArrowheads="1"/>
          </p:cNvSpPr>
          <p:nvPr/>
        </p:nvSpPr>
        <p:spPr bwMode="auto">
          <a:xfrm>
            <a:off x="5444530" y="4646473"/>
            <a:ext cx="3011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про­па­но­вая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 кис­ло­та</a:t>
            </a:r>
            <a:endParaRPr lang="ru-RU" alt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1166" y="2220403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А) про­па­нол-1 и </a:t>
            </a:r>
            <a:r>
              <a:rPr lang="en-US" altLang="ru-RU" sz="2000" b="1" dirty="0" err="1">
                <a:latin typeface="Times New Roman" pitchFamily="18" charset="0"/>
                <a:cs typeface="Times New Roman" pitchFamily="18" charset="0"/>
              </a:rPr>
              <a:t>CuO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Б) про­па­нол-2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altLang="ru-RU" sz="2000" b="1" dirty="0" err="1">
                <a:latin typeface="Times New Roman" pitchFamily="18" charset="0"/>
                <a:cs typeface="Times New Roman" pitchFamily="18" charset="0"/>
              </a:rPr>
              <a:t>CuO</a:t>
            </a:r>
            <a:endParaRPr lang="en-US" alt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В) про­па­нол-1 и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 Na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про­па­нол-1 и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 H₂SO₄(</a:t>
            </a:r>
            <a:r>
              <a:rPr lang="ru-RU" altLang="ru-RU" sz="2000" b="1" dirty="0" err="1">
                <a:latin typeface="Times New Roman" pitchFamily="18" charset="0"/>
                <a:cs typeface="Times New Roman" pitchFamily="18" charset="0"/>
              </a:rPr>
              <a:t>конц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266115" y="603196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014412" y="6035114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54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859668" y="5295814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966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09550" y="530120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0954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355" y="2353698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9668" y="1777138"/>
            <a:ext cx="500063" cy="460375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3355" y="3501816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53355" y="2929762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1430178" y="2353698"/>
            <a:ext cx="39275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об­ме­на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1430179" y="1783458"/>
            <a:ext cx="5008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раз­ло­же­ния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1439084" y="3501816"/>
            <a:ext cx="4929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со­еди­не­ния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1430179" y="2929762"/>
            <a:ext cx="42156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об­ра­ти­мая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483325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+mj-lt"/>
              </a:rPr>
              <a:t>20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. Вза­и­мо­дей­ствие кар­бо­на­та каль­ция с рас­тво­ром му­ра­вьи­ной кис­ло­ты от­но­сят к ре­ак­ци­ям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3355" y="4081835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35"/>
          <p:cNvSpPr txBox="1">
            <a:spLocks noChangeArrowheads="1"/>
          </p:cNvSpPr>
          <p:nvPr/>
        </p:nvSpPr>
        <p:spPr bwMode="auto">
          <a:xfrm>
            <a:off x="1430179" y="4081835"/>
            <a:ext cx="53630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не­об­ра­ти­мая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193004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859668" y="5295814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966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09550" y="530120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0954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355" y="2353698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9668" y="1777138"/>
            <a:ext cx="500063" cy="460375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3355" y="3501816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53355" y="2929762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1430178" y="2353698"/>
            <a:ext cx="49379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сте­пе­ни из­мель­че­ния алю­ми­ния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1430179" y="1783458"/>
            <a:ext cx="5008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кон­цен­тра­ции кис­ло­ты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1439084" y="3501816"/>
            <a:ext cx="4929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дав­ле­ния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1430179" y="2929762"/>
            <a:ext cx="42156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кон­цен­тра­ция во­до­ро­да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340572"/>
            <a:ext cx="8460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+mj-lt"/>
              </a:rPr>
              <a:t>21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. Ско­рость рас­тво­ре­ния алю­ми­ния 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в 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со­ля­ной кис­ло­те </a:t>
            </a:r>
            <a:r>
              <a:rPr lang="ru-RU" sz="2400" b="1" u="sng" dirty="0">
                <a:solidFill>
                  <a:schemeClr val="tx2"/>
                </a:solidFill>
                <a:latin typeface="+mj-lt"/>
              </a:rPr>
              <a:t>не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 за­ви­сит от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3355" y="4081835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35"/>
          <p:cNvSpPr txBox="1">
            <a:spLocks noChangeArrowheads="1"/>
          </p:cNvSpPr>
          <p:nvPr/>
        </p:nvSpPr>
        <p:spPr bwMode="auto">
          <a:xfrm>
            <a:off x="1430179" y="4081835"/>
            <a:ext cx="53630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тем­пе­ра­ту­ры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300961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4526807" y="581338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66115" y="581338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014415" y="5813382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26807" y="581338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82857" y="579758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782855" y="580760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186174" y="1593689"/>
            <a:ext cx="8208912" cy="40011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ФОР­МУ­ЛА 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ВЕ­ЩЕ­СТВА</a:t>
            </a:r>
            <a:r>
              <a:rPr lang="en-US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ПРО­ДУКТ </a:t>
            </a:r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КА­ТО­ДЕ</a:t>
            </a:r>
            <a:r>
              <a:rPr lang="en-US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endParaRPr lang="ru-RU" alt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22540" y="2709416"/>
            <a:ext cx="500066" cy="46166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28853" y="2132856"/>
            <a:ext cx="500063" cy="460375"/>
          </a:xfrm>
          <a:prstGeom prst="rect">
            <a:avLst/>
          </a:prstGeom>
          <a:solidFill>
            <a:schemeClr val="bg2">
              <a:lumMod val="1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22540" y="3857534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22540" y="3285480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5709707" y="2709416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га­ло­ген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5726557" y="2132856"/>
            <a:ext cx="33843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ме­талл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5726557" y="3857533"/>
            <a:ext cx="3011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во­до­род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5727922" y="3285479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кис­ло­род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1476" y="260648"/>
            <a:ext cx="758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+mj-lt"/>
              </a:rPr>
              <a:t>22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. Уста­но­ви­те со­от­вет­ствие между фор­му­лой </a:t>
            </a:r>
            <a:endParaRPr lang="en-US" sz="24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ве­ще­ства 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и про­дук­том, об­ра­зу­ю­щим­ся на ка­то­де при элек­тро­ли­зе его вод­но­го рас­тво­ра.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128853" y="4461016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5"/>
          <p:cNvSpPr txBox="1">
            <a:spLocks noChangeArrowheads="1"/>
          </p:cNvSpPr>
          <p:nvPr/>
        </p:nvSpPr>
        <p:spPr bwMode="auto">
          <a:xfrm>
            <a:off x="5726557" y="4461015"/>
            <a:ext cx="3011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азот</a:t>
            </a:r>
            <a:endParaRPr lang="ru-RU" altLang="ru-RU" sz="2400" dirty="0"/>
          </a:p>
        </p:txBody>
      </p:sp>
      <p:sp>
        <p:nvSpPr>
          <p:cNvPr id="48" name="TextBox 47"/>
          <p:cNvSpPr txBox="1"/>
          <p:nvPr/>
        </p:nvSpPr>
        <p:spPr>
          <a:xfrm>
            <a:off x="2014413" y="532831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66115" y="532831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526809" y="532831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82853" y="532185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4915" y="2359617"/>
            <a:ext cx="42318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000" b="1" dirty="0" err="1">
                <a:latin typeface="Times New Roman" pitchFamily="18" charset="0"/>
                <a:cs typeface="Times New Roman" pitchFamily="18" charset="0"/>
              </a:rPr>
              <a:t>AgF</a:t>
            </a:r>
            <a:endParaRPr lang="en-US" alt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000" b="1" dirty="0" err="1">
                <a:latin typeface="Times New Roman" pitchFamily="18" charset="0"/>
                <a:cs typeface="Times New Roman" pitchFamily="18" charset="0"/>
              </a:rPr>
              <a:t>CuSO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₄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HNO₃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 Ba(OH)₂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014412" y="5813385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66115" y="5813385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86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4526807" y="581338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66117" y="5818411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014415" y="5789983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26807" y="581338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82857" y="579758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782855" y="580760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539552" y="1593689"/>
            <a:ext cx="7413824" cy="40011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ФОР­МУ­ЛА 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СОЛИ                                         СРЕДА </a:t>
            </a:r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РАС­ТВО­РА</a:t>
            </a:r>
            <a:r>
              <a:rPr lang="en-US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endParaRPr lang="ru-RU" alt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16227" y="3056433"/>
            <a:ext cx="500066" cy="46166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22540" y="2479873"/>
            <a:ext cx="500063" cy="460375"/>
          </a:xfrm>
          <a:prstGeom prst="rect">
            <a:avLst/>
          </a:prstGeom>
          <a:solidFill>
            <a:schemeClr val="bg2">
              <a:lumMod val="1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16227" y="3632497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5693294" y="3056433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ще­лоч­ная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5693294" y="2478583"/>
            <a:ext cx="33843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кис­лая</a:t>
            </a:r>
            <a:endParaRPr lang="ru-RU" altLang="ru-RU" sz="2400" baseline="-250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5689069" y="3629631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ней­траль­ная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1476" y="260648"/>
            <a:ext cx="7581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+mj-lt"/>
              </a:rPr>
              <a:t>23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. 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Уста­но­ви­те со­от­вет­ствие между фор­му­лой соли и сре­дой её вод­но­го рас­тво­ра.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014413" y="532831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66115" y="532831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526809" y="532831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82853" y="532185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4289" y="2317769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000" b="1" dirty="0" err="1">
                <a:latin typeface="Times New Roman" pitchFamily="18" charset="0"/>
                <a:cs typeface="Times New Roman" pitchFamily="18" charset="0"/>
              </a:rPr>
              <a:t>NaClO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₄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000" b="1" dirty="0" err="1">
                <a:latin typeface="Times New Roman" pitchFamily="18" charset="0"/>
                <a:cs typeface="Times New Roman" pitchFamily="18" charset="0"/>
              </a:rPr>
              <a:t>AlCl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₃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000" b="1" dirty="0" err="1">
                <a:latin typeface="Times New Roman" pitchFamily="18" charset="0"/>
                <a:cs typeface="Times New Roman" pitchFamily="18" charset="0"/>
              </a:rPr>
              <a:t>K₂SiO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₃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 K₂CO₃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59800" y="5813385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14411" y="5787482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36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2019079" y="581338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014414" y="5813385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82857" y="579758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782855" y="580760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26807" y="581338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26807" y="581338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66115" y="581338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66115" y="5813384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143508" y="2392934"/>
            <a:ext cx="8244916" cy="33855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ВОЗ­ДЕЙ­СТВИЕ </a:t>
            </a:r>
            <a:r>
              <a:rPr lang="ru-RU" altLang="ru-RU" sz="1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СИ­СТЕ­МУ    </a:t>
            </a:r>
            <a:r>
              <a:rPr lang="ru-RU" alt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alt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СМЕ­ЩЕ­НИЕ ХИМ. </a:t>
            </a:r>
            <a:r>
              <a:rPr lang="ru-RU" altLang="ru-RU" sz="1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РАВ­НО­ВЕ­СИЯ</a:t>
            </a:r>
            <a:r>
              <a:rPr lang="en-US" alt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endParaRPr lang="ru-RU" alt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86797" y="3507381"/>
            <a:ext cx="500066" cy="46166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93110" y="2930821"/>
            <a:ext cx="500063" cy="460375"/>
          </a:xfrm>
          <a:prstGeom prst="rect">
            <a:avLst/>
          </a:prstGeom>
          <a:solidFill>
            <a:schemeClr val="bg2">
              <a:lumMod val="1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86797" y="4083445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5053867" y="3538158"/>
            <a:ext cx="34939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 сто­ро­ну об­рат­ной ре­ак­ции</a:t>
            </a:r>
            <a:endParaRPr lang="ru-RU" altLang="ru-RU" sz="20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5056830" y="2960953"/>
            <a:ext cx="33843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 сто­ро­ну пря­мой ре­ак­ции</a:t>
            </a:r>
            <a:endParaRPr lang="ru-RU" altLang="ru-RU" sz="2000" baseline="-250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5046146" y="4114222"/>
            <a:ext cx="33136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прак­ти­че­ски не сме­ща­ет­ся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260648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+mj-lt"/>
              </a:rPr>
              <a:t>24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. </a:t>
            </a:r>
            <a:r>
              <a:rPr lang="ru-RU" sz="2000" b="1" dirty="0">
                <a:solidFill>
                  <a:schemeClr val="tx2"/>
                </a:solidFill>
                <a:latin typeface="+mj-lt"/>
              </a:rPr>
              <a:t>Уста­но­ви­те со­от­вет­ствие между спо­со­бом воз­дей­ствия на рав­но­вес­ную </a:t>
            </a:r>
            <a:r>
              <a:rPr lang="ru-RU" sz="2000" b="1" dirty="0" smtClean="0">
                <a:solidFill>
                  <a:schemeClr val="tx2"/>
                </a:solidFill>
                <a:latin typeface="+mj-lt"/>
              </a:rPr>
              <a:t>си­сте­му</a:t>
            </a:r>
            <a:r>
              <a:rPr lang="en-US" sz="2000" b="1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ru-RU" sz="2000" b="1" dirty="0">
                <a:solidFill>
                  <a:schemeClr val="tx2"/>
                </a:solidFill>
                <a:latin typeface="+mj-lt"/>
              </a:rPr>
              <a:t>и сме­ще­ни­ем хи­ми­че­ско­го рав­но­ве­сия в ре­зуль­та­те этого воз­дей­ствия.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014413" y="532831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66115" y="532831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526809" y="532831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82853" y="532185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5082" y="1702523"/>
            <a:ext cx="29749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MgO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₂(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714271" y="1916832"/>
            <a:ext cx="36004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680156" y="2045068"/>
            <a:ext cx="36004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4176514" y="1718597"/>
            <a:ext cx="2380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MgCO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₃(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2295" y="2960953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А) умень­ше­ние тем­пе­ра­ту­ры</a:t>
            </a:r>
            <a:endParaRPr lang="en-US" alt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Б) умень­ше­ние кон­цен­тра­ции 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CO₂</a:t>
            </a:r>
          </a:p>
          <a:p>
            <a:pPr>
              <a:lnSpc>
                <a:spcPct val="150000"/>
              </a:lnSpc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В) умень­ше­ние дав­ле­ния</a:t>
            </a:r>
            <a:endParaRPr lang="en-US" alt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до­бав­ле­ние ка­та­ли­за­то­ра</a:t>
            </a:r>
            <a:endParaRPr lang="en-US" alt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80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5782857" y="579758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782855" y="580760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26807" y="581338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26807" y="581338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66115" y="581338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266115" y="5813384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19079" y="581338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014414" y="5813385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371476" y="1593689"/>
            <a:ext cx="8023610" cy="40011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ПАРА </a:t>
            </a:r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ВЕ­ЩЕСТВ                             </a:t>
            </a:r>
            <a:r>
              <a:rPr lang="en-US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РЕАГЕНТЫ</a:t>
            </a:r>
            <a:endParaRPr lang="ru-RU" alt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22540" y="2709416"/>
            <a:ext cx="500066" cy="46166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28853" y="2132856"/>
            <a:ext cx="500063" cy="460375"/>
          </a:xfrm>
          <a:prstGeom prst="rect">
            <a:avLst/>
          </a:prstGeom>
          <a:solidFill>
            <a:schemeClr val="bg2">
              <a:lumMod val="1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22540" y="3857534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22540" y="3285480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5709707" y="2709416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 err="1">
                <a:latin typeface="Times New Roman" pitchFamily="18" charset="0"/>
                <a:cs typeface="Times New Roman" pitchFamily="18" charset="0"/>
              </a:rPr>
              <a:t>NaHCO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₃ 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5726557" y="2132856"/>
            <a:ext cx="33843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 err="1" smtClean="0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5726557" y="3857533"/>
            <a:ext cx="3011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 err="1">
                <a:latin typeface="Times New Roman" pitchFamily="18" charset="0"/>
                <a:cs typeface="Times New Roman" pitchFamily="18" charset="0"/>
              </a:rPr>
              <a:t>KMnO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₄ (H</a:t>
            </a:r>
            <a:r>
              <a:rPr lang="en-US" altLang="ru-RU" sz="2400" b="1" dirty="0" smtClean="0">
                <a:latin typeface="+mj-lt"/>
                <a:cs typeface="Calibri"/>
              </a:rPr>
              <a:t>⁺</a:t>
            </a:r>
            <a:r>
              <a:rPr lang="en-US" altLang="ru-RU" sz="2400" b="1" dirty="0" smtClean="0">
                <a:latin typeface="Calibri"/>
                <a:cs typeface="Calibri"/>
              </a:rPr>
              <a:t>)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5727922" y="3285479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фе­нол­фта­ле­ин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1476" y="260648"/>
            <a:ext cx="758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+mj-lt"/>
              </a:rPr>
              <a:t>25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. Уста­но­ви­те со­от­вет­ствие между па­ра­ми </a:t>
            </a:r>
            <a:endParaRPr lang="en-US" sz="24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ве­ществ 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и ре­а­ген­том, с по­мо­щью ко­то­ро­го их можно раз­ли­чить.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128853" y="4461016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5"/>
          <p:cNvSpPr txBox="1">
            <a:spLocks noChangeArrowheads="1"/>
          </p:cNvSpPr>
          <p:nvPr/>
        </p:nvSpPr>
        <p:spPr bwMode="auto">
          <a:xfrm>
            <a:off x="5726557" y="4461015"/>
            <a:ext cx="3011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KOH (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спирт. р-р)</a:t>
            </a:r>
            <a:endParaRPr lang="ru-RU" altLang="ru-RU" sz="2400" dirty="0"/>
          </a:p>
        </p:txBody>
      </p:sp>
      <p:sp>
        <p:nvSpPr>
          <p:cNvPr id="48" name="TextBox 47"/>
          <p:cNvSpPr txBox="1"/>
          <p:nvPr/>
        </p:nvSpPr>
        <p:spPr>
          <a:xfrm>
            <a:off x="2014413" y="532831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66115" y="532831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526809" y="532831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82853" y="532185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548481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HCOOH 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 CH₃COOH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CH₃NH₂ 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 CH₄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CH₃COOH 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 CH₃COOCH₃</a:t>
            </a:r>
          </a:p>
          <a:p>
            <a:pPr>
              <a:lnSpc>
                <a:spcPct val="150000"/>
              </a:lnSpc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 C₆H₆ 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 C₆H</a:t>
            </a:r>
            <a:r>
              <a:rPr lang="en-US" altLang="ru-RU" sz="2000" b="1" dirty="0">
                <a:cs typeface="Calibri"/>
              </a:rPr>
              <a:t>₅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CH₃</a:t>
            </a:r>
          </a:p>
        </p:txBody>
      </p:sp>
    </p:spTree>
    <p:extLst>
      <p:ext uri="{BB962C8B-B14F-4D97-AF65-F5344CB8AC3E}">
        <p14:creationId xmlns:p14="http://schemas.microsoft.com/office/powerpoint/2010/main" val="2609863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5782857" y="579758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782855" y="580760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26807" y="581338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26807" y="581338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66115" y="581338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266115" y="5813384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19079" y="581338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014414" y="5813385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364204" y="1484784"/>
            <a:ext cx="8023610" cy="40011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СМЕСЬ</a:t>
            </a:r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 	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СПО­СОБ </a:t>
            </a:r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РАЗ­ДЕ­ЛЕ­НИЯ                         </a:t>
            </a:r>
            <a:r>
              <a:rPr lang="en-US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alt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37695" y="2637098"/>
            <a:ext cx="500066" cy="46166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44008" y="2060538"/>
            <a:ext cx="500063" cy="460375"/>
          </a:xfrm>
          <a:prstGeom prst="rect">
            <a:avLst/>
          </a:prstGeom>
          <a:solidFill>
            <a:schemeClr val="bg2">
              <a:lumMod val="1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37695" y="3785216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37695" y="3213162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5238519" y="2667875"/>
            <a:ext cx="30115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об­ра­бот­ка водой</a:t>
            </a:r>
            <a:endParaRPr lang="ru-RU" altLang="ru-RU" sz="20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5238520" y="2090670"/>
            <a:ext cx="33843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фрак­ци­он­ной пе­ре­гон­кой</a:t>
            </a:r>
            <a:endParaRPr lang="ru-RU" altLang="ru-RU" sz="20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5238518" y="3787914"/>
            <a:ext cx="30115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охла­жде­ни­ем</a:t>
            </a:r>
            <a:endParaRPr lang="ru-RU" altLang="ru-RU" sz="20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5238518" y="3243939"/>
            <a:ext cx="30115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де­кан­та­ци­ей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260648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+mj-lt"/>
              </a:rPr>
              <a:t>2</a:t>
            </a:r>
            <a:r>
              <a:rPr lang="ru-RU" sz="2000" b="1" dirty="0" smtClean="0">
                <a:solidFill>
                  <a:schemeClr val="tx2"/>
                </a:solidFill>
                <a:latin typeface="+mj-lt"/>
              </a:rPr>
              <a:t>6</a:t>
            </a:r>
            <a:r>
              <a:rPr lang="ru-RU" sz="2000" b="1" dirty="0">
                <a:solidFill>
                  <a:schemeClr val="tx2"/>
                </a:solidFill>
                <a:latin typeface="+mj-lt"/>
              </a:rPr>
              <a:t>. Уста­но­ви­те со­от­вет­ствие между сме­сью и спо­со­бом её </a:t>
            </a:r>
            <a:endParaRPr lang="en-US" sz="20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+mj-lt"/>
              </a:rPr>
              <a:t>раз­де­ле­ния</a:t>
            </a:r>
            <a:r>
              <a:rPr lang="ru-RU" sz="2000" b="1" dirty="0">
                <a:solidFill>
                  <a:schemeClr val="tx2"/>
                </a:solidFill>
                <a:latin typeface="+mj-lt"/>
              </a:rPr>
              <a:t>: к каж­дой по­зи­ции, обо­зна­чен­ной бук­вой, </a:t>
            </a:r>
            <a:endParaRPr lang="en-US" sz="20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+mj-lt"/>
              </a:rPr>
              <a:t>под­бе­ри­те </a:t>
            </a:r>
            <a:r>
              <a:rPr lang="ru-RU" sz="2000" b="1" dirty="0">
                <a:solidFill>
                  <a:schemeClr val="tx2"/>
                </a:solidFill>
                <a:latin typeface="+mj-lt"/>
              </a:rPr>
              <a:t>со­от­вет­ству­ю­щую по­зи­цию, обо­зна­чен­ную циф­рой.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44008" y="4388698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5"/>
          <p:cNvSpPr txBox="1">
            <a:spLocks noChangeArrowheads="1"/>
          </p:cNvSpPr>
          <p:nvPr/>
        </p:nvSpPr>
        <p:spPr bwMode="auto">
          <a:xfrm>
            <a:off x="5238520" y="4419475"/>
            <a:ext cx="30115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с по­мо­щью маг­ни­та</a:t>
            </a:r>
            <a:endParaRPr lang="ru-RU" altLang="ru-RU" sz="2000" dirty="0"/>
          </a:p>
        </p:txBody>
      </p:sp>
      <p:sp>
        <p:nvSpPr>
          <p:cNvPr id="48" name="TextBox 47"/>
          <p:cNvSpPr txBox="1"/>
          <p:nvPr/>
        </p:nvSpPr>
        <p:spPr>
          <a:xfrm>
            <a:off x="2014413" y="532831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66115" y="532831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526809" y="532831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82857" y="5322274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8946" y="2520913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А) хло­рид на­трия и по­ли­эти­лен</a:t>
            </a:r>
          </a:p>
          <a:p>
            <a:pPr>
              <a:lnSpc>
                <a:spcPct val="150000"/>
              </a:lnSpc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Б) жид­кий азот и кис­ло­род</a:t>
            </a:r>
            <a:endParaRPr lang="en-US" alt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В) суль­фат бария и хло­рид калия</a:t>
            </a:r>
            <a:endParaRPr lang="en-US" alt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аце­тон и </a:t>
            </a:r>
            <a:r>
              <a:rPr lang="ru-RU" altLang="ru-RU" b="1" dirty="0" err="1">
                <a:latin typeface="Times New Roman" pitchFamily="18" charset="0"/>
                <a:cs typeface="Times New Roman" pitchFamily="18" charset="0"/>
              </a:rPr>
              <a:t>изо­про­па­нол</a:t>
            </a:r>
            <a:endParaRPr lang="en-US" alt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53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5616" y="1916832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5616" y="1916831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8574" y="5877271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5616" y="3861047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112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5616" y="386104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671" y="599235"/>
            <a:ext cx="7620000" cy="1293709"/>
          </a:xfrm>
        </p:spPr>
        <p:txBody>
          <a:bodyPr/>
          <a:lstStyle/>
          <a:p>
            <a:r>
              <a:rPr lang="ru-RU" sz="1800" b="1" dirty="0" smtClean="0"/>
              <a:t>27. К </a:t>
            </a:r>
            <a:r>
              <a:rPr lang="ru-RU" sz="1800" b="1" dirty="0"/>
              <a:t>240 г рас­тво­ра с мас­со­вой долей соли 10% до­ба­ви­ли 160 мл воды. Опре­де­ли­те мас­со­вую долю соли в по­лу­чен­ном рас­тво­ре. (За­пи­ши­те число с точ­но­стью до целых.)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40718" y="2650649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+mj-lt"/>
              </a:rPr>
              <a:t>28. Какой объём газа вы­де­лит­ся при вза­и­мо­дей­ствии 10 моль </a:t>
            </a:r>
            <a:endParaRPr lang="en-US" b="1" dirty="0" smtClean="0">
              <a:solidFill>
                <a:schemeClr val="tx2"/>
              </a:solidFill>
              <a:latin typeface="+mj-lt"/>
            </a:endParaRPr>
          </a:p>
          <a:p>
            <a:r>
              <a:rPr lang="ru-RU" b="1" dirty="0" smtClean="0">
                <a:solidFill>
                  <a:schemeClr val="tx2"/>
                </a:solidFill>
                <a:latin typeface="+mj-lt"/>
              </a:rPr>
              <a:t>пе­рок­си­да </a:t>
            </a:r>
            <a:r>
              <a:rPr lang="ru-RU" b="1" dirty="0" smtClean="0">
                <a:solidFill>
                  <a:schemeClr val="tx2"/>
                </a:solidFill>
                <a:latin typeface="+mj-lt"/>
              </a:rPr>
              <a:t>на­трия с из­быт­ком уг­ле­кис­ло­го газа? Ответ ука­жи­те в лит­рах с точ­но­стью до целых.</a:t>
            </a:r>
            <a:endParaRPr lang="ru-RU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0718" y="4538897"/>
            <a:ext cx="75018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+mj-lt"/>
              </a:rPr>
              <a:t>29. Сколь­ко </a:t>
            </a:r>
            <a:r>
              <a:rPr lang="ru-RU" b="1" dirty="0">
                <a:solidFill>
                  <a:schemeClr val="tx2"/>
                </a:solidFill>
                <a:latin typeface="+mj-lt"/>
              </a:rPr>
              <a:t>грам­мов ди­хро­ма­та калия по­тре­бу­ет­ся </a:t>
            </a:r>
            <a:r>
              <a:rPr lang="ru-RU" b="1" dirty="0" smtClean="0">
                <a:solidFill>
                  <a:schemeClr val="tx2"/>
                </a:solidFill>
                <a:latin typeface="+mj-lt"/>
              </a:rPr>
              <a:t>для</a:t>
            </a:r>
            <a:endParaRPr lang="en-US" b="1" dirty="0" smtClean="0">
              <a:solidFill>
                <a:schemeClr val="tx2"/>
              </a:solidFill>
              <a:latin typeface="+mj-lt"/>
            </a:endParaRPr>
          </a:p>
          <a:p>
            <a:r>
              <a:rPr lang="ru-RU" b="1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ru-RU" b="1" dirty="0">
                <a:solidFill>
                  <a:schemeClr val="tx2"/>
                </a:solidFill>
                <a:latin typeface="+mj-lt"/>
              </a:rPr>
              <a:t>по­лу­че­ния 13,44 л (н. у.) хлора при вза­и­мо­дей­ствии с </a:t>
            </a:r>
            <a:endParaRPr lang="en-US" b="1" dirty="0" smtClean="0">
              <a:solidFill>
                <a:schemeClr val="tx2"/>
              </a:solidFill>
              <a:latin typeface="+mj-lt"/>
            </a:endParaRPr>
          </a:p>
          <a:p>
            <a:r>
              <a:rPr lang="ru-RU" b="1" dirty="0" smtClean="0">
                <a:solidFill>
                  <a:schemeClr val="tx2"/>
                </a:solidFill>
                <a:latin typeface="+mj-lt"/>
              </a:rPr>
              <a:t>кон­цен­три­ро­ван­ной </a:t>
            </a:r>
            <a:r>
              <a:rPr lang="ru-RU" b="1" dirty="0">
                <a:solidFill>
                  <a:schemeClr val="tx2"/>
                </a:solidFill>
                <a:latin typeface="+mj-lt"/>
              </a:rPr>
              <a:t>со­ля­ной кис­ло­той? Ответ округ­ли­те с </a:t>
            </a:r>
            <a:endParaRPr lang="en-US" b="1" dirty="0" smtClean="0">
              <a:solidFill>
                <a:schemeClr val="tx2"/>
              </a:solidFill>
              <a:latin typeface="+mj-lt"/>
            </a:endParaRPr>
          </a:p>
          <a:p>
            <a:r>
              <a:rPr lang="ru-RU" b="1" dirty="0" smtClean="0">
                <a:solidFill>
                  <a:schemeClr val="tx2"/>
                </a:solidFill>
                <a:latin typeface="+mj-lt"/>
              </a:rPr>
              <a:t>точ­но­стью </a:t>
            </a:r>
            <a:r>
              <a:rPr lang="ru-RU" b="1" dirty="0">
                <a:solidFill>
                  <a:schemeClr val="tx2"/>
                </a:solidFill>
                <a:latin typeface="+mj-lt"/>
              </a:rPr>
              <a:t>до де­ся­тых.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8568" y="5877272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197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1575" y="2134890"/>
            <a:ext cx="7140866" cy="4462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2P + 5CuSO₄ + 8H₂O → 2H₃PO₄ + 5H₂SO₄ + 5Cu</a:t>
            </a:r>
          </a:p>
          <a:p>
            <a:pPr algn="ctr">
              <a:defRPr/>
            </a:pPr>
            <a:endParaRPr lang="en-US" sz="2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P° -5 e → P⁺⁵            </a:t>
            </a:r>
            <a:r>
              <a:rPr lang="ru-RU" sz="2000" b="1" dirty="0" smtClean="0">
                <a:solidFill>
                  <a:schemeClr val="tx1"/>
                </a:solidFill>
              </a:rPr>
              <a:t>      </a:t>
            </a:r>
            <a:r>
              <a:rPr lang="en-US" sz="2000" b="1" dirty="0" smtClean="0">
                <a:solidFill>
                  <a:schemeClr val="tx1"/>
                </a:solidFill>
              </a:rPr>
              <a:t>10  </a:t>
            </a:r>
            <a:r>
              <a:rPr lang="ru-RU" sz="2000" b="1" dirty="0" smtClean="0">
                <a:solidFill>
                  <a:schemeClr val="tx1"/>
                </a:solidFill>
              </a:rPr>
              <a:t>              </a:t>
            </a:r>
            <a:r>
              <a:rPr lang="en-US" sz="2000" b="1" dirty="0" smtClean="0">
                <a:solidFill>
                  <a:schemeClr val="tx1"/>
                </a:solidFill>
              </a:rPr>
              <a:t>2 –</a:t>
            </a:r>
            <a:r>
              <a:rPr lang="ru-RU" sz="2000" b="1" dirty="0" smtClean="0">
                <a:solidFill>
                  <a:schemeClr val="tx1"/>
                </a:solidFill>
              </a:rPr>
              <a:t> процесс окисления  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Cu⁺² + 2e → Cu°              </a:t>
            </a:r>
            <a:r>
              <a:rPr lang="ru-RU" sz="2000" b="1" dirty="0" smtClean="0">
                <a:solidFill>
                  <a:schemeClr val="tx1"/>
                </a:solidFill>
              </a:rPr>
              <a:t>                  </a:t>
            </a:r>
            <a:r>
              <a:rPr lang="en-US" sz="2000" b="1" dirty="0" smtClean="0">
                <a:solidFill>
                  <a:schemeClr val="tx1"/>
                </a:solidFill>
              </a:rPr>
              <a:t> 5</a:t>
            </a:r>
            <a:r>
              <a:rPr lang="ru-RU" sz="2000" b="1" dirty="0" smtClean="0">
                <a:solidFill>
                  <a:schemeClr val="tx1"/>
                </a:solidFill>
              </a:rPr>
              <a:t> – процесс восстановления</a:t>
            </a:r>
          </a:p>
          <a:p>
            <a:pPr>
              <a:defRPr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P (P°) –</a:t>
            </a:r>
            <a:r>
              <a:rPr lang="ru-RU" sz="2000" b="1" dirty="0" smtClean="0">
                <a:solidFill>
                  <a:schemeClr val="tx1"/>
                </a:solidFill>
              </a:rPr>
              <a:t> восстановитель</a:t>
            </a:r>
          </a:p>
          <a:p>
            <a:pPr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Cu</a:t>
            </a:r>
            <a:r>
              <a:rPr lang="ru-RU" sz="2000" b="1" dirty="0" smtClean="0">
                <a:solidFill>
                  <a:schemeClr val="tx1"/>
                </a:solidFill>
              </a:rPr>
              <a:t> (</a:t>
            </a:r>
            <a:r>
              <a:rPr lang="en-US" sz="2000" b="1" dirty="0">
                <a:solidFill>
                  <a:schemeClr val="tx1"/>
                </a:solidFill>
              </a:rPr>
              <a:t>Cu⁺</a:t>
            </a:r>
            <a:r>
              <a:rPr lang="en-US" sz="2000" b="1" dirty="0" smtClean="0">
                <a:solidFill>
                  <a:schemeClr val="tx1"/>
                </a:solidFill>
              </a:rPr>
              <a:t>²</a:t>
            </a:r>
            <a:r>
              <a:rPr lang="ru-RU" sz="2000" b="1" dirty="0" smtClean="0">
                <a:solidFill>
                  <a:schemeClr val="tx1"/>
                </a:solidFill>
              </a:rPr>
              <a:t>) – окислитель </a:t>
            </a:r>
          </a:p>
          <a:p>
            <a:pPr>
              <a:defRPr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defRPr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defRPr/>
            </a:pP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endParaRPr lang="ru-RU" sz="2400" b="1" dirty="0" smtClean="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endParaRPr lang="en-US" sz="2400" b="1" dirty="0" smtClean="0">
              <a:solidFill>
                <a:schemeClr val="tx2"/>
              </a:solidFill>
            </a:endParaRPr>
          </a:p>
          <a:p>
            <a:pPr algn="ctr">
              <a:defRPr/>
            </a:pPr>
            <a:r>
              <a:rPr lang="en-US" sz="2400" b="1" dirty="0" smtClean="0">
                <a:solidFill>
                  <a:schemeClr val="tx2"/>
                </a:solidFill>
              </a:rPr>
              <a:t>  </a:t>
            </a:r>
          </a:p>
          <a:p>
            <a:pPr algn="ctr">
              <a:defRPr/>
            </a:pP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1575" y="2134890"/>
            <a:ext cx="7140867" cy="4462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620000" cy="1143000"/>
          </a:xfrm>
        </p:spPr>
        <p:txBody>
          <a:bodyPr/>
          <a:lstStyle/>
          <a:p>
            <a:r>
              <a:rPr lang="ru-RU" sz="2400" b="1" dirty="0"/>
              <a:t>30. Ис­поль­зуя метод элек­трон­но­го ба­лан­са, со­ставь­те урав­не­ние ре­ак­ции. Опре­де­ли­те окис­ли­тель и вос­ста­но­ви­тель.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556792"/>
            <a:ext cx="6851104" cy="676672"/>
          </a:xfrm>
        </p:spPr>
        <p:txBody>
          <a:bodyPr>
            <a:noAutofit/>
          </a:bodyPr>
          <a:lstStyle/>
          <a:p>
            <a:pPr marL="114300" indent="0" algn="ctr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CuSO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₄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…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H₃PO₄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… + Cu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60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/>
              <a:t>Инструкция по выполнению работы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1628800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Тест состоит из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34 заданий.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Правильность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ответа проверяется при нажатии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прямоугольник, находящийся под вариантом ответа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Задания 1 части № 1-8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12-16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27-29 оцениваются 1 баллом; задания № 9-11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17-19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22-26 оцениваются 2 баллами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Максимальные баллы за задания 2 части: № 30- 3 балла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№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31-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балла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№ 32- 5 баллов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№ 33- 4 балла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№ 34- 4 балла. </a:t>
            </a: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20756" y="1639253"/>
            <a:ext cx="8092887" cy="43349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Желаем успехов!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49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1575" y="2924944"/>
            <a:ext cx="7634841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 indent="-457200">
              <a:buAutoNum type="arabicParenR"/>
              <a:defRPr/>
            </a:pPr>
            <a:r>
              <a:rPr lang="en-US" sz="2400" b="1" dirty="0" err="1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NaOH</a:t>
            </a:r>
            <a:r>
              <a:rPr lang="en-US" sz="24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 </a:t>
            </a:r>
            <a:r>
              <a:rPr lang="en-US" sz="24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</a:t>
            </a:r>
            <a:r>
              <a:rPr lang="en-US" sz="24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/>
              </a:rPr>
              <a:t>₂ →</a:t>
            </a:r>
            <a:r>
              <a:rPr lang="en-US" sz="24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NaHCO</a:t>
            </a:r>
            <a:r>
              <a:rPr lang="en-US" sz="24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₃</a:t>
            </a:r>
          </a:p>
          <a:p>
            <a:pPr marL="457200" indent="-457200">
              <a:buAutoNum type="arabicParenR"/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2NaHCO</a:t>
            </a:r>
            <a:r>
              <a:rPr lang="en-US" sz="24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₃ → </a:t>
            </a:r>
            <a:r>
              <a:rPr lang="en-US" sz="2400" b="1" dirty="0" err="1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Na</a:t>
            </a:r>
            <a:r>
              <a:rPr lang="en-US" sz="2400" b="1" dirty="0" err="1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/>
              </a:rPr>
              <a:t>₂</a:t>
            </a:r>
            <a:r>
              <a:rPr lang="en-US" sz="2400" b="1" dirty="0" err="1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</a:t>
            </a:r>
            <a:r>
              <a:rPr lang="en-US" sz="24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₃ + CO</a:t>
            </a:r>
            <a:r>
              <a:rPr lang="en-US" sz="24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₂ </a:t>
            </a:r>
            <a:r>
              <a:rPr lang="en-US" sz="24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 H₂O</a:t>
            </a:r>
          </a:p>
          <a:p>
            <a:pPr marL="457200" indent="-457200">
              <a:buAutoNum type="arabicParenR"/>
              <a:defRPr/>
            </a:pPr>
            <a:r>
              <a:rPr lang="en-US" sz="24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2FeBr</a:t>
            </a:r>
            <a:r>
              <a:rPr lang="en-US" sz="24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₃+3Na</a:t>
            </a:r>
            <a:r>
              <a:rPr lang="en-US" sz="24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₂CO</a:t>
            </a:r>
            <a:r>
              <a:rPr lang="en-US" sz="24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₃+3H</a:t>
            </a:r>
            <a:r>
              <a:rPr lang="en-US" sz="24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₂O </a:t>
            </a:r>
            <a:r>
              <a:rPr lang="en-US" sz="24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→ </a:t>
            </a:r>
            <a:r>
              <a:rPr lang="en-US" sz="24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6NaBr+2Fe(OH</a:t>
            </a:r>
            <a:r>
              <a:rPr lang="en-US" sz="24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)₃ </a:t>
            </a:r>
            <a:r>
              <a:rPr lang="en-US" sz="24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+ 3CO</a:t>
            </a:r>
            <a:r>
              <a:rPr lang="en-US" sz="24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₂</a:t>
            </a:r>
          </a:p>
          <a:p>
            <a:pPr marL="457200" indent="-457200">
              <a:buAutoNum type="arabicParenR"/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2Fe(OH</a:t>
            </a:r>
            <a:r>
              <a:rPr lang="en-US" sz="24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r>
              <a:rPr lang="en-US" sz="24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₃ </a:t>
            </a:r>
            <a:r>
              <a:rPr lang="en-US" sz="24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 </a:t>
            </a:r>
            <a:r>
              <a:rPr lang="en-US" sz="24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6HI </a:t>
            </a:r>
            <a:r>
              <a:rPr lang="en-US" sz="24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→ 2FeI₂ + I₂ + 6H₂O  </a:t>
            </a:r>
            <a:endParaRPr lang="ru-RU" sz="2400" b="1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1575" y="2924944"/>
            <a:ext cx="7634841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609656" cy="2362274"/>
          </a:xfrm>
        </p:spPr>
        <p:txBody>
          <a:bodyPr/>
          <a:lstStyle/>
          <a:p>
            <a:r>
              <a:rPr lang="ru-RU" sz="2000" b="1" dirty="0"/>
              <a:t>31. Через рас­твор гид­рок­си­да на­трия про­пу­сти­ли из­бы­ток уг­ле­кис­ло­го газа. Рас­твор вы­па­ри­ли, по­лу­чен­ное ве­ще­ство про­ка­ли­ли, при этом на­блю­да­ли вы­де­ле­ние бес­цвет­но­го газа. Об­ра­зо­вав­ше­е­ся ве­ще­ство со­бра­ли и до­ба­ви­ли к рас­тво­ру бро­ми­да же­ле­за (III). Вы­пав­ший при этом оса­док крас­но­ва­то-ко­рич­не­во­го цвета про­ре­а­ги­ро­вал с рас­тво­ром </a:t>
            </a:r>
            <a:r>
              <a:rPr lang="ru-RU" sz="2000" b="1" dirty="0" err="1"/>
              <a:t>иодо­во­до­род­ной</a:t>
            </a:r>
            <a:r>
              <a:rPr lang="ru-RU" sz="2000" b="1" dirty="0"/>
              <a:t> кис­ло­ты.</a:t>
            </a:r>
            <a:br>
              <a:rPr lang="ru-RU" sz="2000" b="1" dirty="0"/>
            </a:br>
            <a:r>
              <a:rPr lang="ru-RU" sz="2000" b="1" dirty="0"/>
              <a:t>На­пи­ши­те урав­не­ния четырёх опи­сан­ных ре­ак­ций.</a:t>
            </a:r>
          </a:p>
        </p:txBody>
      </p:sp>
    </p:spTree>
    <p:extLst>
      <p:ext uri="{BB962C8B-B14F-4D97-AF65-F5344CB8AC3E}">
        <p14:creationId xmlns:p14="http://schemas.microsoft.com/office/powerpoint/2010/main" val="142430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633" y="2492896"/>
            <a:ext cx="5923713" cy="309634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90382" y="2123121"/>
            <a:ext cx="7140867" cy="4462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620000" cy="1143000"/>
          </a:xfrm>
        </p:spPr>
        <p:txBody>
          <a:bodyPr/>
          <a:lstStyle/>
          <a:p>
            <a:r>
              <a:rPr lang="en-US" sz="2000" b="1" dirty="0" smtClean="0"/>
              <a:t>32.  </a:t>
            </a:r>
            <a:r>
              <a:rPr lang="ru-RU" sz="2000" b="1" dirty="0" smtClean="0"/>
              <a:t>На­пи­ши­те </a:t>
            </a:r>
            <a:r>
              <a:rPr lang="ru-RU" sz="2000" b="1" dirty="0"/>
              <a:t>урав­не­ния ре­ак­ций, с по­мо­щью ко­то­рых можно осу­ще­ствить сле­ду­ю­щие пре­вра­ще­ния: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2235" y="1583156"/>
            <a:ext cx="2098576" cy="460648"/>
          </a:xfrm>
        </p:spPr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ru-RU" sz="1800" b="1" dirty="0">
                <a:latin typeface="+mj-lt"/>
                <a:cs typeface="Times New Roman" panose="02020603050405020304" pitchFamily="18" charset="0"/>
              </a:rPr>
              <a:t>у</a:t>
            </a:r>
            <a:r>
              <a:rPr lang="ru-RU" sz="1800" b="1" dirty="0" smtClean="0">
                <a:latin typeface="+mj-lt"/>
                <a:cs typeface="Times New Roman" panose="02020603050405020304" pitchFamily="18" charset="0"/>
              </a:rPr>
              <a:t>ксусная кислота </a:t>
            </a:r>
            <a:endParaRPr lang="ru-RU" sz="1800" b="1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339752" y="1772816"/>
            <a:ext cx="72008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2348880" y="1430883"/>
            <a:ext cx="7018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Ca</a:t>
            </a:r>
            <a:r>
              <a:rPr lang="en-US" sz="1200" b="1" dirty="0" smtClean="0"/>
              <a:t>(OH)₂</a:t>
            </a:r>
            <a:endParaRPr lang="ru-RU" sz="1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87024" y="1588150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X₁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456036" y="1768107"/>
            <a:ext cx="467892" cy="470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514526" y="1415495"/>
            <a:ext cx="3509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t</a:t>
            </a:r>
            <a:endParaRPr lang="ru-RU" sz="1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38640" y="1583441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4328490" y="1774356"/>
            <a:ext cx="467892" cy="470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4328490" y="1434261"/>
            <a:ext cx="4678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H</a:t>
            </a:r>
            <a:r>
              <a:rPr lang="en-US" sz="1400" b="1" dirty="0">
                <a:latin typeface="Calibri"/>
                <a:cs typeface="Calibri"/>
              </a:rPr>
              <a:t>₂</a:t>
            </a:r>
            <a:endParaRPr lang="ru-RU" sz="1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796382" y="1592044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5184630" y="1768107"/>
            <a:ext cx="72008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5050496" y="1446273"/>
            <a:ext cx="9883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H₂SO₄(</a:t>
            </a:r>
            <a:r>
              <a:rPr lang="ru-RU" sz="1200" b="1" dirty="0" err="1"/>
              <a:t>конц</a:t>
            </a:r>
            <a:r>
              <a:rPr lang="ru-RU" sz="1200" b="1" dirty="0"/>
              <a:t>)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165984" y="1770729"/>
            <a:ext cx="7312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t</a:t>
            </a:r>
            <a:r>
              <a:rPr lang="en-US" sz="1200" b="1" dirty="0" smtClean="0"/>
              <a:t> › </a:t>
            </a:r>
            <a:r>
              <a:rPr lang="ru-RU" sz="1200" b="1" dirty="0" smtClean="0"/>
              <a:t>1</a:t>
            </a:r>
            <a:r>
              <a:rPr lang="en-US" sz="1200" b="1" dirty="0" smtClean="0"/>
              <a:t>40</a:t>
            </a:r>
            <a:r>
              <a:rPr lang="ru-RU" sz="1200" b="1" dirty="0" smtClean="0"/>
              <a:t>°С</a:t>
            </a:r>
            <a:endParaRPr lang="ru-RU" sz="12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003251" y="1583441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X₄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6399513" y="1765810"/>
            <a:ext cx="72008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6372966" y="1453544"/>
            <a:ext cx="7168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sz="1200" b="1" dirty="0" err="1">
                <a:latin typeface="Times New Roman" pitchFamily="18" charset="0"/>
                <a:cs typeface="Times New Roman" pitchFamily="18" charset="0"/>
              </a:rPr>
              <a:t>KMnO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₄</a:t>
            </a:r>
            <a:endParaRPr lang="ru-RU" sz="1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512427" y="1787878"/>
            <a:ext cx="4379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H₂O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164288" y="1586063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X₅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10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786210"/>
          </a:xfrm>
        </p:spPr>
        <p:txBody>
          <a:bodyPr/>
          <a:lstStyle/>
          <a:p>
            <a:r>
              <a:rPr lang="en-US" sz="1600" b="1" dirty="0" smtClean="0"/>
              <a:t>33. </a:t>
            </a:r>
            <a:r>
              <a:rPr lang="ru-RU" sz="1600" b="1" dirty="0"/>
              <a:t>При на­гре­ва­нии об­раз­ца гид­ро­кар­бо­на­та на­трия часть ве­ще­ства раз­ло­жи­лась. При этом вы­де­ли­лось 4,48 л газа и об­ра­зо­ва­лось 63,2 г твёрдого без­вод­но­го остат­ка. К по­лу­чен­но­му остат­ку до­ба­ви­ли ми­ни­маль­ный объём 20%-</a:t>
            </a:r>
            <a:r>
              <a:rPr lang="ru-RU" sz="1600" b="1" dirty="0" err="1"/>
              <a:t>ного</a:t>
            </a:r>
            <a:r>
              <a:rPr lang="ru-RU" sz="1600" b="1" dirty="0"/>
              <a:t> рас­тво­ра со­ля­ной кис­ло­ты, не­об­хо­ди­мый для пол­но­го вы­де­ле­ния уг­ле­кис­ло­го газа. Опре­де­ли­те мас­со­вую долю хло­ри­да на­трия в ко­неч­ном рас­тво­ре.</a:t>
            </a:r>
            <a:br>
              <a:rPr lang="ru-RU" sz="1600" b="1" dirty="0"/>
            </a:br>
            <a:r>
              <a:rPr lang="ru-RU" sz="1600" b="1" dirty="0"/>
              <a:t>В от­ве­те за­пи­ши­те урав­не­ния ре­ак­ций, ко­то­рые ука­за­ны в усло­вии за­да­чи, и при­ве­ди­те все не­об­хо­ди­мые вы­чис­ле­ния.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420888"/>
            <a:ext cx="784887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>
                <a:latin typeface="+mj-lt"/>
              </a:rPr>
              <a:t>1) 2NaHCO₃ → </a:t>
            </a:r>
            <a:r>
              <a:rPr lang="en-US" sz="1600" b="1" dirty="0" err="1">
                <a:latin typeface="+mj-lt"/>
              </a:rPr>
              <a:t>Na₂CO</a:t>
            </a:r>
            <a:r>
              <a:rPr lang="en-US" sz="1600" b="1" dirty="0">
                <a:latin typeface="+mj-lt"/>
              </a:rPr>
              <a:t>₃ + CO₂ + H₂O</a:t>
            </a:r>
          </a:p>
          <a:p>
            <a:pPr>
              <a:defRPr/>
            </a:pPr>
            <a:r>
              <a:rPr lang="en-US" sz="1600" b="1" dirty="0">
                <a:latin typeface="+mj-lt"/>
              </a:rPr>
              <a:t>2) </a:t>
            </a:r>
            <a:r>
              <a:rPr lang="en-US" sz="1600" b="1" dirty="0" err="1">
                <a:latin typeface="+mj-lt"/>
              </a:rPr>
              <a:t>Na₂CO</a:t>
            </a:r>
            <a:r>
              <a:rPr lang="en-US" sz="1600" b="1" dirty="0">
                <a:latin typeface="+mj-lt"/>
              </a:rPr>
              <a:t>₃ + 2HCl → 2NaCl + CO₂ + H₂O</a:t>
            </a:r>
          </a:p>
          <a:p>
            <a:pPr>
              <a:defRPr/>
            </a:pPr>
            <a:r>
              <a:rPr lang="en-US" sz="1600" b="1" dirty="0">
                <a:latin typeface="+mj-lt"/>
              </a:rPr>
              <a:t>3) </a:t>
            </a:r>
            <a:r>
              <a:rPr lang="en-US" sz="1600" b="1" dirty="0" err="1">
                <a:latin typeface="+mj-lt"/>
              </a:rPr>
              <a:t>NaHCO</a:t>
            </a:r>
            <a:r>
              <a:rPr lang="en-US" sz="1600" b="1" dirty="0">
                <a:latin typeface="+mj-lt"/>
              </a:rPr>
              <a:t>₃ + </a:t>
            </a:r>
            <a:r>
              <a:rPr lang="en-US" sz="1600" b="1" dirty="0" err="1">
                <a:latin typeface="+mj-lt"/>
              </a:rPr>
              <a:t>HCl</a:t>
            </a:r>
            <a:r>
              <a:rPr lang="en-US" sz="1600" b="1" dirty="0">
                <a:latin typeface="+mj-lt"/>
              </a:rPr>
              <a:t> → </a:t>
            </a:r>
            <a:r>
              <a:rPr lang="en-US" sz="1600" b="1" dirty="0" err="1">
                <a:latin typeface="+mj-lt"/>
              </a:rPr>
              <a:t>NaCl</a:t>
            </a:r>
            <a:r>
              <a:rPr lang="en-US" sz="1600" b="1" dirty="0">
                <a:latin typeface="+mj-lt"/>
              </a:rPr>
              <a:t> + CO₂ + H₂O</a:t>
            </a:r>
          </a:p>
          <a:p>
            <a:pPr>
              <a:defRPr/>
            </a:pPr>
            <a:r>
              <a:rPr lang="en-US" sz="1600" b="1" dirty="0">
                <a:latin typeface="+mj-lt"/>
              </a:rPr>
              <a:t>n(CO₂)= 4,48</a:t>
            </a:r>
            <a:r>
              <a:rPr lang="ru-RU" sz="1600" b="1" dirty="0">
                <a:latin typeface="+mj-lt"/>
              </a:rPr>
              <a:t>л/22</a:t>
            </a:r>
            <a:r>
              <a:rPr lang="en-US" sz="1600" b="1" dirty="0">
                <a:latin typeface="+mj-lt"/>
              </a:rPr>
              <a:t>,4</a:t>
            </a:r>
            <a:r>
              <a:rPr lang="ru-RU" sz="1600" b="1" dirty="0">
                <a:latin typeface="+mj-lt"/>
              </a:rPr>
              <a:t> л/моль = 0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2 моль ; </a:t>
            </a:r>
            <a:r>
              <a:rPr lang="en-US" sz="1600" b="1" dirty="0">
                <a:latin typeface="+mj-lt"/>
              </a:rPr>
              <a:t>n(</a:t>
            </a:r>
            <a:r>
              <a:rPr lang="en-US" sz="1600" b="1" dirty="0" err="1">
                <a:latin typeface="+mj-lt"/>
              </a:rPr>
              <a:t>NaHCO</a:t>
            </a:r>
            <a:r>
              <a:rPr lang="en-US" sz="1600" b="1" dirty="0">
                <a:latin typeface="+mj-lt"/>
              </a:rPr>
              <a:t>₃)= 0,4</a:t>
            </a:r>
            <a:r>
              <a:rPr lang="ru-RU" sz="1600" b="1" dirty="0">
                <a:latin typeface="+mj-lt"/>
              </a:rPr>
              <a:t> моль</a:t>
            </a:r>
          </a:p>
          <a:p>
            <a:pPr>
              <a:defRPr/>
            </a:pPr>
            <a:r>
              <a:rPr lang="en-US" sz="1600" b="1" dirty="0">
                <a:latin typeface="+mj-lt"/>
              </a:rPr>
              <a:t>m</a:t>
            </a:r>
            <a:r>
              <a:rPr lang="ru-RU" sz="1600" b="1" dirty="0">
                <a:latin typeface="+mj-lt"/>
              </a:rPr>
              <a:t>(</a:t>
            </a:r>
            <a:r>
              <a:rPr lang="en-US" sz="1600" b="1" dirty="0" err="1">
                <a:latin typeface="+mj-lt"/>
              </a:rPr>
              <a:t>Na₂CO</a:t>
            </a:r>
            <a:r>
              <a:rPr lang="en-US" sz="1600" b="1" dirty="0">
                <a:latin typeface="+mj-lt"/>
              </a:rPr>
              <a:t>₃</a:t>
            </a:r>
            <a:r>
              <a:rPr lang="ru-RU" sz="1600" b="1" dirty="0">
                <a:latin typeface="+mj-lt"/>
              </a:rPr>
              <a:t>)= 106 г/моль * 0,2 моль = 21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2 г</a:t>
            </a:r>
          </a:p>
          <a:p>
            <a:pPr>
              <a:defRPr/>
            </a:pPr>
            <a:r>
              <a:rPr lang="en-US" sz="1600" b="1" dirty="0">
                <a:latin typeface="+mj-lt"/>
              </a:rPr>
              <a:t>m</a:t>
            </a:r>
            <a:r>
              <a:rPr lang="ru-RU" sz="1600" b="1" dirty="0">
                <a:latin typeface="+mj-lt"/>
              </a:rPr>
              <a:t>ост.</a:t>
            </a:r>
            <a:r>
              <a:rPr lang="en-US" sz="1600" b="1" dirty="0">
                <a:latin typeface="+mj-lt"/>
              </a:rPr>
              <a:t>(</a:t>
            </a:r>
            <a:r>
              <a:rPr lang="en-US" sz="1600" b="1" dirty="0" err="1">
                <a:latin typeface="+mj-lt"/>
              </a:rPr>
              <a:t>NaHCO</a:t>
            </a:r>
            <a:r>
              <a:rPr lang="en-US" sz="1600" b="1" dirty="0">
                <a:latin typeface="+mj-lt"/>
              </a:rPr>
              <a:t>₃)</a:t>
            </a:r>
            <a:r>
              <a:rPr lang="ru-RU" sz="1600" b="1" dirty="0">
                <a:latin typeface="+mj-lt"/>
              </a:rPr>
              <a:t>= 63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2 г – 21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2 г = 42г</a:t>
            </a:r>
          </a:p>
          <a:p>
            <a:pPr>
              <a:defRPr/>
            </a:pPr>
            <a:r>
              <a:rPr lang="en-US" sz="1600" b="1" dirty="0">
                <a:latin typeface="+mj-lt"/>
              </a:rPr>
              <a:t>n</a:t>
            </a:r>
            <a:r>
              <a:rPr lang="ru-RU" sz="1600" b="1" dirty="0">
                <a:latin typeface="+mj-lt"/>
              </a:rPr>
              <a:t>ост.</a:t>
            </a:r>
            <a:r>
              <a:rPr lang="en-US" sz="1600" b="1" dirty="0">
                <a:latin typeface="+mj-lt"/>
              </a:rPr>
              <a:t>(</a:t>
            </a:r>
            <a:r>
              <a:rPr lang="en-US" sz="1600" b="1" dirty="0" err="1">
                <a:latin typeface="+mj-lt"/>
              </a:rPr>
              <a:t>NaHCO</a:t>
            </a:r>
            <a:r>
              <a:rPr lang="en-US" sz="1600" b="1" dirty="0">
                <a:latin typeface="+mj-lt"/>
              </a:rPr>
              <a:t>₃)</a:t>
            </a:r>
            <a:r>
              <a:rPr lang="ru-RU" sz="1600" b="1" dirty="0">
                <a:latin typeface="+mj-lt"/>
              </a:rPr>
              <a:t>= 42г/ 84г/моль = 0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5 моль</a:t>
            </a:r>
          </a:p>
          <a:p>
            <a:pPr>
              <a:defRPr/>
            </a:pPr>
            <a:r>
              <a:rPr lang="en-US" sz="1600" b="1" dirty="0">
                <a:latin typeface="+mj-lt"/>
              </a:rPr>
              <a:t>n</a:t>
            </a:r>
            <a:r>
              <a:rPr lang="ru-RU" sz="1600" b="1" dirty="0">
                <a:latin typeface="+mj-lt"/>
              </a:rPr>
              <a:t>(</a:t>
            </a:r>
            <a:r>
              <a:rPr lang="en-US" sz="1600" b="1" dirty="0" err="1">
                <a:latin typeface="+mj-lt"/>
              </a:rPr>
              <a:t>HCl</a:t>
            </a:r>
            <a:r>
              <a:rPr lang="en-US" sz="1600" b="1" dirty="0">
                <a:latin typeface="+mj-lt"/>
              </a:rPr>
              <a:t>)= </a:t>
            </a:r>
            <a:r>
              <a:rPr lang="ru-RU" sz="1600" b="1" dirty="0">
                <a:latin typeface="+mj-lt"/>
              </a:rPr>
              <a:t>2 * 0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2 моль + 0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5 моль = 0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9 моль; </a:t>
            </a:r>
            <a:r>
              <a:rPr lang="en-US" sz="1600" b="1" dirty="0">
                <a:latin typeface="+mj-lt"/>
              </a:rPr>
              <a:t>m</a:t>
            </a:r>
            <a:r>
              <a:rPr lang="ru-RU" sz="1600" b="1" dirty="0">
                <a:latin typeface="+mj-lt"/>
              </a:rPr>
              <a:t>(</a:t>
            </a:r>
            <a:r>
              <a:rPr lang="en-US" sz="1600" b="1" dirty="0" err="1">
                <a:latin typeface="+mj-lt"/>
              </a:rPr>
              <a:t>HCl</a:t>
            </a:r>
            <a:r>
              <a:rPr lang="ru-RU" sz="1600" b="1" dirty="0">
                <a:latin typeface="+mj-lt"/>
              </a:rPr>
              <a:t>)= 36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5 г/моль * 0</a:t>
            </a:r>
            <a:r>
              <a:rPr lang="en-US" sz="1600" b="1" dirty="0">
                <a:latin typeface="+mj-lt"/>
              </a:rPr>
              <a:t>,9</a:t>
            </a:r>
            <a:r>
              <a:rPr lang="ru-RU" sz="1600" b="1" dirty="0">
                <a:latin typeface="+mj-lt"/>
              </a:rPr>
              <a:t> моль = 32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85 г</a:t>
            </a:r>
          </a:p>
          <a:p>
            <a:pPr>
              <a:defRPr/>
            </a:pPr>
            <a:r>
              <a:rPr lang="en-US" sz="1600" b="1" dirty="0">
                <a:latin typeface="+mj-lt"/>
              </a:rPr>
              <a:t>m(</a:t>
            </a:r>
            <a:r>
              <a:rPr lang="ru-RU" sz="1600" b="1" dirty="0">
                <a:latin typeface="+mj-lt"/>
              </a:rPr>
              <a:t>р-</a:t>
            </a:r>
            <a:r>
              <a:rPr lang="ru-RU" sz="1600" b="1" dirty="0" err="1">
                <a:latin typeface="+mj-lt"/>
              </a:rPr>
              <a:t>ра</a:t>
            </a:r>
            <a:r>
              <a:rPr lang="ru-RU" sz="1600" b="1" dirty="0">
                <a:latin typeface="+mj-lt"/>
              </a:rPr>
              <a:t> </a:t>
            </a:r>
            <a:r>
              <a:rPr lang="en-US" sz="1600" b="1" dirty="0" err="1">
                <a:latin typeface="+mj-lt"/>
              </a:rPr>
              <a:t>HCl</a:t>
            </a:r>
            <a:r>
              <a:rPr lang="ru-RU" sz="1600" b="1" dirty="0">
                <a:latin typeface="+mj-lt"/>
              </a:rPr>
              <a:t>)= 32,85 г / 0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2 моль = 164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25 г</a:t>
            </a:r>
          </a:p>
          <a:p>
            <a:pPr>
              <a:defRPr/>
            </a:pPr>
            <a:r>
              <a:rPr lang="en-US" sz="1600" b="1" dirty="0">
                <a:latin typeface="+mj-lt"/>
              </a:rPr>
              <a:t>n(CO₂)= 0,</a:t>
            </a:r>
            <a:r>
              <a:rPr lang="ru-RU" sz="1600" b="1" dirty="0">
                <a:latin typeface="+mj-lt"/>
              </a:rPr>
              <a:t>2 моль + 0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5 моль = 0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7 моль; </a:t>
            </a:r>
            <a:r>
              <a:rPr lang="en-US" sz="1600" b="1" dirty="0">
                <a:latin typeface="+mj-lt"/>
              </a:rPr>
              <a:t>m</a:t>
            </a:r>
            <a:r>
              <a:rPr lang="ru-RU" sz="1600" b="1" dirty="0">
                <a:latin typeface="+mj-lt"/>
              </a:rPr>
              <a:t>(</a:t>
            </a:r>
            <a:r>
              <a:rPr lang="en-US" sz="1600" b="1" dirty="0">
                <a:latin typeface="+mj-lt"/>
              </a:rPr>
              <a:t>CO₂</a:t>
            </a:r>
            <a:r>
              <a:rPr lang="ru-RU" sz="1600" b="1" dirty="0">
                <a:latin typeface="+mj-lt"/>
              </a:rPr>
              <a:t>)</a:t>
            </a:r>
            <a:r>
              <a:rPr lang="en-US" sz="1600" b="1" dirty="0">
                <a:latin typeface="+mj-lt"/>
              </a:rPr>
              <a:t>= 44</a:t>
            </a:r>
            <a:r>
              <a:rPr lang="ru-RU" sz="1600" b="1" dirty="0">
                <a:latin typeface="+mj-lt"/>
              </a:rPr>
              <a:t>г/моль * 0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7 моль = 30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8 г</a:t>
            </a:r>
          </a:p>
          <a:p>
            <a:pPr>
              <a:defRPr/>
            </a:pPr>
            <a:r>
              <a:rPr lang="en-US" sz="1600" b="1" dirty="0">
                <a:latin typeface="+mj-lt"/>
              </a:rPr>
              <a:t>n(</a:t>
            </a:r>
            <a:r>
              <a:rPr lang="en-US" sz="1600" b="1" dirty="0" err="1">
                <a:latin typeface="+mj-lt"/>
              </a:rPr>
              <a:t>NaCl</a:t>
            </a:r>
            <a:r>
              <a:rPr lang="en-US" sz="1600" b="1" dirty="0">
                <a:latin typeface="+mj-lt"/>
              </a:rPr>
              <a:t>)= 0,</a:t>
            </a:r>
            <a:r>
              <a:rPr lang="ru-RU" sz="1600" b="1" dirty="0">
                <a:latin typeface="+mj-lt"/>
              </a:rPr>
              <a:t>2 моль * 2 + 0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5 моль = 0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9 моль; </a:t>
            </a:r>
            <a:r>
              <a:rPr lang="en-US" sz="1600" b="1" dirty="0">
                <a:latin typeface="+mj-lt"/>
              </a:rPr>
              <a:t>m</a:t>
            </a:r>
            <a:r>
              <a:rPr lang="ru-RU" sz="1600" b="1" dirty="0">
                <a:latin typeface="+mj-lt"/>
              </a:rPr>
              <a:t>(</a:t>
            </a:r>
            <a:r>
              <a:rPr lang="en-US" sz="1600" b="1" dirty="0" err="1">
                <a:latin typeface="+mj-lt"/>
              </a:rPr>
              <a:t>NaCl</a:t>
            </a:r>
            <a:r>
              <a:rPr lang="ru-RU" sz="1600" b="1" dirty="0">
                <a:latin typeface="+mj-lt"/>
              </a:rPr>
              <a:t>)= 58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5г/моль * 0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9 моль = 52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65г </a:t>
            </a:r>
          </a:p>
          <a:p>
            <a:pPr>
              <a:defRPr/>
            </a:pPr>
            <a:r>
              <a:rPr lang="en-US" sz="1600" b="1" dirty="0">
                <a:latin typeface="+mj-lt"/>
              </a:rPr>
              <a:t>m(</a:t>
            </a:r>
            <a:r>
              <a:rPr lang="ru-RU" sz="1600" b="1" dirty="0">
                <a:latin typeface="+mj-lt"/>
              </a:rPr>
              <a:t>р-</a:t>
            </a:r>
            <a:r>
              <a:rPr lang="ru-RU" sz="1600" b="1" dirty="0" err="1">
                <a:latin typeface="+mj-lt"/>
              </a:rPr>
              <a:t>ра</a:t>
            </a:r>
            <a:r>
              <a:rPr lang="ru-RU" sz="1600" b="1" dirty="0">
                <a:latin typeface="+mj-lt"/>
              </a:rPr>
              <a:t>)= 164,25 г + 63,2 г - 30,8 г = 196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65 г</a:t>
            </a:r>
          </a:p>
          <a:p>
            <a:pPr>
              <a:defRPr/>
            </a:pPr>
            <a:r>
              <a:rPr lang="en-US" sz="1600" b="1" dirty="0">
                <a:latin typeface="+mj-lt"/>
              </a:rPr>
              <a:t>w(</a:t>
            </a:r>
            <a:r>
              <a:rPr lang="en-US" sz="1600" b="1" dirty="0" err="1">
                <a:latin typeface="+mj-lt"/>
              </a:rPr>
              <a:t>NaCl</a:t>
            </a:r>
            <a:r>
              <a:rPr lang="en-US" sz="1600" b="1" dirty="0">
                <a:latin typeface="+mj-lt"/>
              </a:rPr>
              <a:t>)= </a:t>
            </a:r>
            <a:r>
              <a:rPr lang="ru-RU" sz="1600" b="1" dirty="0">
                <a:latin typeface="+mj-lt"/>
              </a:rPr>
              <a:t>52,65г / 196,65 г * 100% = 26</a:t>
            </a:r>
            <a:r>
              <a:rPr lang="en-US" sz="1600" b="1" dirty="0">
                <a:latin typeface="+mj-lt"/>
              </a:rPr>
              <a:t>,</a:t>
            </a:r>
            <a:r>
              <a:rPr lang="ru-RU" sz="1600" b="1" dirty="0">
                <a:latin typeface="+mj-lt"/>
              </a:rPr>
              <a:t>77%</a:t>
            </a:r>
          </a:p>
          <a:p>
            <a:pPr>
              <a:defRPr/>
            </a:pPr>
            <a:r>
              <a:rPr lang="ru-RU" sz="1600" b="1" dirty="0">
                <a:latin typeface="+mj-lt"/>
              </a:rPr>
              <a:t>Ответ : 26,77%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4248" y="2359332"/>
            <a:ext cx="7848872" cy="41549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23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776864" cy="2475656"/>
          </a:xfrm>
        </p:spPr>
        <p:txBody>
          <a:bodyPr/>
          <a:lstStyle/>
          <a:p>
            <a:r>
              <a:rPr lang="ru-RU" sz="1400" b="1" dirty="0"/>
              <a:t>34. Не­ко­то­рое ор­га­ни­че­ское ве­ще­ство А со­дер­жит по массе 11,97% азота, 51,28% уг­ле­ро­да, 27,35% кис­ло­ро­да, и во­до­род. А об­ра­зу­ет­ся при вза­и­мо­дей­ствии ве­ще­ства Б с про­па­но­лом-2 в мо­ляр­ном со­от­но­ше­нии 1 : 1. Из­вест­но, что ве­ще­ство Б имеет при­род­ное про­ис­хож­де­ние.</a:t>
            </a:r>
            <a:br>
              <a:rPr lang="ru-RU" sz="1400" b="1" dirty="0"/>
            </a:br>
            <a:r>
              <a:rPr lang="ru-RU" sz="1400" b="1" dirty="0"/>
              <a:t>На ос­но­ва­нии дан­ных усло­вия за­да­чи:</a:t>
            </a:r>
            <a:br>
              <a:rPr lang="ru-RU" sz="1400" b="1" dirty="0"/>
            </a:br>
            <a:r>
              <a:rPr lang="ru-RU" sz="1400" b="1" dirty="0"/>
              <a:t>1) Про­из­ве­ди­те вы­чис­ле­ния, не­об­хо­ди­мые для на­хож­де­ния фор­му­лы ве­ще­ства А;</a:t>
            </a:r>
            <a:br>
              <a:rPr lang="ru-RU" sz="1400" b="1" dirty="0"/>
            </a:br>
            <a:r>
              <a:rPr lang="ru-RU" sz="1400" b="1" dirty="0"/>
              <a:t>2) Уста­но­ви­те его мо­ле­ку­ляр­ную фор­му­лу;</a:t>
            </a:r>
            <a:br>
              <a:rPr lang="ru-RU" sz="1400" b="1" dirty="0"/>
            </a:br>
            <a:r>
              <a:rPr lang="ru-RU" sz="1400" b="1" dirty="0"/>
              <a:t>3) Со­ставь­те струк­тур­ную фор­му­лу ве­ще­ства А, ко­то­рая от­ра­жа­ет по­ря­док свя­зей ато­мов в мо­ле­ку­ле;</a:t>
            </a:r>
            <a:br>
              <a:rPr lang="ru-RU" sz="1400" b="1" dirty="0"/>
            </a:br>
            <a:r>
              <a:rPr lang="ru-RU" sz="1400" b="1" dirty="0"/>
              <a:t>4) На­пи­ши­те урав­не­ние ре­ак­ции по­лу­че­ния ве­ще­ства А из ве­ще­ства Б и про­па­но­ла-2.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420888"/>
            <a:ext cx="72728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W(H</a:t>
            </a:r>
            <a:r>
              <a:rPr lang="en-US" sz="1400" b="1" dirty="0" smtClean="0">
                <a:latin typeface="Calibri"/>
                <a:cs typeface="Calibri"/>
              </a:rPr>
              <a:t>₂)= 100% - 11,97% - 51,28 – 27,35% = 9,4%</a:t>
            </a:r>
          </a:p>
          <a:p>
            <a:r>
              <a:rPr lang="en-US" sz="1400" b="1" dirty="0">
                <a:latin typeface="Calibri"/>
                <a:cs typeface="Calibri"/>
              </a:rPr>
              <a:t>x</a:t>
            </a:r>
            <a:r>
              <a:rPr lang="ru-RU" sz="1400" b="1" dirty="0" smtClean="0">
                <a:latin typeface="Calibri"/>
                <a:cs typeface="Calibri"/>
              </a:rPr>
              <a:t>:</a:t>
            </a:r>
            <a:r>
              <a:rPr lang="en-US" sz="1400" b="1" dirty="0">
                <a:latin typeface="Calibri"/>
                <a:cs typeface="Calibri"/>
              </a:rPr>
              <a:t>y</a:t>
            </a:r>
            <a:r>
              <a:rPr lang="ru-RU" sz="1400" b="1" dirty="0" smtClean="0">
                <a:latin typeface="Calibri"/>
                <a:cs typeface="Calibri"/>
              </a:rPr>
              <a:t>:</a:t>
            </a:r>
            <a:r>
              <a:rPr lang="en-US" sz="1400" b="1" dirty="0" smtClean="0">
                <a:latin typeface="Calibri"/>
                <a:cs typeface="Calibri"/>
              </a:rPr>
              <a:t>z</a:t>
            </a:r>
            <a:r>
              <a:rPr lang="ru-RU" sz="1400" b="1" dirty="0" smtClean="0">
                <a:latin typeface="Calibri"/>
                <a:cs typeface="Calibri"/>
              </a:rPr>
              <a:t>:</a:t>
            </a:r>
            <a:r>
              <a:rPr lang="en-US" sz="1400" b="1" dirty="0" smtClean="0">
                <a:latin typeface="Calibri"/>
                <a:cs typeface="Calibri"/>
              </a:rPr>
              <a:t>w = 51,28</a:t>
            </a:r>
            <a:r>
              <a:rPr lang="ru-RU" sz="1400" b="1" dirty="0" smtClean="0">
                <a:latin typeface="Calibri"/>
                <a:cs typeface="Calibri"/>
              </a:rPr>
              <a:t>/12</a:t>
            </a:r>
            <a:r>
              <a:rPr lang="en-US" sz="1400" b="1" dirty="0" smtClean="0">
                <a:latin typeface="Calibri"/>
                <a:cs typeface="Calibri"/>
              </a:rPr>
              <a:t> </a:t>
            </a:r>
            <a:r>
              <a:rPr lang="ru-RU" sz="1400" b="1" dirty="0" smtClean="0">
                <a:latin typeface="Calibri"/>
                <a:cs typeface="Calibri"/>
              </a:rPr>
              <a:t>: 9</a:t>
            </a:r>
            <a:r>
              <a:rPr lang="en-US" sz="1400" b="1" dirty="0" smtClean="0">
                <a:latin typeface="Calibri"/>
                <a:cs typeface="Calibri"/>
              </a:rPr>
              <a:t>,</a:t>
            </a:r>
            <a:r>
              <a:rPr lang="ru-RU" sz="1400" b="1" dirty="0" smtClean="0">
                <a:latin typeface="Calibri"/>
                <a:cs typeface="Calibri"/>
              </a:rPr>
              <a:t>4/1 : 11</a:t>
            </a:r>
            <a:r>
              <a:rPr lang="en-US" sz="1400" b="1" dirty="0" smtClean="0">
                <a:latin typeface="Calibri"/>
                <a:cs typeface="Calibri"/>
              </a:rPr>
              <a:t>,</a:t>
            </a:r>
            <a:r>
              <a:rPr lang="ru-RU" sz="1400" b="1" dirty="0" smtClean="0">
                <a:latin typeface="Calibri"/>
                <a:cs typeface="Calibri"/>
              </a:rPr>
              <a:t>97/14 : 27</a:t>
            </a:r>
            <a:r>
              <a:rPr lang="en-US" sz="1400" b="1" dirty="0" smtClean="0">
                <a:latin typeface="Calibri"/>
                <a:cs typeface="Calibri"/>
              </a:rPr>
              <a:t>,35</a:t>
            </a:r>
            <a:r>
              <a:rPr lang="ru-RU" sz="1400" b="1" dirty="0" smtClean="0">
                <a:latin typeface="Calibri"/>
                <a:cs typeface="Calibri"/>
              </a:rPr>
              <a:t>/16 = 4</a:t>
            </a:r>
            <a:r>
              <a:rPr lang="en-US" sz="1400" b="1" dirty="0" smtClean="0">
                <a:latin typeface="Calibri"/>
                <a:cs typeface="Calibri"/>
              </a:rPr>
              <a:t>,</a:t>
            </a:r>
            <a:r>
              <a:rPr lang="ru-RU" sz="1400" b="1" dirty="0" smtClean="0">
                <a:latin typeface="Calibri"/>
                <a:cs typeface="Calibri"/>
              </a:rPr>
              <a:t>2733 : 9</a:t>
            </a:r>
            <a:r>
              <a:rPr lang="en-US" sz="1400" b="1" dirty="0" smtClean="0">
                <a:latin typeface="Calibri"/>
                <a:cs typeface="Calibri"/>
              </a:rPr>
              <a:t>,</a:t>
            </a:r>
            <a:r>
              <a:rPr lang="ru-RU" sz="1400" b="1" dirty="0" smtClean="0">
                <a:latin typeface="Calibri"/>
                <a:cs typeface="Calibri"/>
              </a:rPr>
              <a:t>4 : 0</a:t>
            </a:r>
            <a:r>
              <a:rPr lang="en-US" sz="1400" b="1" dirty="0" smtClean="0">
                <a:latin typeface="Calibri"/>
                <a:cs typeface="Calibri"/>
              </a:rPr>
              <a:t>,</a:t>
            </a:r>
            <a:r>
              <a:rPr lang="ru-RU" sz="1400" b="1" dirty="0" smtClean="0">
                <a:latin typeface="Calibri"/>
                <a:cs typeface="Calibri"/>
              </a:rPr>
              <a:t>855 : 1</a:t>
            </a:r>
            <a:r>
              <a:rPr lang="en-US" sz="1400" b="1" dirty="0" smtClean="0">
                <a:latin typeface="Calibri"/>
                <a:cs typeface="Calibri"/>
              </a:rPr>
              <a:t>,</a:t>
            </a:r>
            <a:r>
              <a:rPr lang="ru-RU" sz="1400" b="1" dirty="0" smtClean="0">
                <a:latin typeface="Calibri"/>
                <a:cs typeface="Calibri"/>
              </a:rPr>
              <a:t>7094 =</a:t>
            </a:r>
          </a:p>
          <a:p>
            <a:r>
              <a:rPr lang="ru-RU" sz="1400" b="1" dirty="0" smtClean="0">
                <a:latin typeface="Calibri"/>
                <a:cs typeface="Calibri"/>
              </a:rPr>
              <a:t>= 5 : 11 : 1 : 2</a:t>
            </a:r>
          </a:p>
          <a:p>
            <a:r>
              <a:rPr lang="ru-RU" sz="1400" b="1" dirty="0">
                <a:cs typeface="Calibri"/>
              </a:rPr>
              <a:t>Мо­ле­ку­ляр­ная фор­му­ла ве­ще­ства А </a:t>
            </a:r>
            <a:r>
              <a:rPr lang="ru-RU" sz="1400" b="1" dirty="0" smtClean="0">
                <a:cs typeface="Calibri"/>
              </a:rPr>
              <a:t>- </a:t>
            </a:r>
            <a:r>
              <a:rPr lang="en-US" sz="1400" b="1" dirty="0" smtClean="0">
                <a:cs typeface="Calibri"/>
              </a:rPr>
              <a:t>C</a:t>
            </a:r>
            <a:r>
              <a:rPr lang="en-US" sz="1400" b="1" dirty="0" smtClean="0">
                <a:latin typeface="Calibri"/>
                <a:cs typeface="Calibri"/>
              </a:rPr>
              <a:t>₅</a:t>
            </a:r>
            <a:r>
              <a:rPr lang="en-US" sz="1400" b="1" dirty="0" smtClean="0">
                <a:cs typeface="Calibri"/>
              </a:rPr>
              <a:t>H</a:t>
            </a:r>
            <a:r>
              <a:rPr lang="en-US" sz="1400" b="1" dirty="0" smtClean="0">
                <a:latin typeface="Calibri"/>
                <a:cs typeface="Calibri"/>
              </a:rPr>
              <a:t>₁₁</a:t>
            </a:r>
            <a:r>
              <a:rPr lang="en-US" sz="1400" b="1" dirty="0" smtClean="0">
                <a:cs typeface="Calibri"/>
              </a:rPr>
              <a:t>NO</a:t>
            </a:r>
            <a:r>
              <a:rPr lang="en-US" sz="1400" b="1" dirty="0" smtClean="0">
                <a:latin typeface="Calibri"/>
                <a:cs typeface="Calibri"/>
              </a:rPr>
              <a:t>₂</a:t>
            </a:r>
          </a:p>
          <a:p>
            <a:r>
              <a:rPr lang="ru-RU" sz="1400" b="1" dirty="0" smtClean="0">
                <a:cs typeface="Calibri"/>
              </a:rPr>
              <a:t>Ве­ще­ством </a:t>
            </a:r>
            <a:r>
              <a:rPr lang="ru-RU" sz="1400" b="1" dirty="0">
                <a:cs typeface="Calibri"/>
              </a:rPr>
              <a:t>Б при­род­но­го про­ис­хож­де­ния яв­ля­ет­ся ами­но­кис­ло­та гли­цин</a:t>
            </a:r>
            <a:r>
              <a:rPr lang="ru-RU" sz="1400" b="1" dirty="0" smtClean="0">
                <a:cs typeface="Calibri"/>
              </a:rPr>
              <a:t>:</a:t>
            </a:r>
            <a:endParaRPr lang="en-US" sz="1400" b="1" dirty="0" smtClean="0">
              <a:cs typeface="Calibri"/>
            </a:endParaRPr>
          </a:p>
          <a:p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80" y="3570195"/>
            <a:ext cx="1352968" cy="59448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67544" y="4164681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Ве­ще­ством А яв­ля­ет­ся изо­про­пи­ло­вый эфир ами­но­ук­сус­ной кис­ло­ты, струк­тур­ная фор­му­ла ко­то­ро­го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26" y="4705968"/>
            <a:ext cx="1676400" cy="58102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67544" y="5286993"/>
            <a:ext cx="74415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По­лу­чить изо­про­пи­ло­вый эфир ами­но­ук­сус­ной кис­ло­ты можно ре­ак­ци­ей эте­ри­фи­ка­ции изо­про­пи­ло­во­го спир­та с гли­ци­ном (в при­сут­ствии ка­та­ли­за­то­ра — сер­ной кис­ло­ты):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831" y="5810213"/>
            <a:ext cx="4752975" cy="6381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5536" y="2348880"/>
            <a:ext cx="7848871" cy="4248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424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nel"/>
          <p:cNvSpPr/>
          <p:nvPr/>
        </p:nvSpPr>
        <p:spPr>
          <a:xfrm>
            <a:off x="0" y="6235700"/>
            <a:ext cx="9144000" cy="619125"/>
          </a:xfrm>
          <a:prstGeom prst="rect">
            <a:avLst/>
          </a:prstGeom>
          <a:gradFill flip="none" rotWithShape="1">
            <a:gsLst>
              <a:gs pos="50000">
                <a:schemeClr val="accent1"/>
              </a:gs>
              <a:gs pos="0">
                <a:schemeClr val="bg1"/>
              </a:gs>
              <a:gs pos="100000">
                <a:schemeClr val="bg1"/>
              </a:gs>
            </a:gsLst>
            <a:lin ang="16200000" scaled="1"/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Out_Zd" hidden="1"/>
          <p:cNvSpPr txBox="1"/>
          <p:nvPr/>
        </p:nvSpPr>
        <p:spPr>
          <a:xfrm>
            <a:off x="1333500" y="6424044"/>
            <a:ext cx="504190" cy="289823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accent1"/>
            </a:solidFill>
          </a:ln>
        </p:spPr>
        <p:txBody>
          <a:bodyPr vert="horz" lIns="12700" tIns="6350" rIns="12700" bIns="6350" rtlCol="0" anchor="ctr" anchorCtr="1">
            <a:spAutoFit/>
          </a:bodyPr>
          <a:lstStyle/>
          <a:p>
            <a:endParaRPr lang="ru-RU" b="1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1" name="Tx_Zd" hidden="1"/>
          <p:cNvSpPr txBox="1"/>
          <p:nvPr/>
        </p:nvSpPr>
        <p:spPr>
          <a:xfrm>
            <a:off x="508000" y="6438900"/>
            <a:ext cx="762000" cy="215444"/>
          </a:xfrm>
          <a:prstGeom prst="rect">
            <a:avLst/>
          </a:prstGeom>
          <a:noFill/>
        </p:spPr>
        <p:txBody>
          <a:bodyPr vert="horz" lIns="0" tIns="0" rIns="0" bIns="0" rtlCol="0" anchor="ctr">
            <a:spAutoFit/>
          </a:bodyPr>
          <a:lstStyle/>
          <a:p>
            <a:pPr algn="r"/>
            <a:r>
              <a:rPr lang="ru-RU" sz="1400" smtClean="0">
                <a:solidFill>
                  <a:schemeClr val="tx2"/>
                </a:solidFill>
                <a:latin typeface="Arial" panose="020B0604020202020204" pitchFamily="34" charset="0"/>
              </a:rPr>
              <a:t>Задание</a:t>
            </a:r>
            <a:endParaRPr lang="ru-RU" sz="14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2" name="Cena" hidden="1"/>
          <p:cNvSpPr txBox="1"/>
          <p:nvPr/>
        </p:nvSpPr>
        <p:spPr>
          <a:xfrm>
            <a:off x="1866900" y="6468110"/>
            <a:ext cx="431800" cy="153888"/>
          </a:xfrm>
          <a:prstGeom prst="rect">
            <a:avLst/>
          </a:prstGeom>
          <a:noFill/>
        </p:spPr>
        <p:txBody>
          <a:bodyPr vert="horz" lIns="0" tIns="0" rIns="0" bIns="0" rtlCol="0" anchor="ctr">
            <a:spAutoFit/>
          </a:bodyPr>
          <a:lstStyle/>
          <a:p>
            <a:pPr algn="r"/>
            <a:endParaRPr lang="ru-RU" sz="10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220756" y="1340768"/>
            <a:ext cx="8092887" cy="43924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buClr>
                <a:schemeClr val="tx1"/>
              </a:buClr>
              <a:buFont typeface="Arial" pitchFamily="34" charset="0"/>
              <a:buChar char="•"/>
            </a:pPr>
            <a:r>
              <a:rPr 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ЕГЭ. </a:t>
            </a:r>
            <a:r>
              <a:rPr 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чебно-методическое пособие     В.Н. </a:t>
            </a:r>
            <a:r>
              <a:rPr lang="ru-RU" sz="24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Доронькин</a:t>
            </a:r>
            <a:r>
              <a:rPr 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Легион,2013</a:t>
            </a:r>
            <a:endParaRPr lang="ru-RU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l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банк заданий ФИПИ и РЕШУ ЕГЭ</a:t>
            </a:r>
            <a:endParaRPr lang="en-US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l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высокого уровня сложности для подготовки </a:t>
            </a:r>
            <a:r>
              <a:rPr 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ЕГЭ. Учебно-методическое пособие  </a:t>
            </a:r>
            <a:r>
              <a:rPr 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В.Н</a:t>
            </a:r>
            <a:r>
              <a:rPr 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Доронькин</a:t>
            </a:r>
            <a:r>
              <a:rPr 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Легион, 2014</a:t>
            </a:r>
            <a:endParaRPr lang="ru-RU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l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</a:pPr>
            <a:endParaRPr 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10000"/>
              </a:lnSpc>
              <a:buFont typeface="+mj-lt"/>
              <a:buAutoNum type="arabicPeriod"/>
            </a:pPr>
            <a:endParaRPr lang="ru-RU" sz="2800" b="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455937" y="19776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/>
              <a:t>Источники</a:t>
            </a:r>
            <a:endParaRPr lang="ru-RU" sz="36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484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435328" y="2721649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5327" y="272164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5329" y="478363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649834" y="4786841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835643" y="4786840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835643" y="4791341"/>
            <a:ext cx="89639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49834" y="4783636"/>
            <a:ext cx="89639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5327" y="4786842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38967" y="6093296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6196" y="6093295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676640" y="2721649"/>
            <a:ext cx="896392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76639" y="2721648"/>
            <a:ext cx="89639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61663" y="14082"/>
            <a:ext cx="75819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ru-RU" b="1" dirty="0">
                <a:solidFill>
                  <a:schemeClr val="tx2"/>
                </a:solidFill>
                <a:latin typeface="+mj-lt"/>
              </a:rPr>
              <a:t>Для вы­пол­не­ния за­да­ний 1–3 ис­поль­зуй­те сле­ду­ю­щий ряд </a:t>
            </a:r>
            <a:endParaRPr lang="en-US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+mj-lt"/>
              </a:rPr>
              <a:t>хи­ми­че­ских </a:t>
            </a:r>
            <a:r>
              <a:rPr lang="ru-RU" b="1" dirty="0">
                <a:solidFill>
                  <a:schemeClr val="tx2"/>
                </a:solidFill>
                <a:latin typeface="+mj-lt"/>
              </a:rPr>
              <a:t>эле­мен­тов. От­ве­том в за­да­ни­ях 1–3 яв­ля­ет­ся </a:t>
            </a:r>
            <a:endParaRPr lang="en-US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+mj-lt"/>
              </a:rPr>
              <a:t>по­сле­до­ва­тель­ность </a:t>
            </a:r>
            <a:r>
              <a:rPr lang="ru-RU" b="1" dirty="0">
                <a:solidFill>
                  <a:schemeClr val="tx2"/>
                </a:solidFill>
                <a:latin typeface="+mj-lt"/>
              </a:rPr>
              <a:t>цифр, под ко­то­ры­ми ука­за­ны хи­ми­че­ские эле­мен­ты в дан­ном ряду.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707298" y="1356638"/>
            <a:ext cx="9124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l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098232" y="1357384"/>
            <a:ext cx="9717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Ca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647513" y="1357384"/>
            <a:ext cx="9332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3) Br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046957" y="1355892"/>
            <a:ext cx="9535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4) As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461465" y="1347172"/>
            <a:ext cx="973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5) Zn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03242" y="1961714"/>
            <a:ext cx="7920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86297" y="2060848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+mj-lt"/>
              </a:rPr>
              <a:t>1. </a:t>
            </a:r>
            <a:r>
              <a:rPr lang="ru-RU" b="1" dirty="0" smtClean="0">
                <a:latin typeface="+mj-lt"/>
              </a:rPr>
              <a:t>Опре­де­ли­те</a:t>
            </a:r>
            <a:r>
              <a:rPr lang="ru-RU" b="1" dirty="0">
                <a:latin typeface="+mj-lt"/>
              </a:rPr>
              <a:t>, атомы каких из ука­зан­ных в ряду эле­мен­тов имеют на внеш­нем энер­ге­ти­че­ском уров­не два элек­тро­на.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2638" y="3284984"/>
            <a:ext cx="79208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+mj-lt"/>
              </a:rPr>
              <a:t>2. Из </a:t>
            </a:r>
            <a:r>
              <a:rPr lang="ru-RU" b="1" dirty="0">
                <a:latin typeface="+mj-lt"/>
              </a:rPr>
              <a:t>ука­зан­ных в ряду хи­ми­че­ских эле­мен­тов вы­бе­ри­те три </a:t>
            </a:r>
            <a:endParaRPr lang="en-US" b="1" dirty="0" smtClean="0">
              <a:latin typeface="+mj-lt"/>
            </a:endParaRPr>
          </a:p>
          <a:p>
            <a:r>
              <a:rPr lang="ru-RU" b="1" dirty="0" smtClean="0">
                <a:latin typeface="+mj-lt"/>
              </a:rPr>
              <a:t>эле­мен­та</a:t>
            </a:r>
            <a:r>
              <a:rPr lang="ru-RU" b="1" dirty="0">
                <a:latin typeface="+mj-lt"/>
              </a:rPr>
              <a:t>, ко­то­рые в Пе­ри­о­ди­че­ской си­сте­ме хи­ми­че­ских эле­мен­тов Д. И. Мен­де­ле­е­ва на­хо­дят­ся в одном пе­ри­о­де.</a:t>
            </a:r>
          </a:p>
          <a:p>
            <a:r>
              <a:rPr lang="ru-RU" b="1" dirty="0">
                <a:latin typeface="+mj-lt"/>
              </a:rPr>
              <a:t>Рас­по­ло­жи­те вы­бран­ные эле­мен­ты в по­ряд­ке воз­рас­та­ния их </a:t>
            </a:r>
            <a:endParaRPr lang="en-US" b="1" dirty="0" smtClean="0">
              <a:latin typeface="+mj-lt"/>
            </a:endParaRPr>
          </a:p>
          <a:p>
            <a:r>
              <a:rPr lang="ru-RU" b="1" dirty="0" smtClean="0">
                <a:latin typeface="+mj-lt"/>
              </a:rPr>
              <a:t>ме­тал­ли­че­ских </a:t>
            </a:r>
            <a:r>
              <a:rPr lang="ru-RU" b="1" dirty="0">
                <a:latin typeface="+mj-lt"/>
              </a:rPr>
              <a:t>свойств.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22992" y="5373216"/>
            <a:ext cx="79601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+mj-lt"/>
              </a:rPr>
              <a:t>3. Из </a:t>
            </a:r>
            <a:r>
              <a:rPr lang="ru-RU" b="1" dirty="0">
                <a:latin typeface="+mj-lt"/>
              </a:rPr>
              <a:t>числа ука­зан­ных в ряду эле­мен­тов вы­бе­ри­те два эле­мен­та, </a:t>
            </a:r>
            <a:endParaRPr lang="en-US" b="1" dirty="0" smtClean="0">
              <a:latin typeface="+mj-lt"/>
            </a:endParaRPr>
          </a:p>
          <a:p>
            <a:r>
              <a:rPr lang="ru-RU" b="1" dirty="0" smtClean="0">
                <a:latin typeface="+mj-lt"/>
              </a:rPr>
              <a:t>ко­то­рые </a:t>
            </a:r>
            <a:r>
              <a:rPr lang="ru-RU" b="1" dirty="0">
                <a:latin typeface="+mj-lt"/>
              </a:rPr>
              <a:t>про­яв­ля­ют </a:t>
            </a:r>
            <a:r>
              <a:rPr lang="ru-RU" b="1" dirty="0" smtClean="0">
                <a:latin typeface="+mj-lt"/>
              </a:rPr>
              <a:t>низшую сте­пень </a:t>
            </a:r>
            <a:r>
              <a:rPr lang="ru-RU" b="1" dirty="0">
                <a:latin typeface="+mj-lt"/>
              </a:rPr>
              <a:t>окис­ле­ния, рав­ную </a:t>
            </a:r>
            <a:r>
              <a:rPr lang="ru-RU" b="1" dirty="0" smtClean="0">
                <a:latin typeface="+mj-lt"/>
              </a:rPr>
              <a:t>-</a:t>
            </a:r>
            <a:r>
              <a:rPr lang="ru-RU" b="1" dirty="0">
                <a:latin typeface="+mj-lt"/>
              </a:rPr>
              <a:t>1</a:t>
            </a:r>
            <a:r>
              <a:rPr lang="ru-RU" b="1" dirty="0" smtClean="0">
                <a:latin typeface="+mj-lt"/>
              </a:rPr>
              <a:t>.</a:t>
            </a:r>
            <a:endParaRPr lang="ru-RU" b="1" dirty="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5327" y="6093296"/>
            <a:ext cx="90717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19727" y="6084523"/>
            <a:ext cx="915551" cy="4704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02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2109550" y="530120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59668" y="5295814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9668" y="2583886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981" y="2007326"/>
            <a:ext cx="500063" cy="460375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9668" y="3732004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59668" y="3159950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1436493" y="2582299"/>
            <a:ext cx="31387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азота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и ам­ми­а­ка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1436493" y="2006036"/>
            <a:ext cx="5008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уг­ле­кис­ло­го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газа и се­ро­во­до­ро­да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1436492" y="3741953"/>
            <a:ext cx="4929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err="1" smtClean="0">
                <a:latin typeface="Times New Roman" pitchFamily="18" charset="0"/>
                <a:cs typeface="Times New Roman" pitchFamily="18" charset="0"/>
              </a:rPr>
              <a:t>хло­ро­во­до­ро­да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и хло­ри­да на­трия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1436493" y="3158561"/>
            <a:ext cx="34963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воды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хло­ро­во­до­ро­да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1476" y="476672"/>
            <a:ext cx="7581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  <a:latin typeface="+mj-lt"/>
              </a:rPr>
              <a:t>4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. Ко­ва­лент­ная по­ляр­ная связь ха­рак­тер­на для каж­до­го из двух ве­ществ: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9668" y="4312023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35"/>
          <p:cNvSpPr txBox="1">
            <a:spLocks noChangeArrowheads="1"/>
          </p:cNvSpPr>
          <p:nvPr/>
        </p:nvSpPr>
        <p:spPr bwMode="auto">
          <a:xfrm>
            <a:off x="1439084" y="4322876"/>
            <a:ext cx="53630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ок­си­да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лития и гид­рок­си­да лития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85966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0954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72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3266112" y="566124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73283" y="5661246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9667" y="5661247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372816" y="1844824"/>
            <a:ext cx="7817769" cy="5847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ФОРМУЛА </a:t>
            </a:r>
            <a:r>
              <a:rPr lang="ru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ВЕЩЕСТВА       </a:t>
            </a:r>
            <a:r>
              <a:rPr lang="ru-RU" alt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КЛАСС СО­ЕДИ­НЕ­НИЙ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alt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419588" y="2780928"/>
            <a:ext cx="42037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400" b="1" dirty="0" err="1"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₂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₂O</a:t>
            </a:r>
            <a:endParaRPr lang="en-US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altLang="ru-RU" sz="2400" b="1" dirty="0" err="1" smtClean="0">
                <a:latin typeface="Times New Roman" pitchFamily="18" charset="0"/>
                <a:cs typeface="Times New Roman" pitchFamily="18" charset="0"/>
              </a:rPr>
              <a:t>NH₄Cl</a:t>
            </a:r>
            <a:endParaRPr lang="ru-RU" altLang="ru-RU" dirty="0"/>
          </a:p>
          <a:p>
            <a:pPr eaLnBrk="1" hangingPunct="1"/>
            <a:endParaRPr lang="ru-RU" altLang="ru-RU" dirty="0"/>
          </a:p>
          <a:p>
            <a:pPr eaLnBrk="1" hangingPunct="1"/>
            <a:endParaRPr lang="ru-RU" alt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94542" y="3301376"/>
            <a:ext cx="500066" cy="46166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00855" y="2724816"/>
            <a:ext cx="500063" cy="460375"/>
          </a:xfrm>
          <a:prstGeom prst="rect">
            <a:avLst/>
          </a:prstGeom>
          <a:solidFill>
            <a:schemeClr val="bg2">
              <a:lumMod val="1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94542" y="4449494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94542" y="3877440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5171367" y="3299789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кис­лот­ный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оксид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5171367" y="2723526"/>
            <a:ext cx="33843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ос­нов­ный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оксид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5171367" y="4459443"/>
            <a:ext cx="27066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сред­няя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соль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5171366" y="3876051"/>
            <a:ext cx="301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кис­лая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соль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1476" y="476672"/>
            <a:ext cx="758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  <a:latin typeface="+mj-lt"/>
              </a:rPr>
              <a:t>5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. Уста­но­ви­те со­от­вет­ствие между фор­му­лой </a:t>
            </a:r>
            <a:endParaRPr lang="en-US" sz="24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ве­ще­ства 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и клас­сом не­ор­га­ни­че­ских со­еди­не­ний, к ко­то­ро­му оно при­над­ле­жит.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9667" y="566124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73281" y="566406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66113" y="566406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70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2109550" y="530120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10954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9668" y="5295814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5966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9668" y="2583886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981" y="2007326"/>
            <a:ext cx="500063" cy="460375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9668" y="3732004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59668" y="3159950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1436493" y="2582299"/>
            <a:ext cx="31387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сера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1436493" y="2006036"/>
            <a:ext cx="5008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маг­ний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­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1436492" y="3741953"/>
            <a:ext cx="4929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медь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1436493" y="3158561"/>
            <a:ext cx="34963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бром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1476" y="476672"/>
            <a:ext cx="7581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  <a:latin typeface="+mj-lt"/>
              </a:rPr>
              <a:t>6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. Про­стые ве­ще­ства, ко­то­рые ре­а­ги­ру­ют с </a:t>
            </a:r>
            <a:endParaRPr lang="en-US" sz="24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раз­бав­лен­ной 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со­ля­ной кис­ло­той, —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9668" y="4312023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35"/>
          <p:cNvSpPr txBox="1">
            <a:spLocks noChangeArrowheads="1"/>
          </p:cNvSpPr>
          <p:nvPr/>
        </p:nvSpPr>
        <p:spPr bwMode="auto">
          <a:xfrm>
            <a:off x="1439084" y="4322876"/>
            <a:ext cx="53630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олово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149559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2109550" y="5301208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10954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9668" y="5295814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59668" y="530120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9668" y="2583886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981" y="2007326"/>
            <a:ext cx="500063" cy="460375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9668" y="3732004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59668" y="3159950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1436492" y="2582299"/>
            <a:ext cx="39275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водой и </a:t>
            </a:r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хло­ро­во­до­ро­дом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1436493" y="2006036"/>
            <a:ext cx="5008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се­реб­ром и кис­ло­ро­дом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1436492" y="3741953"/>
            <a:ext cx="4929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маг­ни­ем и азо­том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1436492" y="3158561"/>
            <a:ext cx="42156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водой и гид­рок­си­дом бария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1476" y="476672"/>
            <a:ext cx="7581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+mj-lt"/>
              </a:rPr>
              <a:t>7. Оксид уг­ле­ро­да (IV) ре­а­ги­ру­ет с каж­ды­ми из двух ве­ществ: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9668" y="4312023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35"/>
          <p:cNvSpPr txBox="1">
            <a:spLocks noChangeArrowheads="1"/>
          </p:cNvSpPr>
          <p:nvPr/>
        </p:nvSpPr>
        <p:spPr bwMode="auto">
          <a:xfrm>
            <a:off x="1439084" y="4322876"/>
            <a:ext cx="53630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ок­си­дом каль­ция и водой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1873067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859664" y="6003197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09154" y="6003197"/>
            <a:ext cx="896311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9666" y="5999863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09154" y="6003197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9668" y="2987197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981" y="2410637"/>
            <a:ext cx="500063" cy="460375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9668" y="4135315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59668" y="3563261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7" name="TextBox 33"/>
          <p:cNvSpPr txBox="1">
            <a:spLocks noChangeArrowheads="1"/>
          </p:cNvSpPr>
          <p:nvPr/>
        </p:nvSpPr>
        <p:spPr bwMode="auto">
          <a:xfrm>
            <a:off x="1436492" y="2985610"/>
            <a:ext cx="39275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 err="1" smtClean="0">
                <a:latin typeface="Times New Roman" pitchFamily="18" charset="0"/>
                <a:cs typeface="Times New Roman" pitchFamily="18" charset="0"/>
              </a:rPr>
              <a:t>HBr</a:t>
            </a:r>
            <a:endParaRPr lang="ru-RU" altLang="ru-RU" sz="2400" dirty="0"/>
          </a:p>
        </p:txBody>
      </p:sp>
      <p:sp>
        <p:nvSpPr>
          <p:cNvPr id="11278" name="TextBox 34"/>
          <p:cNvSpPr txBox="1">
            <a:spLocks noChangeArrowheads="1"/>
          </p:cNvSpPr>
          <p:nvPr/>
        </p:nvSpPr>
        <p:spPr bwMode="auto">
          <a:xfrm>
            <a:off x="1419830" y="2409347"/>
            <a:ext cx="5008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 err="1">
                <a:latin typeface="Times New Roman" pitchFamily="18" charset="0"/>
                <a:cs typeface="Times New Roman" pitchFamily="18" charset="0"/>
              </a:rPr>
              <a:t>Na₂SO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₄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­</a:t>
            </a:r>
            <a:endParaRPr lang="ru-RU" altLang="ru-RU" sz="2400" baseline="-25000" dirty="0"/>
          </a:p>
        </p:txBody>
      </p:sp>
      <p:sp>
        <p:nvSpPr>
          <p:cNvPr id="11279" name="TextBox 35"/>
          <p:cNvSpPr txBox="1">
            <a:spLocks noChangeArrowheads="1"/>
          </p:cNvSpPr>
          <p:nvPr/>
        </p:nvSpPr>
        <p:spPr bwMode="auto">
          <a:xfrm>
            <a:off x="1421676" y="4135315"/>
            <a:ext cx="4929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 err="1" smtClean="0">
                <a:latin typeface="Times New Roman" pitchFamily="18" charset="0"/>
                <a:cs typeface="Times New Roman" pitchFamily="18" charset="0"/>
              </a:rPr>
              <a:t>BaCl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₂</a:t>
            </a:r>
            <a:endParaRPr lang="ru-RU" altLang="ru-RU" sz="2400" dirty="0"/>
          </a:p>
        </p:txBody>
      </p:sp>
      <p:sp>
        <p:nvSpPr>
          <p:cNvPr id="11280" name="TextBox 44"/>
          <p:cNvSpPr txBox="1">
            <a:spLocks noChangeArrowheads="1"/>
          </p:cNvSpPr>
          <p:nvPr/>
        </p:nvSpPr>
        <p:spPr bwMode="auto">
          <a:xfrm>
            <a:off x="1436492" y="3561872"/>
            <a:ext cx="42156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₂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74576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+mj-lt"/>
              </a:rPr>
              <a:t>8. В про­бир­ку с рас­тво­ром соли сер­ной кис­ло­ты Х до­ба­ви­ли рас­твор соли Y. В ре­зуль­та­те ре­ак­ции </a:t>
            </a:r>
            <a:endParaRPr lang="en-US" sz="24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на­блю­да­ли 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вы­па­де­ние осад­ка.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+mj-lt"/>
              </a:rPr>
              <a:t>Из пред­ло­жен­но­го пе­реч­ня вы­бе­ри­те ве­ще­ства X и Y, ко­то­рые могут всту­пать в опи­сан­ную ре­ак­цию.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9668" y="4715334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35"/>
          <p:cNvSpPr txBox="1">
            <a:spLocks noChangeArrowheads="1"/>
          </p:cNvSpPr>
          <p:nvPr/>
        </p:nvSpPr>
        <p:spPr bwMode="auto">
          <a:xfrm>
            <a:off x="1436492" y="4715334"/>
            <a:ext cx="53630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₂SO₄</a:t>
            </a:r>
            <a:endParaRPr lang="ru-RU" alt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859664" y="5532038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x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09152" y="5532039"/>
            <a:ext cx="8963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y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3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" val="0"/>
  <p:tag name="KO" val="0"/>
  <p:tag name="KP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</TotalTime>
  <Words>2448</Words>
  <Application>Microsoft Office PowerPoint</Application>
  <PresentationFormat>Экран (4:3)</PresentationFormat>
  <Paragraphs>566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0" baseType="lpstr">
      <vt:lpstr>Arial</vt:lpstr>
      <vt:lpstr>Calibri</vt:lpstr>
      <vt:lpstr>Cambria</vt:lpstr>
      <vt:lpstr>Cambria Math</vt:lpstr>
      <vt:lpstr>Times New Roman</vt:lpstr>
      <vt:lpstr>Соседство</vt:lpstr>
      <vt:lpstr>Тренировочный тест для  подготовки к ЕГЭ по  химии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27. К 240 г рас­тво­ра с мас­со­вой долей соли 10% до­ба­ви­ли 160 мл воды. Опре­де­ли­те мас­со­вую долю соли в по­лу­чен­ном рас­тво­ре. (За­пи­ши­те число с точ­но­стью до целых.)</vt:lpstr>
      <vt:lpstr>30. Ис­поль­зуя метод элек­трон­но­го ба­лан­са, со­ставь­те урав­не­ние ре­ак­ции. Опре­де­ли­те окис­ли­тель и вос­ста­но­ви­тель.</vt:lpstr>
      <vt:lpstr>31. Через рас­твор гид­рок­си­да на­трия про­пу­сти­ли из­бы­ток уг­ле­кис­ло­го газа. Рас­твор вы­па­ри­ли, по­лу­чен­ное ве­ще­ство про­ка­ли­ли, при этом на­блю­да­ли вы­де­ле­ние бес­цвет­но­го газа. Об­ра­зо­вав­ше­е­ся ве­ще­ство со­бра­ли и до­ба­ви­ли к рас­тво­ру бро­ми­да же­ле­за (III). Вы­пав­ший при этом оса­док крас­но­ва­то-ко­рич­не­во­го цвета про­ре­а­ги­ро­вал с рас­тво­ром иодо­во­до­род­ной кис­ло­ты. На­пи­ши­те урав­не­ния четырёх опи­сан­ных ре­ак­ций.</vt:lpstr>
      <vt:lpstr>32.  На­пи­ши­те урав­не­ния ре­ак­ций, с по­мо­щью ко­то­рых можно осу­ще­ствить сле­ду­ю­щие пре­вра­ще­ния:</vt:lpstr>
      <vt:lpstr>33. При на­гре­ва­нии об­раз­ца гид­ро­кар­бо­на­та на­трия часть ве­ще­ства раз­ло­жи­лась. При этом вы­де­ли­лось 4,48 л газа и об­ра­зо­ва­лось 63,2 г твёрдого без­вод­но­го остат­ка. К по­лу­чен­но­му остат­ку до­ба­ви­ли ми­ни­маль­ный объём 20%-ного рас­тво­ра со­ля­ной кис­ло­ты, не­об­хо­ди­мый для пол­но­го вы­де­ле­ния уг­ле­кис­ло­го газа. Опре­де­ли­те мас­со­вую долю хло­ри­да на­трия в ко­неч­ном рас­тво­ре. В от­ве­те за­пи­ши­те урав­не­ния ре­ак­ций, ко­то­рые ука­за­ны в усло­вии за­да­чи, и при­ве­ди­те все не­об­хо­ди­мые вы­чис­ле­ния.</vt:lpstr>
      <vt:lpstr>34. Не­ко­то­рое ор­га­ни­че­ское ве­ще­ство А со­дер­жит по массе 11,97% азота, 51,28% уг­ле­ро­да, 27,35% кис­ло­ро­да, и во­до­род. А об­ра­зу­ет­ся при вза­и­мо­дей­ствии ве­ще­ства Б с про­па­но­лом-2 в мо­ляр­ном со­от­но­ше­нии 1 : 1. Из­вест­но, что ве­ще­ство Б имеет при­род­ное про­ис­хож­де­ние. На ос­но­ва­нии дан­ных усло­вия за­да­чи: 1) Про­из­ве­ди­те вы­чис­ле­ния, не­об­хо­ди­мые для на­хож­де­ния фор­му­лы ве­ще­ства А; 2) Уста­но­ви­те его мо­ле­ку­ляр­ную фор­му­лу; 3) Со­ставь­те струк­тур­ную фор­му­лу ве­ще­ства А, ко­то­рая от­ра­жа­ет по­ря­док свя­зей ато­мов в мо­ле­ку­ле; 4) На­пи­ши­те урав­не­ние ре­ак­ции по­лу­че­ния ве­ще­ства А из ве­ще­ства Б и про­па­но­ла-2.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Пользователь</cp:lastModifiedBy>
  <cp:revision>62</cp:revision>
  <dcterms:created xsi:type="dcterms:W3CDTF">2017-01-25T08:49:28Z</dcterms:created>
  <dcterms:modified xsi:type="dcterms:W3CDTF">2017-02-21T11:38:53Z</dcterms:modified>
</cp:coreProperties>
</file>