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983" r:id="rId1"/>
  </p:sldMasterIdLst>
  <p:notesMasterIdLst>
    <p:notesMasterId r:id="rId48"/>
  </p:notesMasterIdLst>
  <p:sldIdLst>
    <p:sldId id="256" r:id="rId2"/>
    <p:sldId id="261" r:id="rId3"/>
    <p:sldId id="263" r:id="rId4"/>
    <p:sldId id="300" r:id="rId5"/>
    <p:sldId id="258" r:id="rId6"/>
    <p:sldId id="274" r:id="rId7"/>
    <p:sldId id="275" r:id="rId8"/>
    <p:sldId id="276" r:id="rId9"/>
    <p:sldId id="264" r:id="rId10"/>
    <p:sldId id="277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88" r:id="rId20"/>
    <p:sldId id="289" r:id="rId21"/>
    <p:sldId id="290" r:id="rId22"/>
    <p:sldId id="291" r:id="rId23"/>
    <p:sldId id="292" r:id="rId24"/>
    <p:sldId id="293" r:id="rId25"/>
    <p:sldId id="294" r:id="rId26"/>
    <p:sldId id="295" r:id="rId27"/>
    <p:sldId id="296" r:id="rId28"/>
    <p:sldId id="297" r:id="rId29"/>
    <p:sldId id="298" r:id="rId30"/>
    <p:sldId id="299" r:id="rId31"/>
    <p:sldId id="304" r:id="rId32"/>
    <p:sldId id="301" r:id="rId33"/>
    <p:sldId id="302" r:id="rId34"/>
    <p:sldId id="303" r:id="rId35"/>
    <p:sldId id="273" r:id="rId36"/>
    <p:sldId id="305" r:id="rId37"/>
    <p:sldId id="306" r:id="rId38"/>
    <p:sldId id="314" r:id="rId39"/>
    <p:sldId id="315" r:id="rId40"/>
    <p:sldId id="309" r:id="rId41"/>
    <p:sldId id="310" r:id="rId42"/>
    <p:sldId id="311" r:id="rId43"/>
    <p:sldId id="313" r:id="rId44"/>
    <p:sldId id="278" r:id="rId45"/>
    <p:sldId id="279" r:id="rId46"/>
    <p:sldId id="259" r:id="rId47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49"/>
      <p:bold r:id="rId50"/>
      <p:italic r:id="rId51"/>
      <p:boldItalic r:id="rId52"/>
    </p:embeddedFont>
    <p:embeddedFont>
      <p:font typeface="Calibri Light" panose="020B0604020202020204" pitchFamily="34" charset="0"/>
      <p:regular r:id="rId53"/>
      <p:italic r:id="rId54"/>
    </p:embeddedFont>
    <p:embeddedFont>
      <p:font typeface="Cambria" panose="02040503050406030204" pitchFamily="18" charset="0"/>
      <p:regular r:id="rId55"/>
      <p:bold r:id="rId56"/>
      <p:italic r:id="rId57"/>
      <p:boldItalic r:id="rId58"/>
    </p:embeddedFont>
    <p:embeddedFont>
      <p:font typeface="Cambria Math" panose="02040503050406030204" pitchFamily="18" charset="0"/>
      <p:regular r:id="rId59"/>
    </p:embeddedFont>
  </p:embeddedFontLst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B727"/>
    <a:srgbClr val="82901E"/>
    <a:srgbClr val="B3E142"/>
    <a:srgbClr val="BAE945"/>
    <a:srgbClr val="BFF43A"/>
    <a:srgbClr val="4C5A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font" Target="fonts/font2.fntdata"/><Relationship Id="rId55" Type="http://schemas.openxmlformats.org/officeDocument/2006/relationships/font" Target="fonts/font7.fntdata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font" Target="fonts/font5.fntdata"/><Relationship Id="rId58" Type="http://schemas.openxmlformats.org/officeDocument/2006/relationships/font" Target="fonts/font10.fntdata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56" Type="http://schemas.openxmlformats.org/officeDocument/2006/relationships/font" Target="fonts/font8.fntdata"/><Relationship Id="rId8" Type="http://schemas.openxmlformats.org/officeDocument/2006/relationships/slide" Target="slides/slide7.xml"/><Relationship Id="rId51" Type="http://schemas.openxmlformats.org/officeDocument/2006/relationships/font" Target="fonts/font3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11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6.fntdata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1.fntdata"/><Relationship Id="rId57" Type="http://schemas.openxmlformats.org/officeDocument/2006/relationships/font" Target="fonts/font9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4.fntdata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81A6CD6-EA7A-4BF2-99F9-A467E09ADC7C}" type="datetimeFigureOut">
              <a:rPr lang="ru-RU"/>
              <a:pPr>
                <a:defRPr/>
              </a:pPr>
              <a:t>18.08.2017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78C336E1-AB59-4D53-9ABB-9830698A7E9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902852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3175" y="6400800"/>
            <a:ext cx="9140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>
          <a:xfrm>
            <a:off x="0" y="6334125"/>
            <a:ext cx="9142413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6" name="Straight Connector 8"/>
          <p:cNvCxnSpPr/>
          <p:nvPr/>
        </p:nvCxnSpPr>
        <p:spPr>
          <a:xfrm>
            <a:off x="906463" y="4343400"/>
            <a:ext cx="7405687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/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8A56F-B18A-469B-98AD-389DCFEAA35F}" type="datetimeFigureOut">
              <a:rPr lang="ru-RU"/>
              <a:pPr>
                <a:defRPr/>
              </a:pPr>
              <a:t>18.08.2017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5F30853-6187-4706-BE6B-3E151336F79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42045301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1FC2B-DA33-4D7F-AC88-49D26167556D}" type="datetimeFigureOut">
              <a:rPr lang="ru-RU"/>
              <a:pPr>
                <a:defRPr/>
              </a:pPr>
              <a:t>18.08.2017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921620-A7D4-44A8-8822-778D1D46F57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54224291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3175" y="6400800"/>
            <a:ext cx="9140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>
          <a:xfrm>
            <a:off x="0" y="6334125"/>
            <a:ext cx="9142413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B3856-F0E4-4024-8CA9-926D9470DB3A}" type="datetimeFigureOut">
              <a:rPr lang="ru-RU"/>
              <a:pPr>
                <a:defRPr/>
              </a:pPr>
              <a:t>18.08.2017</a:t>
            </a:fld>
            <a:endParaRPr lang="ru-RU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487632C-A713-4726-9639-69803F46E40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8927888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321B0-E4A6-44AC-863F-93DEB1F848B2}" type="datetimeFigureOut">
              <a:rPr lang="ru-RU"/>
              <a:pPr>
                <a:defRPr/>
              </a:pPr>
              <a:t>18.08.2017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85608-DD3F-45B3-815E-130F741CD5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72008048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3175" y="6400800"/>
            <a:ext cx="9140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>
          <a:xfrm>
            <a:off x="0" y="6334125"/>
            <a:ext cx="9142413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6" name="Straight Connector 8"/>
          <p:cNvCxnSpPr/>
          <p:nvPr/>
        </p:nvCxnSpPr>
        <p:spPr>
          <a:xfrm>
            <a:off x="906463" y="4343400"/>
            <a:ext cx="7405687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Ctr="0"/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8DB49-6167-47F9-A656-3312F631F9D1}" type="datetimeFigureOut">
              <a:rPr lang="ru-RU"/>
              <a:pPr>
                <a:defRPr/>
              </a:pPr>
              <a:t>18.08.2017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EFA398E-ACD8-4B6E-B1CE-3DD7D7D4E42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46849601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CD40B-95D1-4D30-891E-07D06083D8A4}" type="datetimeFigureOut">
              <a:rPr lang="ru-RU"/>
              <a:pPr>
                <a:defRPr/>
              </a:pPr>
              <a:t>18.08.2017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6EEAF-25D4-4621-99CC-264AAB221DC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28586360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C2AAE-AFC5-42B8-80EA-C4CBE7B058F2}" type="datetimeFigureOut">
              <a:rPr lang="ru-RU"/>
              <a:pPr>
                <a:defRPr/>
              </a:pPr>
              <a:t>18.08.2017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4BA99-0038-4CB1-9F0E-1B442CC7C5F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29619812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B455-5D4B-4581-8A66-D3E702EEF4D6}" type="datetimeFigureOut">
              <a:rPr lang="ru-RU"/>
              <a:pPr>
                <a:defRPr/>
              </a:pPr>
              <a:t>18.08.2017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6E64D-C51A-4C44-AE47-CD11D3C79D7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19830959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3175" y="6400800"/>
            <a:ext cx="9140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Rectangle 5"/>
          <p:cNvSpPr/>
          <p:nvPr/>
        </p:nvSpPr>
        <p:spPr>
          <a:xfrm>
            <a:off x="0" y="6334125"/>
            <a:ext cx="9142413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8DBFC-D8D7-4233-9DD1-CC5B49ACE46D}" type="datetimeFigureOut">
              <a:rPr lang="ru-RU"/>
              <a:pPr>
                <a:defRPr/>
              </a:pPr>
              <a:t>18.08.2017</a:t>
            </a:fld>
            <a:endParaRPr lang="ru-RU" dirty="0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66F76E3-B635-4988-8C2F-86B68C77BFE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98181978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3038475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/>
        </p:nvSpPr>
        <p:spPr>
          <a:xfrm>
            <a:off x="3030538" y="0"/>
            <a:ext cx="4762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/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349250" y="6459538"/>
            <a:ext cx="196373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A7BAC128-5238-4FE5-B42F-B488F4CB3754}" type="datetimeFigureOut">
              <a:rPr lang="ru-RU"/>
              <a:pPr>
                <a:defRPr/>
              </a:pPr>
              <a:t>18.08.2017</a:t>
            </a:fld>
            <a:endParaRPr lang="ru-RU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538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BE6D0CE-DF6B-483D-A6E3-6B6E2A72890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26920246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4953000"/>
            <a:ext cx="9142413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/>
        </p:nvSpPr>
        <p:spPr>
          <a:xfrm>
            <a:off x="0" y="4914900"/>
            <a:ext cx="9142413" cy="6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34F61-DEA3-4858-BFFE-C161FBEA9138}" type="datetimeFigureOut">
              <a:rPr lang="ru-RU"/>
              <a:pPr>
                <a:defRPr/>
              </a:pPr>
              <a:t>18.08.2017</a:t>
            </a:fld>
            <a:endParaRPr lang="ru-RU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C993699-7AB3-4F92-A53D-F2DDDB027EB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24911625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125"/>
            <a:ext cx="9144000" cy="666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325" y="287338"/>
            <a:ext cx="7543800" cy="14493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22325" y="1846263"/>
            <a:ext cx="7543800" cy="402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325" y="6459538"/>
            <a:ext cx="185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A8C8FBF-4909-42AA-B4D5-D7F43674883D}" type="datetimeFigureOut">
              <a:rPr lang="ru-RU"/>
              <a:pPr>
                <a:defRPr/>
              </a:pPr>
              <a:t>18.08.2017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5425" y="6459538"/>
            <a:ext cx="3616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4738" y="6459538"/>
            <a:ext cx="9842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6101901-0CE6-4A8D-BFF7-22A10E1AE00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350" y="1738313"/>
            <a:ext cx="747553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2" r:id="rId2"/>
    <p:sldLayoutId id="2147484058" r:id="rId3"/>
    <p:sldLayoutId id="2147484053" r:id="rId4"/>
    <p:sldLayoutId id="2147484054" r:id="rId5"/>
    <p:sldLayoutId id="2147484055" r:id="rId6"/>
    <p:sldLayoutId id="2147484059" r:id="rId7"/>
    <p:sldLayoutId id="2147484060" r:id="rId8"/>
    <p:sldLayoutId id="2147484061" r:id="rId9"/>
    <p:sldLayoutId id="2147484056" r:id="rId10"/>
    <p:sldLayoutId id="2147484062" r:id="rId11"/>
  </p:sldLayoutIdLst>
  <p:transition spd="slow">
    <p:wip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 kern="1200" spc="-50">
          <a:solidFill>
            <a:srgbClr val="404040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4800">
          <a:solidFill>
            <a:srgbClr val="404040"/>
          </a:solidFill>
          <a:latin typeface="Calibri Light" panose="020F0302020204030204" pitchFamily="34" charset="0"/>
        </a:defRPr>
      </a:lvl9pPr>
    </p:titleStyle>
    <p:bodyStyle>
      <a:lvl1pPr marL="90488" indent="-90488" algn="l" rtl="0" eaLnBrk="0" fontAlgn="base" hangingPunct="0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rgbClr val="404040"/>
          </a:solidFill>
          <a:latin typeface="+mn-lt"/>
          <a:ea typeface="+mn-ea"/>
          <a:cs typeface="+mn-cs"/>
        </a:defRPr>
      </a:lvl1pPr>
      <a:lvl2pPr marL="382588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ern="1200">
          <a:solidFill>
            <a:srgbClr val="404040"/>
          </a:solidFill>
          <a:latin typeface="+mn-lt"/>
          <a:ea typeface="+mn-ea"/>
          <a:cs typeface="+mn-cs"/>
        </a:defRPr>
      </a:lvl2pPr>
      <a:lvl3pPr marL="566738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749300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4pPr>
      <a:lvl5pPr marL="931863" indent="-182563" algn="l" rtl="0" eaLnBrk="0" fontAlgn="base" hangingPunct="0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39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41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43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8313" y="333375"/>
            <a:ext cx="6264275" cy="21336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cap="all" dirty="0">
                <a:ln/>
                <a:solidFill>
                  <a:srgbClr val="A6B727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Тест для подготовки к Е</a:t>
            </a:r>
            <a:r>
              <a:rPr lang="ru-RU" sz="3600" b="1" cap="all" dirty="0" smtClean="0">
                <a:ln/>
                <a:solidFill>
                  <a:srgbClr val="A6B727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ГЭ </a:t>
            </a:r>
            <a:r>
              <a:rPr lang="ru-RU" sz="3600" b="1" cap="all" dirty="0">
                <a:ln/>
                <a:solidFill>
                  <a:srgbClr val="A6B727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3600" b="1" cap="all" dirty="0" smtClean="0">
                <a:ln/>
                <a:solidFill>
                  <a:srgbClr val="A6B727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химии 2017</a:t>
            </a:r>
            <a:endParaRPr lang="ru-RU" sz="3600" b="1" dirty="0">
              <a:solidFill>
                <a:srgbClr val="A6B727"/>
              </a:solidFill>
            </a:endParaRPr>
          </a:p>
        </p:txBody>
      </p:sp>
      <p:sp>
        <p:nvSpPr>
          <p:cNvPr id="8195" name="TextBox 3"/>
          <p:cNvSpPr txBox="1">
            <a:spLocks noChangeArrowheads="1"/>
          </p:cNvSpPr>
          <p:nvPr/>
        </p:nvSpPr>
        <p:spPr bwMode="auto">
          <a:xfrm>
            <a:off x="3708400" y="5445125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8196" name="TextBox 6"/>
          <p:cNvSpPr txBox="1">
            <a:spLocks noChangeArrowheads="1"/>
          </p:cNvSpPr>
          <p:nvPr/>
        </p:nvSpPr>
        <p:spPr bwMode="auto">
          <a:xfrm>
            <a:off x="2843213" y="5300663"/>
            <a:ext cx="38893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/>
            <a:r>
              <a:rPr lang="ru-RU" altLang="ru-RU" sz="2000" b="1">
                <a:latin typeface="Times New Roman" pitchFamily="18" charset="0"/>
                <a:cs typeface="Times New Roman" pitchFamily="18" charset="0"/>
              </a:rPr>
              <a:t>Чеснюк Антон Владимирович, ученик 10 класса А</a:t>
            </a:r>
          </a:p>
          <a:p>
            <a:pPr algn="r" eaLnBrk="1" hangingPunct="1"/>
            <a:r>
              <a:rPr lang="ru-RU" altLang="ru-RU" sz="2000" b="1">
                <a:latin typeface="Times New Roman" pitchFamily="18" charset="0"/>
                <a:cs typeface="Times New Roman" pitchFamily="18" charset="0"/>
              </a:rPr>
              <a:t>МАОУ СОШ №27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611560" y="620688"/>
            <a:ext cx="7932095" cy="830997"/>
          </a:xfrm>
          <a:prstGeom prst="rect">
            <a:avLst/>
          </a:prstGeom>
          <a:solidFill>
            <a:srgbClr val="A6B727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предложенного перечня выберите два вещества, которые </a:t>
            </a:r>
            <a:r>
              <a:rPr lang="ru-RU" sz="24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реагируют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разбавленной серной кислотой. </a:t>
            </a:r>
            <a:endParaRPr lang="ru-RU" altLang="ru-RU" sz="2400" b="1" baseline="30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3" name="TextBox 4"/>
          <p:cNvSpPr txBox="1">
            <a:spLocks noChangeArrowheads="1"/>
          </p:cNvSpPr>
          <p:nvPr/>
        </p:nvSpPr>
        <p:spPr bwMode="auto">
          <a:xfrm>
            <a:off x="611188" y="2089150"/>
            <a:ext cx="6121400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1) алюминий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	  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2) медь </a:t>
            </a:r>
            <a:endParaRPr lang="en-US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3) серебро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4)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магний</a:t>
            </a:r>
            <a:endParaRPr lang="ru-RU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5)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цинк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>
            <a:spLocks noChangeAspect="1"/>
          </p:cNvSpPr>
          <p:nvPr/>
        </p:nvSpPr>
        <p:spPr>
          <a:xfrm>
            <a:off x="3132138" y="508476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2" name="Прямоугольник 11"/>
          <p:cNvSpPr>
            <a:spLocks noChangeAspect="1"/>
          </p:cNvSpPr>
          <p:nvPr/>
        </p:nvSpPr>
        <p:spPr>
          <a:xfrm>
            <a:off x="3959225" y="5084763"/>
            <a:ext cx="541338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7416" name="TextBox 45"/>
          <p:cNvSpPr txBox="1">
            <a:spLocks noChangeArrowheads="1"/>
          </p:cNvSpPr>
          <p:nvPr/>
        </p:nvSpPr>
        <p:spPr bwMode="auto">
          <a:xfrm>
            <a:off x="611188" y="50847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</a:t>
            </a:r>
          </a:p>
        </p:txBody>
      </p:sp>
      <p:sp>
        <p:nvSpPr>
          <p:cNvPr id="13" name="Прямоугольник 12"/>
          <p:cNvSpPr>
            <a:spLocks noChangeAspect="1"/>
          </p:cNvSpPr>
          <p:nvPr/>
        </p:nvSpPr>
        <p:spPr>
          <a:xfrm>
            <a:off x="3132138" y="5089525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4" name="Прямоугольник 13"/>
          <p:cNvSpPr>
            <a:spLocks noChangeAspect="1"/>
          </p:cNvSpPr>
          <p:nvPr/>
        </p:nvSpPr>
        <p:spPr>
          <a:xfrm>
            <a:off x="3959225" y="5084763"/>
            <a:ext cx="541338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049838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16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210425" y="5051425"/>
            <a:ext cx="852488" cy="5762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611560" y="620688"/>
            <a:ext cx="7932095" cy="1200329"/>
          </a:xfrm>
          <a:prstGeom prst="rect">
            <a:avLst/>
          </a:prstGeom>
          <a:solidFill>
            <a:srgbClr val="A6B727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предложенного перечня выберите два вещества, с которыми может реагировать оксид углерода(IV) в присутствии воды.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7" name="TextBox 4"/>
          <p:cNvSpPr txBox="1">
            <a:spLocks noChangeArrowheads="1"/>
          </p:cNvSpPr>
          <p:nvPr/>
        </p:nvSpPr>
        <p:spPr bwMode="auto">
          <a:xfrm>
            <a:off x="611188" y="2089150"/>
            <a:ext cx="6121400" cy="254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SiO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eaLnBrk="1" hangingPunct="1">
              <a:lnSpc>
                <a:spcPct val="80000"/>
              </a:lnSpc>
            </a:pP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	  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CaCO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HNO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endParaRPr lang="ru-RU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4)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Na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SiO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endParaRPr lang="ru-RU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5)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K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11" name="Прямоугольник 10"/>
          <p:cNvSpPr>
            <a:spLocks noChangeAspect="1"/>
          </p:cNvSpPr>
          <p:nvPr/>
        </p:nvSpPr>
        <p:spPr>
          <a:xfrm>
            <a:off x="3132138" y="508476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2" name="Прямоугольник 11"/>
          <p:cNvSpPr>
            <a:spLocks noChangeAspect="1"/>
          </p:cNvSpPr>
          <p:nvPr/>
        </p:nvSpPr>
        <p:spPr>
          <a:xfrm>
            <a:off x="3959225" y="5084763"/>
            <a:ext cx="541338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18440" name="TextBox 45"/>
          <p:cNvSpPr txBox="1">
            <a:spLocks noChangeArrowheads="1"/>
          </p:cNvSpPr>
          <p:nvPr/>
        </p:nvSpPr>
        <p:spPr bwMode="auto">
          <a:xfrm>
            <a:off x="611188" y="50847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</a:t>
            </a:r>
          </a:p>
        </p:txBody>
      </p:sp>
      <p:sp>
        <p:nvSpPr>
          <p:cNvPr id="13" name="Прямоугольник 12"/>
          <p:cNvSpPr>
            <a:spLocks noChangeAspect="1"/>
          </p:cNvSpPr>
          <p:nvPr/>
        </p:nvSpPr>
        <p:spPr>
          <a:xfrm>
            <a:off x="3116263" y="5084763"/>
            <a:ext cx="569912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4" name="Прямоугольник 13"/>
          <p:cNvSpPr>
            <a:spLocks noChangeAspect="1"/>
          </p:cNvSpPr>
          <p:nvPr/>
        </p:nvSpPr>
        <p:spPr>
          <a:xfrm>
            <a:off x="3959225" y="5084763"/>
            <a:ext cx="541338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049838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16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210425" y="5051425"/>
            <a:ext cx="852488" cy="5762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532927" y="188640"/>
            <a:ext cx="7932095" cy="2308324"/>
          </a:xfrm>
          <a:prstGeom prst="rect">
            <a:avLst/>
          </a:prstGeom>
          <a:solidFill>
            <a:srgbClr val="A6B727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 раствор гидроксида натрия пропустили избыток углекислого газа. Полученное при этом вещество X выделили из раствора, высушили и прокалили. При это образовалось твердое вещество Y. Из предложенного перечня выберите вещества X и Y, которые соответствуют приведенному описанию.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1" name="TextBox 4"/>
          <p:cNvSpPr txBox="1">
            <a:spLocks noChangeArrowheads="1"/>
          </p:cNvSpPr>
          <p:nvPr/>
        </p:nvSpPr>
        <p:spPr bwMode="auto">
          <a:xfrm>
            <a:off x="533400" y="2801938"/>
            <a:ext cx="7273925" cy="254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eaLnBrk="1" hangingPunct="1">
              <a:lnSpc>
                <a:spcPct val="80000"/>
              </a:lnSpc>
            </a:pP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	  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2) 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NaHCO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HCOONa</a:t>
            </a:r>
            <a:endParaRPr lang="ru-RU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4)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Na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endParaRPr lang="ru-RU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5)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Na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11" name="Прямоугольник 10"/>
          <p:cNvSpPr>
            <a:spLocks noChangeAspect="1"/>
          </p:cNvSpPr>
          <p:nvPr/>
        </p:nvSpPr>
        <p:spPr>
          <a:xfrm>
            <a:off x="3170238" y="56245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2" name="Прямоугольник 11"/>
          <p:cNvSpPr>
            <a:spLocks noChangeAspect="1"/>
          </p:cNvSpPr>
          <p:nvPr/>
        </p:nvSpPr>
        <p:spPr>
          <a:xfrm>
            <a:off x="3997325" y="5624513"/>
            <a:ext cx="541338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19464" name="TextBox 45"/>
          <p:cNvSpPr txBox="1">
            <a:spLocks noChangeArrowheads="1"/>
          </p:cNvSpPr>
          <p:nvPr/>
        </p:nvSpPr>
        <p:spPr bwMode="auto">
          <a:xfrm>
            <a:off x="1374775" y="5648325"/>
            <a:ext cx="15081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</a:t>
            </a:r>
          </a:p>
        </p:txBody>
      </p:sp>
      <p:sp>
        <p:nvSpPr>
          <p:cNvPr id="13" name="Прямоугольник 12"/>
          <p:cNvSpPr>
            <a:spLocks noChangeAspect="1"/>
          </p:cNvSpPr>
          <p:nvPr/>
        </p:nvSpPr>
        <p:spPr>
          <a:xfrm>
            <a:off x="3170238" y="562451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/>
              <a:t>X</a:t>
            </a:r>
            <a:endParaRPr lang="ru-RU" sz="2400" dirty="0"/>
          </a:p>
        </p:txBody>
      </p:sp>
      <p:sp>
        <p:nvSpPr>
          <p:cNvPr id="14" name="Прямоугольник 13"/>
          <p:cNvSpPr>
            <a:spLocks noChangeAspect="1"/>
          </p:cNvSpPr>
          <p:nvPr/>
        </p:nvSpPr>
        <p:spPr>
          <a:xfrm>
            <a:off x="3997325" y="562451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/>
              <a:t>Y</a:t>
            </a:r>
            <a:endParaRPr lang="ru-RU" sz="2400" dirty="0"/>
          </a:p>
        </p:txBody>
      </p:sp>
      <p:sp>
        <p:nvSpPr>
          <p:cNvPr id="1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122988" y="5589588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16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248525" y="5591175"/>
            <a:ext cx="852488" cy="5762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621604" y="260648"/>
            <a:ext cx="7932095" cy="1938992"/>
          </a:xfrm>
          <a:prstGeom prst="rect">
            <a:avLst/>
          </a:prstGeom>
          <a:solidFill>
            <a:srgbClr val="A6B727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9.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Задана следующая схема превращений веществ: </a:t>
            </a:r>
          </a:p>
          <a:p>
            <a:pPr algn="ctr" eaLnBrk="1" hangingPunct="1">
              <a:defRPr/>
            </a:pPr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X                                 Y                                                       AlOH</a:t>
            </a:r>
            <a:r>
              <a:rPr lang="en-US" altLang="ru-RU" sz="2400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Na[Al(OH)</a:t>
            </a:r>
            <a:r>
              <a:rPr lang="en-US" altLang="ru-RU" sz="2400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]                AlCl</a:t>
            </a:r>
            <a:r>
              <a:rPr lang="en-US" altLang="ru-RU" sz="2400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Определите, какие из указанных веществ являются веществами X и Y. </a:t>
            </a:r>
          </a:p>
        </p:txBody>
      </p:sp>
      <p:sp>
        <p:nvSpPr>
          <p:cNvPr id="20485" name="TextBox 4"/>
          <p:cNvSpPr txBox="1">
            <a:spLocks noChangeArrowheads="1"/>
          </p:cNvSpPr>
          <p:nvPr/>
        </p:nvSpPr>
        <p:spPr bwMode="auto">
          <a:xfrm>
            <a:off x="611188" y="2505075"/>
            <a:ext cx="7273925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NaCl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	  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NaOH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NaClO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4</a:t>
            </a:r>
            <a:endParaRPr lang="ru-RU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4)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</a:t>
            </a:r>
            <a:endParaRPr lang="en-US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5)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HCl</a:t>
            </a:r>
            <a:endParaRPr lang="ru-RU" altLang="ru-RU"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>
            <a:spLocks noChangeAspect="1"/>
          </p:cNvSpPr>
          <p:nvPr/>
        </p:nvSpPr>
        <p:spPr>
          <a:xfrm>
            <a:off x="3132138" y="569436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2" name="Прямоугольник 11"/>
          <p:cNvSpPr>
            <a:spLocks noChangeAspect="1"/>
          </p:cNvSpPr>
          <p:nvPr/>
        </p:nvSpPr>
        <p:spPr>
          <a:xfrm>
            <a:off x="3959225" y="5694363"/>
            <a:ext cx="541338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20488" name="TextBox 45"/>
          <p:cNvSpPr txBox="1">
            <a:spLocks noChangeArrowheads="1"/>
          </p:cNvSpPr>
          <p:nvPr/>
        </p:nvSpPr>
        <p:spPr bwMode="auto">
          <a:xfrm>
            <a:off x="611188" y="56943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</a:t>
            </a:r>
          </a:p>
        </p:txBody>
      </p:sp>
      <p:sp>
        <p:nvSpPr>
          <p:cNvPr id="13" name="Прямоугольник 12"/>
          <p:cNvSpPr>
            <a:spLocks noChangeAspect="1"/>
          </p:cNvSpPr>
          <p:nvPr/>
        </p:nvSpPr>
        <p:spPr>
          <a:xfrm>
            <a:off x="3127375" y="569436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/>
              <a:t>X</a:t>
            </a:r>
            <a:endParaRPr lang="ru-RU" sz="2400" dirty="0"/>
          </a:p>
        </p:txBody>
      </p:sp>
      <p:sp>
        <p:nvSpPr>
          <p:cNvPr id="14" name="Прямоугольник 13"/>
          <p:cNvSpPr>
            <a:spLocks noChangeAspect="1"/>
          </p:cNvSpPr>
          <p:nvPr/>
        </p:nvSpPr>
        <p:spPr>
          <a:xfrm>
            <a:off x="3944938" y="5694363"/>
            <a:ext cx="555625" cy="54133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/>
              <a:t>Y</a:t>
            </a:r>
            <a:endParaRPr lang="ru-RU" sz="2400" dirty="0"/>
          </a:p>
        </p:txBody>
      </p:sp>
      <p:sp>
        <p:nvSpPr>
          <p:cNvPr id="1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659438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16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210425" y="5661025"/>
            <a:ext cx="852488" cy="5762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2700338" y="1204913"/>
            <a:ext cx="1057275" cy="0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508625" y="1204913"/>
            <a:ext cx="1152525" cy="0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/>
          <p:cNvSpPr>
            <a:spLocks noChangeAspect="1"/>
          </p:cNvSpPr>
          <p:nvPr/>
        </p:nvSpPr>
        <p:spPr>
          <a:xfrm>
            <a:off x="1403350" y="519906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Прямоугольник 32"/>
          <p:cNvSpPr>
            <a:spLocks noChangeAspect="1"/>
          </p:cNvSpPr>
          <p:nvPr/>
        </p:nvSpPr>
        <p:spPr>
          <a:xfrm>
            <a:off x="1406525" y="5195888"/>
            <a:ext cx="539750" cy="54133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  <p:sp>
        <p:nvSpPr>
          <p:cNvPr id="35" name="Прямоугольник 34"/>
          <p:cNvSpPr>
            <a:spLocks noChangeAspect="1"/>
          </p:cNvSpPr>
          <p:nvPr/>
        </p:nvSpPr>
        <p:spPr>
          <a:xfrm>
            <a:off x="2041525" y="5199063"/>
            <a:ext cx="541338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36" name="Прямоугольник 35"/>
          <p:cNvSpPr>
            <a:spLocks noChangeAspect="1"/>
          </p:cNvSpPr>
          <p:nvPr/>
        </p:nvSpPr>
        <p:spPr>
          <a:xfrm>
            <a:off x="2679700" y="519906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>
            <a:spLocks noChangeAspect="1"/>
          </p:cNvSpPr>
          <p:nvPr/>
        </p:nvSpPr>
        <p:spPr>
          <a:xfrm>
            <a:off x="3314700" y="519906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511" name="TextBox 3"/>
          <p:cNvSpPr txBox="1">
            <a:spLocks noChangeArrowheads="1"/>
          </p:cNvSpPr>
          <p:nvPr/>
        </p:nvSpPr>
        <p:spPr bwMode="auto">
          <a:xfrm>
            <a:off x="280988" y="2276475"/>
            <a:ext cx="8304212" cy="4619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СХЕМА РЕАКЦИИ	               ВОССТАНОВИТЕЛЬ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7544" y="265872"/>
            <a:ext cx="7932095" cy="1938992"/>
          </a:xfrm>
          <a:prstGeom prst="rect">
            <a:avLst/>
          </a:prstGeom>
          <a:solidFill>
            <a:srgbClr val="A6B727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10.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Установите соответствие между уравнением реакции и свойством элемента азота, которое он проявляет в этой реакции: к каждой позиции, обозначенной буквой, подберите соответствующую позицию, обозначенную цифрой. </a:t>
            </a:r>
          </a:p>
        </p:txBody>
      </p:sp>
      <p:sp>
        <p:nvSpPr>
          <p:cNvPr id="21515" name="TextBox 33"/>
          <p:cNvSpPr txBox="1">
            <a:spLocks noChangeArrowheads="1"/>
          </p:cNvSpPr>
          <p:nvPr/>
        </p:nvSpPr>
        <p:spPr bwMode="auto">
          <a:xfrm>
            <a:off x="5621338" y="3360738"/>
            <a:ext cx="26590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CuO</a:t>
            </a:r>
            <a:endParaRPr lang="ru-RU" altLang="ru-RU" sz="2400"/>
          </a:p>
        </p:txBody>
      </p:sp>
      <p:sp>
        <p:nvSpPr>
          <p:cNvPr id="21516" name="TextBox 34"/>
          <p:cNvSpPr txBox="1">
            <a:spLocks noChangeArrowheads="1"/>
          </p:cNvSpPr>
          <p:nvPr/>
        </p:nvSpPr>
        <p:spPr bwMode="auto">
          <a:xfrm>
            <a:off x="5621338" y="2768600"/>
            <a:ext cx="7493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NH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endParaRPr lang="ru-RU" altLang="ru-RU" sz="2400" baseline="-25000"/>
          </a:p>
        </p:txBody>
      </p:sp>
      <p:sp>
        <p:nvSpPr>
          <p:cNvPr id="21517" name="TextBox 35"/>
          <p:cNvSpPr txBox="1">
            <a:spLocks noChangeArrowheads="1"/>
          </p:cNvSpPr>
          <p:nvPr/>
        </p:nvSpPr>
        <p:spPr bwMode="auto">
          <a:xfrm>
            <a:off x="5641975" y="4510088"/>
            <a:ext cx="5794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Cu</a:t>
            </a:r>
          </a:p>
        </p:txBody>
      </p:sp>
      <p:sp>
        <p:nvSpPr>
          <p:cNvPr id="21518" name="TextBox 44"/>
          <p:cNvSpPr txBox="1">
            <a:spLocks noChangeArrowheads="1"/>
          </p:cNvSpPr>
          <p:nvPr/>
        </p:nvSpPr>
        <p:spPr bwMode="auto">
          <a:xfrm>
            <a:off x="5588000" y="3965575"/>
            <a:ext cx="7493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endParaRPr lang="ru-RU" altLang="ru-RU" sz="2400" b="1" baseline="-25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088254" y="2781299"/>
            <a:ext cx="500066" cy="461665"/>
          </a:xfrm>
          <a:prstGeom prst="rect">
            <a:avLst/>
          </a:prstGeom>
          <a:solidFill>
            <a:srgbClr val="A6B727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522" name="TextBox 45"/>
          <p:cNvSpPr txBox="1">
            <a:spLocks noChangeArrowheads="1"/>
          </p:cNvSpPr>
          <p:nvPr/>
        </p:nvSpPr>
        <p:spPr bwMode="auto">
          <a:xfrm>
            <a:off x="-34925" y="520541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</a:t>
            </a:r>
          </a:p>
        </p:txBody>
      </p:sp>
      <p:sp>
        <p:nvSpPr>
          <p:cNvPr id="21523" name="TextBox 4"/>
          <p:cNvSpPr txBox="1">
            <a:spLocks noChangeArrowheads="1"/>
          </p:cNvSpPr>
          <p:nvPr/>
        </p:nvSpPr>
        <p:spPr bwMode="auto">
          <a:xfrm>
            <a:off x="198438" y="2847975"/>
            <a:ext cx="4948237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en-US" altLang="ru-RU" sz="22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+O</a:t>
            </a:r>
            <a:r>
              <a:rPr lang="en-US" altLang="ru-RU" sz="22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+H</a:t>
            </a:r>
            <a:r>
              <a:rPr lang="en-US" altLang="ru-RU" sz="22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ru-RU" sz="2200" b="1" baseline="-25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→ HNO</a:t>
            </a:r>
            <a:r>
              <a:rPr lang="en-US" altLang="ru-RU" sz="22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 </a:t>
            </a:r>
            <a:endParaRPr lang="en-US" altLang="ru-RU" sz="22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	  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HNO</a:t>
            </a:r>
            <a:r>
              <a:rPr lang="en-US" altLang="ru-RU" sz="22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+Cu → Cu(NO</a:t>
            </a:r>
            <a:r>
              <a:rPr lang="en-US" altLang="ru-RU" sz="22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ru-RU" sz="22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+NO+H</a:t>
            </a:r>
            <a:r>
              <a:rPr lang="en-US" altLang="ru-RU" sz="22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O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NH</a:t>
            </a:r>
            <a:r>
              <a:rPr lang="en-US" altLang="ru-RU" sz="22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+CuO</a:t>
            </a:r>
            <a:r>
              <a:rPr lang="en-US" altLang="ru-RU" sz="2200" b="1" baseline="-25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→ Cu+N</a:t>
            </a:r>
            <a:r>
              <a:rPr lang="en-US" altLang="ru-RU" sz="22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+H</a:t>
            </a:r>
            <a:r>
              <a:rPr lang="en-US" altLang="ru-RU" sz="22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O </a:t>
            </a:r>
            <a:endParaRPr lang="ru-RU" altLang="ru-RU" sz="22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Г)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 NH</a:t>
            </a:r>
            <a:r>
              <a:rPr lang="en-US" altLang="ru-RU" sz="22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+O</a:t>
            </a:r>
            <a:r>
              <a:rPr lang="en-US" altLang="ru-RU" sz="22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 → N</a:t>
            </a:r>
            <a:r>
              <a:rPr lang="en-US" altLang="ru-RU" sz="22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+H</a:t>
            </a:r>
            <a:r>
              <a:rPr lang="en-US" altLang="ru-RU" sz="22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200" b="1">
                <a:latin typeface="Times New Roman" pitchFamily="18" charset="0"/>
                <a:cs typeface="Times New Roman" pitchFamily="18" charset="0"/>
              </a:rPr>
              <a:t>O </a:t>
            </a:r>
            <a:endParaRPr lang="ru-RU" altLang="ru-RU" sz="22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7011988" y="5267325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41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8070850" y="5300663"/>
            <a:ext cx="854075" cy="5762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37" name="Прямоугольник 36"/>
          <p:cNvSpPr>
            <a:spLocks noChangeAspect="1"/>
          </p:cNvSpPr>
          <p:nvPr/>
        </p:nvSpPr>
        <p:spPr>
          <a:xfrm>
            <a:off x="2035175" y="5195888"/>
            <a:ext cx="541338" cy="5492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</p:txBody>
      </p:sp>
      <p:sp>
        <p:nvSpPr>
          <p:cNvPr id="38" name="Прямоугольник 37"/>
          <p:cNvSpPr>
            <a:spLocks noChangeAspect="1"/>
          </p:cNvSpPr>
          <p:nvPr/>
        </p:nvSpPr>
        <p:spPr>
          <a:xfrm>
            <a:off x="2679700" y="5200650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23" name="Прямоугольник 22"/>
          <p:cNvSpPr>
            <a:spLocks noChangeAspect="1"/>
          </p:cNvSpPr>
          <p:nvPr/>
        </p:nvSpPr>
        <p:spPr>
          <a:xfrm>
            <a:off x="3314700" y="5197475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</a:p>
        </p:txBody>
      </p:sp>
      <p:sp>
        <p:nvSpPr>
          <p:cNvPr id="21529" name="TextBox 33"/>
          <p:cNvSpPr txBox="1">
            <a:spLocks noChangeArrowheads="1"/>
          </p:cNvSpPr>
          <p:nvPr/>
        </p:nvSpPr>
        <p:spPr bwMode="auto">
          <a:xfrm>
            <a:off x="5621338" y="5148263"/>
            <a:ext cx="26590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endParaRPr lang="ru-RU" altLang="ru-RU" sz="2400" baseline="-25000"/>
          </a:p>
        </p:txBody>
      </p:sp>
      <p:sp>
        <p:nvSpPr>
          <p:cNvPr id="21530" name="TextBox 33"/>
          <p:cNvSpPr txBox="1">
            <a:spLocks noChangeArrowheads="1"/>
          </p:cNvSpPr>
          <p:nvPr/>
        </p:nvSpPr>
        <p:spPr bwMode="auto">
          <a:xfrm>
            <a:off x="5641975" y="5737225"/>
            <a:ext cx="26590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HNO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endParaRPr lang="ru-RU" altLang="ru-RU" sz="2400" baseline="-25000"/>
          </a:p>
        </p:txBody>
      </p:sp>
      <p:sp>
        <p:nvSpPr>
          <p:cNvPr id="39" name="TextBox 38"/>
          <p:cNvSpPr txBox="1"/>
          <p:nvPr/>
        </p:nvSpPr>
        <p:spPr>
          <a:xfrm>
            <a:off x="5088254" y="3370448"/>
            <a:ext cx="500066" cy="461665"/>
          </a:xfrm>
          <a:prstGeom prst="rect">
            <a:avLst/>
          </a:prstGeom>
          <a:solidFill>
            <a:srgbClr val="A6B727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088254" y="3959597"/>
            <a:ext cx="500066" cy="461665"/>
          </a:xfrm>
          <a:prstGeom prst="rect">
            <a:avLst/>
          </a:prstGeom>
          <a:solidFill>
            <a:srgbClr val="A6B727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088254" y="4546824"/>
            <a:ext cx="500066" cy="461665"/>
          </a:xfrm>
          <a:prstGeom prst="rect">
            <a:avLst/>
          </a:prstGeom>
          <a:solidFill>
            <a:srgbClr val="A6B727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088254" y="5127712"/>
            <a:ext cx="500066" cy="461665"/>
          </a:xfrm>
          <a:prstGeom prst="rect">
            <a:avLst/>
          </a:prstGeom>
          <a:solidFill>
            <a:srgbClr val="A6B727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088254" y="5725749"/>
            <a:ext cx="500066" cy="461665"/>
          </a:xfrm>
          <a:prstGeom prst="rect">
            <a:avLst/>
          </a:prstGeom>
          <a:solidFill>
            <a:srgbClr val="A6B727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33" grpId="0" animBg="1"/>
      <p:bldP spid="37" grpId="0" animBg="1"/>
      <p:bldP spid="38" grpId="0" animBg="1"/>
      <p:bldP spid="2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Прямоугольник 34"/>
          <p:cNvSpPr>
            <a:spLocks noChangeAspect="1"/>
          </p:cNvSpPr>
          <p:nvPr/>
        </p:nvSpPr>
        <p:spPr>
          <a:xfrm>
            <a:off x="2157413" y="5734050"/>
            <a:ext cx="541337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31" name="TextBox 3"/>
          <p:cNvSpPr txBox="1">
            <a:spLocks noChangeArrowheads="1"/>
          </p:cNvSpPr>
          <p:nvPr/>
        </p:nvSpPr>
        <p:spPr bwMode="auto">
          <a:xfrm>
            <a:off x="280988" y="2276475"/>
            <a:ext cx="8304212" cy="4619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ФОРМУЛА ВЕЩЕСТВА	          РЕАГЕНТЫ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664753" y="4365104"/>
            <a:ext cx="500066" cy="461665"/>
          </a:xfrm>
          <a:prstGeom prst="rect">
            <a:avLst/>
          </a:prstGeom>
          <a:solidFill>
            <a:srgbClr val="A6B727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664753" y="3789040"/>
            <a:ext cx="500066" cy="461665"/>
          </a:xfrm>
          <a:prstGeom prst="rect">
            <a:avLst/>
          </a:prstGeom>
          <a:solidFill>
            <a:srgbClr val="A6B727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265872"/>
            <a:ext cx="7932095" cy="1938992"/>
          </a:xfrm>
          <a:prstGeom prst="rect">
            <a:avLst/>
          </a:prstGeom>
          <a:solidFill>
            <a:srgbClr val="A6B727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Установите соответствие между формулой вещества и реагентами, с каждым из которых это вещество может взаимодействовать: к каждой позиции, обозначенной буквой, подберите соответствующую позицию, обозначенную цифрой. </a:t>
            </a:r>
          </a:p>
        </p:txBody>
      </p:sp>
      <p:sp>
        <p:nvSpPr>
          <p:cNvPr id="22541" name="TextBox 33"/>
          <p:cNvSpPr txBox="1">
            <a:spLocks noChangeArrowheads="1"/>
          </p:cNvSpPr>
          <p:nvPr/>
        </p:nvSpPr>
        <p:spPr bwMode="auto">
          <a:xfrm>
            <a:off x="5367338" y="3240088"/>
            <a:ext cx="32178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Pb(NO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, NaOH, K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O</a:t>
            </a:r>
            <a:endParaRPr lang="ru-RU" altLang="ru-RU" sz="2400"/>
          </a:p>
        </p:txBody>
      </p:sp>
      <p:sp>
        <p:nvSpPr>
          <p:cNvPr id="22542" name="TextBox 34"/>
          <p:cNvSpPr txBox="1">
            <a:spLocks noChangeArrowheads="1"/>
          </p:cNvSpPr>
          <p:nvPr/>
        </p:nvSpPr>
        <p:spPr bwMode="auto">
          <a:xfrm>
            <a:off x="5367338" y="2700338"/>
            <a:ext cx="24892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LiOH, HNO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, HF</a:t>
            </a:r>
            <a:endParaRPr lang="ru-RU" altLang="ru-RU" sz="2400" baseline="-25000"/>
          </a:p>
        </p:txBody>
      </p:sp>
      <p:sp>
        <p:nvSpPr>
          <p:cNvPr id="22543" name="TextBox 35"/>
          <p:cNvSpPr txBox="1">
            <a:spLocks noChangeArrowheads="1"/>
          </p:cNvSpPr>
          <p:nvPr/>
        </p:nvSpPr>
        <p:spPr bwMode="auto">
          <a:xfrm>
            <a:off x="5367338" y="4330700"/>
            <a:ext cx="2851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Fe(NO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, HCl, CO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endParaRPr lang="ru-RU" altLang="ru-RU" sz="2400" baseline="-25000"/>
          </a:p>
        </p:txBody>
      </p:sp>
      <p:sp>
        <p:nvSpPr>
          <p:cNvPr id="22544" name="TextBox 44"/>
          <p:cNvSpPr txBox="1">
            <a:spLocks noChangeArrowheads="1"/>
          </p:cNvSpPr>
          <p:nvPr/>
        </p:nvSpPr>
        <p:spPr bwMode="auto">
          <a:xfrm>
            <a:off x="5367338" y="3792538"/>
            <a:ext cx="2559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KHSO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, 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O, Mg</a:t>
            </a:r>
            <a:endParaRPr lang="ru-RU" altLang="ru-RU" sz="2400" baseline="-25000"/>
          </a:p>
        </p:txBody>
      </p:sp>
      <p:sp>
        <p:nvSpPr>
          <p:cNvPr id="27" name="TextBox 26"/>
          <p:cNvSpPr txBox="1"/>
          <p:nvPr/>
        </p:nvSpPr>
        <p:spPr>
          <a:xfrm>
            <a:off x="4664753" y="2636912"/>
            <a:ext cx="500066" cy="461665"/>
          </a:xfrm>
          <a:prstGeom prst="rect">
            <a:avLst/>
          </a:prstGeom>
          <a:solidFill>
            <a:srgbClr val="A6B727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664753" y="3212976"/>
            <a:ext cx="500066" cy="461665"/>
          </a:xfrm>
          <a:prstGeom prst="rect">
            <a:avLst/>
          </a:prstGeom>
          <a:solidFill>
            <a:srgbClr val="A6B727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51" name="TextBox 45"/>
          <p:cNvSpPr txBox="1">
            <a:spLocks noChangeArrowheads="1"/>
          </p:cNvSpPr>
          <p:nvPr/>
        </p:nvSpPr>
        <p:spPr bwMode="auto">
          <a:xfrm>
            <a:off x="-107950" y="5754688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</a:t>
            </a:r>
          </a:p>
        </p:txBody>
      </p:sp>
      <p:sp>
        <p:nvSpPr>
          <p:cNvPr id="22552" name="TextBox 4"/>
          <p:cNvSpPr txBox="1">
            <a:spLocks noChangeArrowheads="1"/>
          </p:cNvSpPr>
          <p:nvPr/>
        </p:nvSpPr>
        <p:spPr bwMode="auto">
          <a:xfrm>
            <a:off x="479425" y="2740025"/>
            <a:ext cx="1795463" cy="198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Cr(OH)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eaLnBrk="1" hangingPunct="1">
              <a:lnSpc>
                <a:spcPct val="80000"/>
              </a:lnSpc>
            </a:pP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	  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S</a:t>
            </a:r>
            <a:endParaRPr lang="ru-RU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Г)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Ba(OH)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endParaRPr lang="ru-RU" altLang="ru-RU" sz="2400" b="1" baseline="-25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453188" y="5589588"/>
            <a:ext cx="850900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41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526338" y="5589588"/>
            <a:ext cx="854075" cy="5762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664753" y="4941168"/>
            <a:ext cx="500066" cy="461665"/>
          </a:xfrm>
          <a:prstGeom prst="rect">
            <a:avLst/>
          </a:prstGeom>
          <a:solidFill>
            <a:srgbClr val="A6B727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58" name="TextBox 35"/>
          <p:cNvSpPr txBox="1">
            <a:spLocks noChangeArrowheads="1"/>
          </p:cNvSpPr>
          <p:nvPr/>
        </p:nvSpPr>
        <p:spPr bwMode="auto">
          <a:xfrm>
            <a:off x="5367338" y="4941888"/>
            <a:ext cx="29035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Sr(NO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, Cu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, SiO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endParaRPr lang="ru-RU" altLang="ru-RU" sz="2400" baseline="-25000"/>
          </a:p>
        </p:txBody>
      </p:sp>
      <p:sp>
        <p:nvSpPr>
          <p:cNvPr id="28" name="Прямоугольник 27"/>
          <p:cNvSpPr>
            <a:spLocks noChangeAspect="1"/>
          </p:cNvSpPr>
          <p:nvPr/>
        </p:nvSpPr>
        <p:spPr>
          <a:xfrm>
            <a:off x="1433513" y="5734050"/>
            <a:ext cx="541337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>
            <a:spLocks noChangeAspect="1"/>
          </p:cNvSpPr>
          <p:nvPr/>
        </p:nvSpPr>
        <p:spPr>
          <a:xfrm>
            <a:off x="2874963" y="5734050"/>
            <a:ext cx="541337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/>
          <p:cNvSpPr>
            <a:spLocks noChangeAspect="1"/>
          </p:cNvSpPr>
          <p:nvPr/>
        </p:nvSpPr>
        <p:spPr>
          <a:xfrm>
            <a:off x="3603625" y="5734050"/>
            <a:ext cx="541338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33" name="Прямоугольник 32"/>
          <p:cNvSpPr>
            <a:spLocks noChangeAspect="1"/>
          </p:cNvSpPr>
          <p:nvPr/>
        </p:nvSpPr>
        <p:spPr>
          <a:xfrm>
            <a:off x="1436688" y="5740400"/>
            <a:ext cx="539750" cy="54133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  <p:sp>
        <p:nvSpPr>
          <p:cNvPr id="37" name="Прямоугольник 36"/>
          <p:cNvSpPr>
            <a:spLocks noChangeAspect="1"/>
          </p:cNvSpPr>
          <p:nvPr/>
        </p:nvSpPr>
        <p:spPr>
          <a:xfrm>
            <a:off x="2157413" y="5738813"/>
            <a:ext cx="541337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</p:txBody>
      </p:sp>
      <p:sp>
        <p:nvSpPr>
          <p:cNvPr id="38" name="Прямоугольник 37"/>
          <p:cNvSpPr>
            <a:spLocks noChangeAspect="1"/>
          </p:cNvSpPr>
          <p:nvPr/>
        </p:nvSpPr>
        <p:spPr>
          <a:xfrm>
            <a:off x="2876550" y="5741988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23" name="Прямоугольник 22"/>
          <p:cNvSpPr>
            <a:spLocks noChangeAspect="1"/>
          </p:cNvSpPr>
          <p:nvPr/>
        </p:nvSpPr>
        <p:spPr>
          <a:xfrm>
            <a:off x="3602038" y="5741988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33" grpId="0" animBg="1"/>
      <p:bldP spid="37" grpId="0" animBg="1"/>
      <p:bldP spid="38" grpId="0" animBg="1"/>
      <p:bldP spid="2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/>
          <p:cNvSpPr>
            <a:spLocks noChangeAspect="1"/>
          </p:cNvSpPr>
          <p:nvPr/>
        </p:nvSpPr>
        <p:spPr>
          <a:xfrm>
            <a:off x="1479550" y="4699000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/>
          <p:cNvSpPr>
            <a:spLocks noChangeAspect="1"/>
          </p:cNvSpPr>
          <p:nvPr/>
        </p:nvSpPr>
        <p:spPr>
          <a:xfrm>
            <a:off x="2330450" y="4703763"/>
            <a:ext cx="541338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Прямоугольник 35"/>
          <p:cNvSpPr>
            <a:spLocks noChangeAspect="1"/>
          </p:cNvSpPr>
          <p:nvPr/>
        </p:nvSpPr>
        <p:spPr>
          <a:xfrm>
            <a:off x="3182938" y="470376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557" name="TextBox 3"/>
          <p:cNvSpPr txBox="1">
            <a:spLocks noChangeArrowheads="1"/>
          </p:cNvSpPr>
          <p:nvPr/>
        </p:nvSpPr>
        <p:spPr bwMode="auto">
          <a:xfrm>
            <a:off x="280988" y="2376488"/>
            <a:ext cx="8304212" cy="4619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ФОРМУЛА ВЕЩЕСТВА	               КЛАСС/ГРУППА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702077" y="4695527"/>
            <a:ext cx="500066" cy="461665"/>
          </a:xfrm>
          <a:prstGeom prst="rect">
            <a:avLst/>
          </a:prstGeom>
          <a:solidFill>
            <a:srgbClr val="A6B727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702077" y="4119314"/>
            <a:ext cx="500066" cy="461665"/>
          </a:xfrm>
          <a:prstGeom prst="rect">
            <a:avLst/>
          </a:prstGeom>
          <a:solidFill>
            <a:srgbClr val="A6B727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265872"/>
            <a:ext cx="7932095" cy="1938992"/>
          </a:xfrm>
          <a:prstGeom prst="rect">
            <a:avLst/>
          </a:prstGeom>
          <a:solidFill>
            <a:srgbClr val="A6B727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12.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Установите соответствие между формулой вещества и классом/группой,  к которому(-ой) это вещество принадлежит: к каждой позиции, обозначенной буквой, подберите соответствующую позицию из второго столбца, обозначенную цифрой. </a:t>
            </a:r>
          </a:p>
        </p:txBody>
      </p:sp>
      <p:sp>
        <p:nvSpPr>
          <p:cNvPr id="23567" name="TextBox 33"/>
          <p:cNvSpPr txBox="1">
            <a:spLocks noChangeArrowheads="1"/>
          </p:cNvSpPr>
          <p:nvPr/>
        </p:nvSpPr>
        <p:spPr bwMode="auto">
          <a:xfrm>
            <a:off x="5353050" y="3584575"/>
            <a:ext cx="28908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сложные эфиры</a:t>
            </a:r>
            <a:endParaRPr lang="ru-RU" altLang="ru-RU" sz="2400"/>
          </a:p>
        </p:txBody>
      </p:sp>
      <p:sp>
        <p:nvSpPr>
          <p:cNvPr id="23568" name="TextBox 34"/>
          <p:cNvSpPr txBox="1">
            <a:spLocks noChangeArrowheads="1"/>
          </p:cNvSpPr>
          <p:nvPr/>
        </p:nvSpPr>
        <p:spPr bwMode="auto">
          <a:xfrm>
            <a:off x="5335588" y="2982913"/>
            <a:ext cx="23622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простые эфиры</a:t>
            </a:r>
            <a:endParaRPr lang="ru-RU" altLang="ru-RU" sz="2400" baseline="-25000"/>
          </a:p>
        </p:txBody>
      </p:sp>
      <p:sp>
        <p:nvSpPr>
          <p:cNvPr id="23569" name="TextBox 35"/>
          <p:cNvSpPr txBox="1">
            <a:spLocks noChangeArrowheads="1"/>
          </p:cNvSpPr>
          <p:nvPr/>
        </p:nvSpPr>
        <p:spPr bwMode="auto">
          <a:xfrm>
            <a:off x="5335588" y="4695825"/>
            <a:ext cx="11445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амины</a:t>
            </a:r>
            <a:endParaRPr lang="ru-RU" altLang="ru-RU" sz="2400" baseline="-25000"/>
          </a:p>
        </p:txBody>
      </p:sp>
      <p:sp>
        <p:nvSpPr>
          <p:cNvPr id="23570" name="TextBox 44"/>
          <p:cNvSpPr txBox="1">
            <a:spLocks noChangeArrowheads="1"/>
          </p:cNvSpPr>
          <p:nvPr/>
        </p:nvSpPr>
        <p:spPr bwMode="auto">
          <a:xfrm>
            <a:off x="5357813" y="4137025"/>
            <a:ext cx="1682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альдегиды</a:t>
            </a:r>
            <a:endParaRPr lang="ru-RU" altLang="ru-RU" sz="2400" baseline="-25000"/>
          </a:p>
        </p:txBody>
      </p:sp>
      <p:sp>
        <p:nvSpPr>
          <p:cNvPr id="27" name="TextBox 26"/>
          <p:cNvSpPr txBox="1"/>
          <p:nvPr/>
        </p:nvSpPr>
        <p:spPr>
          <a:xfrm>
            <a:off x="4702077" y="2967335"/>
            <a:ext cx="500066" cy="461665"/>
          </a:xfrm>
          <a:prstGeom prst="rect">
            <a:avLst/>
          </a:prstGeom>
          <a:solidFill>
            <a:srgbClr val="A6B727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702077" y="3543399"/>
            <a:ext cx="500066" cy="461665"/>
          </a:xfrm>
          <a:prstGeom prst="rect">
            <a:avLst/>
          </a:prstGeom>
          <a:solidFill>
            <a:srgbClr val="A6B727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577" name="TextBox 45"/>
          <p:cNvSpPr txBox="1">
            <a:spLocks noChangeArrowheads="1"/>
          </p:cNvSpPr>
          <p:nvPr/>
        </p:nvSpPr>
        <p:spPr bwMode="auto">
          <a:xfrm>
            <a:off x="73025" y="4673600"/>
            <a:ext cx="15081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23578" name="TextBox 4"/>
          <p:cNvSpPr txBox="1">
            <a:spLocks noChangeArrowheads="1"/>
          </p:cNvSpPr>
          <p:nvPr/>
        </p:nvSpPr>
        <p:spPr bwMode="auto">
          <a:xfrm>
            <a:off x="579438" y="3146425"/>
            <a:ext cx="3627437" cy="143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CHO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	  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NH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endParaRPr lang="ru-RU" altLang="ru-RU" sz="2400" b="1" baseline="-25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615113" y="5661025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41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688263" y="5661025"/>
            <a:ext cx="854075" cy="5762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33" name="Прямоугольник 32"/>
          <p:cNvSpPr>
            <a:spLocks noChangeAspect="1"/>
          </p:cNvSpPr>
          <p:nvPr/>
        </p:nvSpPr>
        <p:spPr>
          <a:xfrm>
            <a:off x="1479550" y="4695825"/>
            <a:ext cx="539750" cy="54133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  <p:sp>
        <p:nvSpPr>
          <p:cNvPr id="37" name="Прямоугольник 36"/>
          <p:cNvSpPr>
            <a:spLocks noChangeAspect="1"/>
          </p:cNvSpPr>
          <p:nvPr/>
        </p:nvSpPr>
        <p:spPr>
          <a:xfrm>
            <a:off x="2330450" y="4695825"/>
            <a:ext cx="541338" cy="55721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</p:txBody>
      </p:sp>
      <p:sp>
        <p:nvSpPr>
          <p:cNvPr id="38" name="Прямоугольник 37"/>
          <p:cNvSpPr>
            <a:spLocks noChangeAspect="1"/>
          </p:cNvSpPr>
          <p:nvPr/>
        </p:nvSpPr>
        <p:spPr>
          <a:xfrm>
            <a:off x="3182938" y="4695825"/>
            <a:ext cx="541337" cy="54133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702077" y="5271740"/>
            <a:ext cx="500066" cy="461665"/>
          </a:xfrm>
          <a:prstGeom prst="rect">
            <a:avLst/>
          </a:prstGeom>
          <a:solidFill>
            <a:srgbClr val="A6B727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587" name="TextBox 35"/>
          <p:cNvSpPr txBox="1">
            <a:spLocks noChangeArrowheads="1"/>
          </p:cNvSpPr>
          <p:nvPr/>
        </p:nvSpPr>
        <p:spPr bwMode="auto">
          <a:xfrm>
            <a:off x="5335588" y="5165725"/>
            <a:ext cx="21034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углеводороды</a:t>
            </a:r>
            <a:endParaRPr lang="ru-RU" altLang="ru-RU" sz="2400" baseline="-2500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33" grpId="0" animBg="1"/>
      <p:bldP spid="37" grpId="0" animBg="1"/>
      <p:bldP spid="3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>
            <a:spLocks noChangeAspect="1"/>
          </p:cNvSpPr>
          <p:nvPr/>
        </p:nvSpPr>
        <p:spPr>
          <a:xfrm>
            <a:off x="3132138" y="508476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2" name="Прямоугольник 11"/>
          <p:cNvSpPr>
            <a:spLocks noChangeAspect="1"/>
          </p:cNvSpPr>
          <p:nvPr/>
        </p:nvSpPr>
        <p:spPr>
          <a:xfrm>
            <a:off x="3959225" y="5084763"/>
            <a:ext cx="541338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11560" y="620688"/>
            <a:ext cx="7932095" cy="830997"/>
          </a:xfrm>
          <a:prstGeom prst="rect">
            <a:avLst/>
          </a:prstGeom>
          <a:solidFill>
            <a:srgbClr val="A6B727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13.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предложенного перечня выберите два вещества, которые являются изомерами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метилциклогексана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3" name="TextBox 4"/>
          <p:cNvSpPr txBox="1">
            <a:spLocks noChangeArrowheads="1"/>
          </p:cNvSpPr>
          <p:nvPr/>
        </p:nvSpPr>
        <p:spPr bwMode="auto">
          <a:xfrm>
            <a:off x="611188" y="2089150"/>
            <a:ext cx="7273925" cy="254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1) гептин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	  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2) гексан</a:t>
            </a:r>
            <a:endParaRPr lang="en-US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3) гептен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4)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толуол</a:t>
            </a:r>
            <a:endParaRPr lang="ru-RU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5) этилциклопентан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4" name="TextBox 45"/>
          <p:cNvSpPr txBox="1">
            <a:spLocks noChangeArrowheads="1"/>
          </p:cNvSpPr>
          <p:nvPr/>
        </p:nvSpPr>
        <p:spPr bwMode="auto">
          <a:xfrm>
            <a:off x="611188" y="50847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1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049838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16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210425" y="5051425"/>
            <a:ext cx="852488" cy="5762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14" name="Прямоугольник 13"/>
          <p:cNvSpPr>
            <a:spLocks noChangeAspect="1"/>
          </p:cNvSpPr>
          <p:nvPr/>
        </p:nvSpPr>
        <p:spPr>
          <a:xfrm>
            <a:off x="3959225" y="508476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3" name="Прямоугольник 12"/>
          <p:cNvSpPr>
            <a:spLocks noChangeAspect="1"/>
          </p:cNvSpPr>
          <p:nvPr/>
        </p:nvSpPr>
        <p:spPr>
          <a:xfrm>
            <a:off x="3132138" y="508476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>
            <a:spLocks noChangeAspect="1"/>
          </p:cNvSpPr>
          <p:nvPr/>
        </p:nvSpPr>
        <p:spPr>
          <a:xfrm>
            <a:off x="3132138" y="508476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12" name="Прямоугольник 11"/>
          <p:cNvSpPr>
            <a:spLocks noChangeAspect="1"/>
          </p:cNvSpPr>
          <p:nvPr/>
        </p:nvSpPr>
        <p:spPr>
          <a:xfrm>
            <a:off x="3959225" y="5084763"/>
            <a:ext cx="541338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11560" y="620688"/>
            <a:ext cx="7932095" cy="830997"/>
          </a:xfrm>
          <a:prstGeom prst="rect">
            <a:avLst/>
          </a:prstGeom>
          <a:solidFill>
            <a:srgbClr val="A6B727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14.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предложенного перечня выберите два вещества, с которыми могут взаимодействовать и бутен-2, и ацетилен. 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7" name="TextBox 4"/>
          <p:cNvSpPr txBox="1">
            <a:spLocks noChangeArrowheads="1"/>
          </p:cNvSpPr>
          <p:nvPr/>
        </p:nvSpPr>
        <p:spPr bwMode="auto">
          <a:xfrm>
            <a:off x="611188" y="2089150"/>
            <a:ext cx="7273925" cy="254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1) хлор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	  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2) гидроксид натрия</a:t>
            </a:r>
            <a:endParaRPr lang="en-US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3) метан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4)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вода</a:t>
            </a:r>
            <a:endParaRPr lang="ru-RU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5)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хлорид натрия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8" name="TextBox 45"/>
          <p:cNvSpPr txBox="1">
            <a:spLocks noChangeArrowheads="1"/>
          </p:cNvSpPr>
          <p:nvPr/>
        </p:nvSpPr>
        <p:spPr bwMode="auto">
          <a:xfrm>
            <a:off x="611188" y="50847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1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049838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16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210425" y="5051425"/>
            <a:ext cx="852488" cy="5762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14" name="Прямоугольник 13"/>
          <p:cNvSpPr>
            <a:spLocks noChangeAspect="1"/>
          </p:cNvSpPr>
          <p:nvPr/>
        </p:nvSpPr>
        <p:spPr>
          <a:xfrm>
            <a:off x="3960813" y="508476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3" name="Прямоугольник 12"/>
          <p:cNvSpPr>
            <a:spLocks noChangeAspect="1"/>
          </p:cNvSpPr>
          <p:nvPr/>
        </p:nvSpPr>
        <p:spPr>
          <a:xfrm>
            <a:off x="3128963" y="508476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>
            <a:spLocks noChangeAspect="1"/>
          </p:cNvSpPr>
          <p:nvPr/>
        </p:nvSpPr>
        <p:spPr>
          <a:xfrm>
            <a:off x="3132138" y="508476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>
            <a:spLocks noChangeAspect="1"/>
          </p:cNvSpPr>
          <p:nvPr/>
        </p:nvSpPr>
        <p:spPr>
          <a:xfrm>
            <a:off x="3959225" y="5084763"/>
            <a:ext cx="541338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11560" y="620688"/>
            <a:ext cx="7932095" cy="830997"/>
          </a:xfrm>
          <a:prstGeom prst="rect">
            <a:avLst/>
          </a:prstGeom>
          <a:solidFill>
            <a:srgbClr val="A6B727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15.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предложенного перечня выберите два вещества, с которыми может взаимодействовать пропанол-2. 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31" name="TextBox 4"/>
          <p:cNvSpPr txBox="1">
            <a:spLocks noChangeArrowheads="1"/>
          </p:cNvSpPr>
          <p:nvPr/>
        </p:nvSpPr>
        <p:spPr bwMode="auto">
          <a:xfrm>
            <a:off x="611188" y="2089150"/>
            <a:ext cx="7273925" cy="254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1) вода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	  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2) раствор перманганата калия</a:t>
            </a:r>
            <a:endParaRPr lang="en-US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3) оксид меди (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4)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водород</a:t>
            </a:r>
            <a:endParaRPr lang="ru-RU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5)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Гидроксид калия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32" name="TextBox 45"/>
          <p:cNvSpPr txBox="1">
            <a:spLocks noChangeArrowheads="1"/>
          </p:cNvSpPr>
          <p:nvPr/>
        </p:nvSpPr>
        <p:spPr bwMode="auto">
          <a:xfrm>
            <a:off x="611188" y="50847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1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049838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16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210425" y="5051425"/>
            <a:ext cx="852488" cy="5762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14" name="Прямоугольник 13"/>
          <p:cNvSpPr>
            <a:spLocks noChangeAspect="1"/>
          </p:cNvSpPr>
          <p:nvPr/>
        </p:nvSpPr>
        <p:spPr>
          <a:xfrm>
            <a:off x="3959225" y="508476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3" name="Прямоугольник 12"/>
          <p:cNvSpPr>
            <a:spLocks noChangeAspect="1"/>
          </p:cNvSpPr>
          <p:nvPr/>
        </p:nvSpPr>
        <p:spPr>
          <a:xfrm>
            <a:off x="3132138" y="508476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95536" y="413792"/>
            <a:ext cx="8229600" cy="11430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cap="all" dirty="0" smtClean="0">
                <a:ln/>
                <a:solidFill>
                  <a:srgbClr val="A6B727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Цели</a:t>
            </a:r>
            <a:r>
              <a:rPr lang="ru-RU" sz="3600" b="1" cap="all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:</a:t>
            </a:r>
            <a:endParaRPr lang="ru-RU" sz="3600" b="1" cap="all" dirty="0">
              <a:ln/>
              <a:solidFill>
                <a:schemeClr val="tx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146" name="Объект 1"/>
          <p:cNvSpPr>
            <a:spLocks noGrp="1"/>
          </p:cNvSpPr>
          <p:nvPr>
            <p:ph idx="1"/>
          </p:nvPr>
        </p:nvSpPr>
        <p:spPr>
          <a:xfrm>
            <a:off x="617538" y="1989138"/>
            <a:ext cx="8007350" cy="3095625"/>
          </a:xfrm>
        </p:spPr>
        <p:txBody>
          <a:bodyPr rtlCol="0">
            <a:normAutofit lnSpcReduction="10000"/>
          </a:bodyPr>
          <a:lstStyle/>
          <a:p>
            <a:pPr marL="457200" indent="-457200" eaLnBrk="1" fontAlgn="auto" hangingPunct="1">
              <a:buFont typeface="Wingdings" panose="05000000000000000000" pitchFamily="2" charset="2"/>
              <a:buAutoNum type="arabicParenR"/>
              <a:defRPr/>
            </a:pPr>
            <a:r>
              <a:rPr lang="ru-RU" alt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материалом экзаменационной работы по химии;</a:t>
            </a:r>
          </a:p>
          <a:p>
            <a:pPr marL="457200" indent="-457200" eaLnBrk="1" fontAlgn="auto" hangingPunct="1">
              <a:buFont typeface="Wingdings" panose="05000000000000000000" pitchFamily="2" charset="2"/>
              <a:buAutoNum type="arabicParenR"/>
              <a:defRPr/>
            </a:pPr>
            <a:r>
              <a:rPr lang="ru-RU" alt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отработка умения решения заданий типа ЕГЭ.</a:t>
            </a:r>
          </a:p>
          <a:p>
            <a:pPr marL="457200" indent="-457200" eaLnBrk="1" fontAlgn="auto" hangingPunct="1">
              <a:buFont typeface="Calibri" panose="020F0502020204030204" pitchFamily="34" charset="0"/>
              <a:buAutoNum type="arabicParenR"/>
              <a:defRPr/>
            </a:pPr>
            <a:r>
              <a:rPr lang="ru-RU" alt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учеником своей подготовленности к экзамену;</a:t>
            </a:r>
          </a:p>
          <a:p>
            <a:pPr marL="457200" indent="-457200" eaLnBrk="1" fontAlgn="auto" hangingPunct="1">
              <a:buFont typeface="Calibri" panose="020F0502020204030204" pitchFamily="34" charset="0"/>
              <a:buAutoNum type="arabicParenR"/>
              <a:defRPr/>
            </a:pPr>
            <a:r>
              <a:rPr lang="ru-RU" alt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набор опыта выполнения тестовых заданий по химии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>
            <a:spLocks noChangeAspect="1"/>
          </p:cNvSpPr>
          <p:nvPr/>
        </p:nvSpPr>
        <p:spPr>
          <a:xfrm>
            <a:off x="3132138" y="508476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>
            <a:spLocks noChangeAspect="1"/>
          </p:cNvSpPr>
          <p:nvPr/>
        </p:nvSpPr>
        <p:spPr>
          <a:xfrm>
            <a:off x="3959225" y="5084763"/>
            <a:ext cx="541338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11560" y="332656"/>
            <a:ext cx="7932095" cy="1200329"/>
          </a:xfrm>
          <a:prstGeom prst="rect">
            <a:avLst/>
          </a:prstGeom>
          <a:solidFill>
            <a:srgbClr val="A6B727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16.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предложенного перечня выберите два вещества, которые могут образоваться при щелочном гидролизе белка.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5" name="TextBox 4"/>
          <p:cNvSpPr txBox="1">
            <a:spLocks noChangeArrowheads="1"/>
          </p:cNvSpPr>
          <p:nvPr/>
        </p:nvSpPr>
        <p:spPr bwMode="auto">
          <a:xfrm>
            <a:off x="611188" y="2089150"/>
            <a:ext cx="7273925" cy="254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NH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COONa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	  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NH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OH</a:t>
            </a:r>
            <a:endParaRPr lang="ru-RU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4)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CH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CH(NH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)COONa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5)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C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ONa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6" name="TextBox 45"/>
          <p:cNvSpPr txBox="1">
            <a:spLocks noChangeArrowheads="1"/>
          </p:cNvSpPr>
          <p:nvPr/>
        </p:nvSpPr>
        <p:spPr bwMode="auto">
          <a:xfrm>
            <a:off x="611188" y="50847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1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049838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16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210425" y="5051425"/>
            <a:ext cx="852488" cy="5762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14" name="Прямоугольник 13"/>
          <p:cNvSpPr>
            <a:spLocks noChangeAspect="1"/>
          </p:cNvSpPr>
          <p:nvPr/>
        </p:nvSpPr>
        <p:spPr>
          <a:xfrm>
            <a:off x="3951288" y="508476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3" name="Прямоугольник 12"/>
          <p:cNvSpPr>
            <a:spLocks noChangeAspect="1"/>
          </p:cNvSpPr>
          <p:nvPr/>
        </p:nvSpPr>
        <p:spPr>
          <a:xfrm>
            <a:off x="3124200" y="508476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>
            <a:spLocks noChangeAspect="1"/>
          </p:cNvSpPr>
          <p:nvPr/>
        </p:nvSpPr>
        <p:spPr>
          <a:xfrm>
            <a:off x="3132138" y="508476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2" name="Прямоугольник 11"/>
          <p:cNvSpPr>
            <a:spLocks noChangeAspect="1"/>
          </p:cNvSpPr>
          <p:nvPr/>
        </p:nvSpPr>
        <p:spPr>
          <a:xfrm>
            <a:off x="3959225" y="5084763"/>
            <a:ext cx="541338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21604" y="260648"/>
            <a:ext cx="7932095" cy="1938992"/>
          </a:xfrm>
          <a:prstGeom prst="rect">
            <a:avLst/>
          </a:prstGeom>
          <a:solidFill>
            <a:srgbClr val="A6B727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17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Задана следующая схема превращений веществ: </a:t>
            </a:r>
          </a:p>
          <a:p>
            <a:pPr algn="ctr" eaLnBrk="1" hangingPunct="1">
              <a:defRPr/>
            </a:pPr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H</a:t>
            </a:r>
            <a:r>
              <a:rPr lang="en-US" sz="24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              H</a:t>
            </a:r>
            <a:r>
              <a:rPr lang="en-US" sz="24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 (Hg</a:t>
            </a:r>
            <a:r>
              <a:rPr lang="en-US" sz="2400" baseline="30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 eaLnBrk="1" hangingPunct="1">
              <a:defRPr/>
            </a:pPr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aC</a:t>
            </a:r>
            <a:r>
              <a:rPr lang="en-US" sz="24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X                               Y 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Определите, какие из указанных веществ являются веществами X и Y. </a:t>
            </a:r>
          </a:p>
        </p:txBody>
      </p:sp>
      <p:sp>
        <p:nvSpPr>
          <p:cNvPr id="28679" name="TextBox 4"/>
          <p:cNvSpPr txBox="1">
            <a:spLocks noChangeArrowheads="1"/>
          </p:cNvSpPr>
          <p:nvPr/>
        </p:nvSpPr>
        <p:spPr bwMode="auto">
          <a:xfrm>
            <a:off x="611188" y="2505075"/>
            <a:ext cx="7273925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1) этандиол-1,2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	 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2) этаналь</a:t>
            </a:r>
            <a:endParaRPr lang="en-US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3) этин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4)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метаналь</a:t>
            </a:r>
            <a:endParaRPr lang="en-US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5)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этанол</a:t>
            </a:r>
          </a:p>
        </p:txBody>
      </p:sp>
      <p:sp>
        <p:nvSpPr>
          <p:cNvPr id="28680" name="TextBox 45"/>
          <p:cNvSpPr txBox="1">
            <a:spLocks noChangeArrowheads="1"/>
          </p:cNvSpPr>
          <p:nvPr/>
        </p:nvSpPr>
        <p:spPr bwMode="auto">
          <a:xfrm>
            <a:off x="611188" y="50847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1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049838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16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210425" y="5051425"/>
            <a:ext cx="852488" cy="5762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cxnSp>
        <p:nvCxnSpPr>
          <p:cNvPr id="3" name="Прямая со стрелкой 2"/>
          <p:cNvCxnSpPr/>
          <p:nvPr/>
        </p:nvCxnSpPr>
        <p:spPr>
          <a:xfrm flipV="1">
            <a:off x="3059113" y="1196975"/>
            <a:ext cx="1049337" cy="7938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4859338" y="1196975"/>
            <a:ext cx="1997075" cy="15875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>
            <a:spLocks noChangeAspect="1"/>
          </p:cNvSpPr>
          <p:nvPr/>
        </p:nvSpPr>
        <p:spPr>
          <a:xfrm>
            <a:off x="3959225" y="5084763"/>
            <a:ext cx="546100" cy="5461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/>
              <a:t>Y</a:t>
            </a:r>
            <a:endParaRPr lang="ru-RU" sz="2400" dirty="0"/>
          </a:p>
        </p:txBody>
      </p:sp>
      <p:sp>
        <p:nvSpPr>
          <p:cNvPr id="13" name="Прямоугольник 12"/>
          <p:cNvSpPr>
            <a:spLocks noChangeAspect="1"/>
          </p:cNvSpPr>
          <p:nvPr/>
        </p:nvSpPr>
        <p:spPr>
          <a:xfrm>
            <a:off x="3132138" y="5084763"/>
            <a:ext cx="546100" cy="5461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dirty="0"/>
              <a:t>X</a:t>
            </a:r>
            <a:endParaRPr lang="ru-RU" sz="2400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/>
          <p:cNvSpPr>
            <a:spLocks noChangeAspect="1"/>
          </p:cNvSpPr>
          <p:nvPr/>
        </p:nvSpPr>
        <p:spPr>
          <a:xfrm>
            <a:off x="1290638" y="5353050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Прямоугольник 35"/>
          <p:cNvSpPr>
            <a:spLocks noChangeAspect="1"/>
          </p:cNvSpPr>
          <p:nvPr/>
        </p:nvSpPr>
        <p:spPr>
          <a:xfrm>
            <a:off x="2867025" y="5353050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>
            <a:spLocks noChangeAspect="1"/>
          </p:cNvSpPr>
          <p:nvPr/>
        </p:nvSpPr>
        <p:spPr>
          <a:xfrm>
            <a:off x="3641725" y="5353050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/>
          <p:cNvSpPr>
            <a:spLocks noChangeAspect="1"/>
          </p:cNvSpPr>
          <p:nvPr/>
        </p:nvSpPr>
        <p:spPr>
          <a:xfrm>
            <a:off x="2073275" y="5353050"/>
            <a:ext cx="541338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29702" name="TextBox 3"/>
          <p:cNvSpPr txBox="1">
            <a:spLocks noChangeArrowheads="1"/>
          </p:cNvSpPr>
          <p:nvPr/>
        </p:nvSpPr>
        <p:spPr bwMode="auto">
          <a:xfrm>
            <a:off x="107950" y="2259013"/>
            <a:ext cx="8304213" cy="4619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ИСХОДНЫЕ ВЕЩЕСТВА	 ПРОДУКТ РЕАКЦИИ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734247" y="4412104"/>
            <a:ext cx="500066" cy="461665"/>
          </a:xfrm>
          <a:prstGeom prst="rect">
            <a:avLst/>
          </a:prstGeom>
          <a:solidFill>
            <a:srgbClr val="A6B727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734247" y="3850442"/>
            <a:ext cx="500066" cy="461665"/>
          </a:xfrm>
          <a:prstGeom prst="rect">
            <a:avLst/>
          </a:prstGeom>
          <a:solidFill>
            <a:srgbClr val="A6B727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87818"/>
            <a:ext cx="8333680" cy="1938992"/>
          </a:xfrm>
          <a:prstGeom prst="rect">
            <a:avLst/>
          </a:prstGeom>
          <a:solidFill>
            <a:srgbClr val="A6B727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18.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Установите соответствие между углеводородом и продуктом, который преимущественно образуется при гидратации этого углеводорода: к каждой позиции, обозначенной буквой, подберите соответствующую позицию, обозначенную цифрой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12" name="TextBox 33"/>
          <p:cNvSpPr txBox="1">
            <a:spLocks noChangeArrowheads="1"/>
          </p:cNvSpPr>
          <p:nvPr/>
        </p:nvSpPr>
        <p:spPr bwMode="auto">
          <a:xfrm>
            <a:off x="5310188" y="3294063"/>
            <a:ext cx="37258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бутанол-1</a:t>
            </a:r>
            <a:endParaRPr lang="ru-RU" altLang="ru-RU" sz="2200"/>
          </a:p>
        </p:txBody>
      </p:sp>
      <p:sp>
        <p:nvSpPr>
          <p:cNvPr id="29713" name="TextBox 34"/>
          <p:cNvSpPr txBox="1">
            <a:spLocks noChangeArrowheads="1"/>
          </p:cNvSpPr>
          <p:nvPr/>
        </p:nvSpPr>
        <p:spPr bwMode="auto">
          <a:xfrm>
            <a:off x="5300663" y="2736850"/>
            <a:ext cx="143192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бутанол-2</a:t>
            </a:r>
            <a:endParaRPr lang="ru-RU" altLang="ru-RU" sz="2200" baseline="-25000"/>
          </a:p>
        </p:txBody>
      </p:sp>
      <p:sp>
        <p:nvSpPr>
          <p:cNvPr id="29714" name="TextBox 35"/>
          <p:cNvSpPr txBox="1">
            <a:spLocks noChangeArrowheads="1"/>
          </p:cNvSpPr>
          <p:nvPr/>
        </p:nvSpPr>
        <p:spPr bwMode="auto">
          <a:xfrm>
            <a:off x="5322888" y="4408488"/>
            <a:ext cx="1049337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ацетон</a:t>
            </a:r>
            <a:endParaRPr lang="ru-RU" altLang="ru-RU" sz="2200" baseline="-25000"/>
          </a:p>
        </p:txBody>
      </p:sp>
      <p:sp>
        <p:nvSpPr>
          <p:cNvPr id="29715" name="TextBox 44"/>
          <p:cNvSpPr txBox="1">
            <a:spLocks noChangeArrowheads="1"/>
          </p:cNvSpPr>
          <p:nvPr/>
        </p:nvSpPr>
        <p:spPr bwMode="auto">
          <a:xfrm>
            <a:off x="5314950" y="3851275"/>
            <a:ext cx="156051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пропаналь</a:t>
            </a:r>
            <a:endParaRPr lang="ru-RU" altLang="ru-RU" sz="2200" baseline="-25000"/>
          </a:p>
        </p:txBody>
      </p:sp>
      <p:sp>
        <p:nvSpPr>
          <p:cNvPr id="27" name="TextBox 26"/>
          <p:cNvSpPr txBox="1"/>
          <p:nvPr/>
        </p:nvSpPr>
        <p:spPr>
          <a:xfrm>
            <a:off x="4734247" y="2727118"/>
            <a:ext cx="500066" cy="461665"/>
          </a:xfrm>
          <a:prstGeom prst="rect">
            <a:avLst/>
          </a:prstGeom>
          <a:solidFill>
            <a:srgbClr val="A6B727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734247" y="3288780"/>
            <a:ext cx="500066" cy="461665"/>
          </a:xfrm>
          <a:prstGeom prst="rect">
            <a:avLst/>
          </a:prstGeom>
          <a:solidFill>
            <a:srgbClr val="A6B727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722" name="TextBox 45"/>
          <p:cNvSpPr txBox="1">
            <a:spLocks noChangeArrowheads="1"/>
          </p:cNvSpPr>
          <p:nvPr/>
        </p:nvSpPr>
        <p:spPr bwMode="auto">
          <a:xfrm>
            <a:off x="-285750" y="5353050"/>
            <a:ext cx="15081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</a:t>
            </a:r>
          </a:p>
        </p:txBody>
      </p:sp>
      <p:sp>
        <p:nvSpPr>
          <p:cNvPr id="29723" name="TextBox 4"/>
          <p:cNvSpPr txBox="1">
            <a:spLocks noChangeArrowheads="1"/>
          </p:cNvSpPr>
          <p:nvPr/>
        </p:nvSpPr>
        <p:spPr bwMode="auto">
          <a:xfrm>
            <a:off x="250825" y="2727325"/>
            <a:ext cx="4049713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А) этилен</a:t>
            </a:r>
            <a:r>
              <a:rPr lang="en-US" altLang="ru-RU" sz="2200" b="1" baseline="30000">
                <a:latin typeface="Times New Roman" pitchFamily="18" charset="0"/>
                <a:cs typeface="Times New Roman" pitchFamily="18" charset="0"/>
              </a:rPr>
              <a:t>	               </a:t>
            </a:r>
            <a:endParaRPr lang="en-US" altLang="ru-RU" sz="22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Б) пропин</a:t>
            </a:r>
            <a:endParaRPr lang="en-US" altLang="ru-RU" sz="22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В) ацетилен</a:t>
            </a:r>
            <a:endParaRPr lang="en-US" altLang="ru-RU" sz="22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Г) бутен-1</a:t>
            </a:r>
          </a:p>
        </p:txBody>
      </p:sp>
      <p:sp>
        <p:nvSpPr>
          <p:cNvPr id="4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7002463" y="4776788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41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8131175" y="4783138"/>
            <a:ext cx="854075" cy="5762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734247" y="4973766"/>
            <a:ext cx="500066" cy="461665"/>
          </a:xfrm>
          <a:prstGeom prst="rect">
            <a:avLst/>
          </a:prstGeom>
          <a:solidFill>
            <a:srgbClr val="A6B727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729" name="TextBox 35"/>
          <p:cNvSpPr txBox="1">
            <a:spLocks noChangeArrowheads="1"/>
          </p:cNvSpPr>
          <p:nvPr/>
        </p:nvSpPr>
        <p:spPr bwMode="auto">
          <a:xfrm>
            <a:off x="5360988" y="5524500"/>
            <a:ext cx="26670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уксусный альдегид</a:t>
            </a:r>
            <a:endParaRPr lang="ru-RU" altLang="ru-RU" sz="2200" baseline="-25000"/>
          </a:p>
        </p:txBody>
      </p:sp>
      <p:sp>
        <p:nvSpPr>
          <p:cNvPr id="28" name="TextBox 27"/>
          <p:cNvSpPr txBox="1"/>
          <p:nvPr/>
        </p:nvSpPr>
        <p:spPr>
          <a:xfrm>
            <a:off x="4734247" y="5535430"/>
            <a:ext cx="500066" cy="461665"/>
          </a:xfrm>
          <a:prstGeom prst="rect">
            <a:avLst/>
          </a:prstGeom>
          <a:solidFill>
            <a:srgbClr val="A6B727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733" name="TextBox 35"/>
          <p:cNvSpPr txBox="1">
            <a:spLocks noChangeArrowheads="1"/>
          </p:cNvSpPr>
          <p:nvPr/>
        </p:nvSpPr>
        <p:spPr bwMode="auto">
          <a:xfrm>
            <a:off x="5326063" y="4967288"/>
            <a:ext cx="1046162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этанол</a:t>
            </a:r>
            <a:endParaRPr lang="ru-RU" altLang="ru-RU" sz="2200" baseline="-25000"/>
          </a:p>
        </p:txBody>
      </p:sp>
      <p:sp>
        <p:nvSpPr>
          <p:cNvPr id="33" name="Прямоугольник 32"/>
          <p:cNvSpPr>
            <a:spLocks noChangeAspect="1"/>
          </p:cNvSpPr>
          <p:nvPr/>
        </p:nvSpPr>
        <p:spPr>
          <a:xfrm>
            <a:off x="1296988" y="5353050"/>
            <a:ext cx="539750" cy="54133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  <p:sp>
        <p:nvSpPr>
          <p:cNvPr id="37" name="Прямоугольник 36"/>
          <p:cNvSpPr>
            <a:spLocks noChangeAspect="1"/>
          </p:cNvSpPr>
          <p:nvPr/>
        </p:nvSpPr>
        <p:spPr>
          <a:xfrm>
            <a:off x="2073275" y="5359400"/>
            <a:ext cx="541338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</p:txBody>
      </p:sp>
      <p:sp>
        <p:nvSpPr>
          <p:cNvPr id="38" name="Прямоугольник 37"/>
          <p:cNvSpPr>
            <a:spLocks noChangeAspect="1"/>
          </p:cNvSpPr>
          <p:nvPr/>
        </p:nvSpPr>
        <p:spPr>
          <a:xfrm>
            <a:off x="2859088" y="5353050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23" name="Прямоугольник 22"/>
          <p:cNvSpPr>
            <a:spLocks noChangeAspect="1"/>
          </p:cNvSpPr>
          <p:nvPr/>
        </p:nvSpPr>
        <p:spPr>
          <a:xfrm>
            <a:off x="3641725" y="5353050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33" grpId="0" animBg="1"/>
      <p:bldP spid="37" grpId="0" animBg="1"/>
      <p:bldP spid="38" grpId="0" animBg="1"/>
      <p:bldP spid="2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/>
          <p:cNvSpPr>
            <a:spLocks noChangeAspect="1"/>
          </p:cNvSpPr>
          <p:nvPr/>
        </p:nvSpPr>
        <p:spPr>
          <a:xfrm>
            <a:off x="1525588" y="5735638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/>
          <p:cNvSpPr>
            <a:spLocks noChangeAspect="1"/>
          </p:cNvSpPr>
          <p:nvPr/>
        </p:nvSpPr>
        <p:spPr>
          <a:xfrm>
            <a:off x="2308225" y="5735638"/>
            <a:ext cx="541338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Прямоугольник 35"/>
          <p:cNvSpPr>
            <a:spLocks noChangeAspect="1"/>
          </p:cNvSpPr>
          <p:nvPr/>
        </p:nvSpPr>
        <p:spPr>
          <a:xfrm>
            <a:off x="3101975" y="5735638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>
            <a:spLocks noChangeAspect="1"/>
          </p:cNvSpPr>
          <p:nvPr/>
        </p:nvSpPr>
        <p:spPr>
          <a:xfrm>
            <a:off x="3884613" y="5735638"/>
            <a:ext cx="531812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26" name="TextBox 3"/>
          <p:cNvSpPr txBox="1">
            <a:spLocks noChangeArrowheads="1"/>
          </p:cNvSpPr>
          <p:nvPr/>
        </p:nvSpPr>
        <p:spPr bwMode="auto">
          <a:xfrm>
            <a:off x="-47625" y="2314575"/>
            <a:ext cx="8640763" cy="4619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100" b="1">
                <a:latin typeface="Times New Roman" pitchFamily="18" charset="0"/>
                <a:cs typeface="Times New Roman" pitchFamily="18" charset="0"/>
              </a:rPr>
              <a:t>РЕАГИРУЮЩИЕ ВЕЩЕСТВА      ПРОДУКТ ВЗАИМОДЕЙСТВИЯ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224062" y="4468968"/>
            <a:ext cx="500066" cy="461665"/>
          </a:xfrm>
          <a:prstGeom prst="rect">
            <a:avLst/>
          </a:prstGeom>
          <a:solidFill>
            <a:srgbClr val="A6B727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224062" y="3907306"/>
            <a:ext cx="500066" cy="461665"/>
          </a:xfrm>
          <a:prstGeom prst="rect">
            <a:avLst/>
          </a:prstGeom>
          <a:solidFill>
            <a:srgbClr val="A6B727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265872"/>
            <a:ext cx="8388806" cy="1938992"/>
          </a:xfrm>
          <a:prstGeom prst="rect">
            <a:avLst/>
          </a:prstGeom>
          <a:solidFill>
            <a:srgbClr val="A6B727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19.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Установите соответствие между реагирующими веществами и органическим продуктом, который преимущественно образуется при взаимодействии этих веществ: к каждой позиции, обозначенной буквой, подберите соответствующую позицию, обозначенную цифрой.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36" name="TextBox 33"/>
          <p:cNvSpPr txBox="1">
            <a:spLocks noChangeArrowheads="1"/>
          </p:cNvSpPr>
          <p:nvPr/>
        </p:nvSpPr>
        <p:spPr bwMode="auto">
          <a:xfrm>
            <a:off x="5795963" y="3351213"/>
            <a:ext cx="25209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ацетат натрия</a:t>
            </a:r>
            <a:endParaRPr lang="ru-RU" altLang="ru-RU" sz="2400"/>
          </a:p>
        </p:txBody>
      </p:sp>
      <p:sp>
        <p:nvSpPr>
          <p:cNvPr id="30737" name="TextBox 34"/>
          <p:cNvSpPr txBox="1">
            <a:spLocks noChangeArrowheads="1"/>
          </p:cNvSpPr>
          <p:nvPr/>
        </p:nvSpPr>
        <p:spPr bwMode="auto">
          <a:xfrm>
            <a:off x="5795963" y="2794000"/>
            <a:ext cx="12969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этаналь</a:t>
            </a:r>
            <a:endParaRPr lang="ru-RU" altLang="ru-RU" sz="2400" baseline="-25000"/>
          </a:p>
        </p:txBody>
      </p:sp>
      <p:sp>
        <p:nvSpPr>
          <p:cNvPr id="30738" name="TextBox 35"/>
          <p:cNvSpPr txBox="1">
            <a:spLocks noChangeArrowheads="1"/>
          </p:cNvSpPr>
          <p:nvPr/>
        </p:nvSpPr>
        <p:spPr bwMode="auto">
          <a:xfrm>
            <a:off x="5821363" y="4465638"/>
            <a:ext cx="26384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этановая кислота</a:t>
            </a:r>
            <a:endParaRPr lang="ru-RU" altLang="ru-RU" sz="2400" baseline="-25000"/>
          </a:p>
        </p:txBody>
      </p:sp>
      <p:sp>
        <p:nvSpPr>
          <p:cNvPr id="30739" name="TextBox 44"/>
          <p:cNvSpPr txBox="1">
            <a:spLocks noChangeArrowheads="1"/>
          </p:cNvSpPr>
          <p:nvPr/>
        </p:nvSpPr>
        <p:spPr bwMode="auto">
          <a:xfrm>
            <a:off x="5768975" y="3908425"/>
            <a:ext cx="21875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этилат натрия</a:t>
            </a:r>
            <a:endParaRPr lang="ru-RU" altLang="ru-RU" sz="2400" baseline="-25000"/>
          </a:p>
        </p:txBody>
      </p:sp>
      <p:sp>
        <p:nvSpPr>
          <p:cNvPr id="27" name="TextBox 26"/>
          <p:cNvSpPr txBox="1"/>
          <p:nvPr/>
        </p:nvSpPr>
        <p:spPr>
          <a:xfrm>
            <a:off x="5224062" y="2783982"/>
            <a:ext cx="500066" cy="461665"/>
          </a:xfrm>
          <a:prstGeom prst="rect">
            <a:avLst/>
          </a:prstGeom>
          <a:solidFill>
            <a:srgbClr val="A6B727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224062" y="3345644"/>
            <a:ext cx="500066" cy="461665"/>
          </a:xfrm>
          <a:prstGeom prst="rect">
            <a:avLst/>
          </a:prstGeom>
          <a:solidFill>
            <a:srgbClr val="A6B727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46" name="TextBox 45"/>
          <p:cNvSpPr txBox="1">
            <a:spLocks noChangeArrowheads="1"/>
          </p:cNvSpPr>
          <p:nvPr/>
        </p:nvSpPr>
        <p:spPr bwMode="auto">
          <a:xfrm>
            <a:off x="1588" y="5805488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30747" name="TextBox 4"/>
          <p:cNvSpPr txBox="1">
            <a:spLocks noChangeArrowheads="1"/>
          </p:cNvSpPr>
          <p:nvPr/>
        </p:nvSpPr>
        <p:spPr bwMode="auto">
          <a:xfrm>
            <a:off x="107950" y="2755900"/>
            <a:ext cx="5184775" cy="272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ru-RU" altLang="ru-RU" sz="1900" b="1">
                <a:latin typeface="Times New Roman" pitchFamily="18" charset="0"/>
                <a:cs typeface="Times New Roman" pitchFamily="18" charset="0"/>
              </a:rPr>
              <a:t>А) этилацетат и раствор гидроксида натрия (при нагревании)</a:t>
            </a:r>
            <a:r>
              <a:rPr lang="en-US" altLang="ru-RU" sz="1900" b="1" baseline="30000">
                <a:latin typeface="Times New Roman" pitchFamily="18" charset="0"/>
                <a:cs typeface="Times New Roman" pitchFamily="18" charset="0"/>
              </a:rPr>
              <a:t>               </a:t>
            </a:r>
            <a:endParaRPr lang="en-US" altLang="ru-RU" sz="19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1900" b="1">
                <a:latin typeface="Times New Roman" pitchFamily="18" charset="0"/>
                <a:cs typeface="Times New Roman" pitchFamily="18" charset="0"/>
              </a:rPr>
              <a:t>Б) этанол и натрий</a:t>
            </a:r>
            <a:endParaRPr lang="en-US" altLang="ru-RU" sz="19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1900" b="1">
                <a:latin typeface="Times New Roman" pitchFamily="18" charset="0"/>
                <a:cs typeface="Times New Roman" pitchFamily="18" charset="0"/>
              </a:rPr>
              <a:t>В) этилацетат и вода (при нагревании, в присутствии катализатора)</a:t>
            </a:r>
            <a:endParaRPr lang="en-US" altLang="ru-RU" sz="19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1900" b="1">
                <a:latin typeface="Times New Roman" pitchFamily="18" charset="0"/>
                <a:cs typeface="Times New Roman" pitchFamily="18" charset="0"/>
              </a:rPr>
              <a:t>Г) этанол и оксид меди (</a:t>
            </a:r>
            <a:r>
              <a:rPr lang="en-US" altLang="ru-RU" sz="1900" b="1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altLang="ru-RU" sz="1900" b="1">
                <a:latin typeface="Times New Roman" pitchFamily="18" charset="0"/>
                <a:cs typeface="Times New Roman" pitchFamily="18" charset="0"/>
              </a:rPr>
              <a:t>) (при нагревании)</a:t>
            </a:r>
          </a:p>
        </p:txBody>
      </p:sp>
      <p:sp>
        <p:nvSpPr>
          <p:cNvPr id="4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780213" y="5661025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41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853363" y="5661025"/>
            <a:ext cx="854075" cy="5762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224062" y="5030630"/>
            <a:ext cx="500066" cy="461665"/>
          </a:xfrm>
          <a:prstGeom prst="rect">
            <a:avLst/>
          </a:prstGeom>
          <a:solidFill>
            <a:srgbClr val="A6B727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53" name="TextBox 35"/>
          <p:cNvSpPr txBox="1">
            <a:spLocks noChangeArrowheads="1"/>
          </p:cNvSpPr>
          <p:nvPr/>
        </p:nvSpPr>
        <p:spPr bwMode="auto">
          <a:xfrm>
            <a:off x="5765800" y="5024438"/>
            <a:ext cx="96678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бутан</a:t>
            </a:r>
            <a:endParaRPr lang="ru-RU" altLang="ru-RU" sz="2400" baseline="-25000"/>
          </a:p>
        </p:txBody>
      </p:sp>
      <p:sp>
        <p:nvSpPr>
          <p:cNvPr id="23" name="Прямоугольник 22"/>
          <p:cNvSpPr>
            <a:spLocks noChangeAspect="1"/>
          </p:cNvSpPr>
          <p:nvPr/>
        </p:nvSpPr>
        <p:spPr>
          <a:xfrm>
            <a:off x="3884613" y="5735638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</a:p>
        </p:txBody>
      </p:sp>
      <p:sp>
        <p:nvSpPr>
          <p:cNvPr id="38" name="Прямоугольник 37"/>
          <p:cNvSpPr>
            <a:spLocks noChangeAspect="1"/>
          </p:cNvSpPr>
          <p:nvPr/>
        </p:nvSpPr>
        <p:spPr>
          <a:xfrm>
            <a:off x="3101975" y="5735638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37" name="Прямоугольник 36"/>
          <p:cNvSpPr>
            <a:spLocks noChangeAspect="1"/>
          </p:cNvSpPr>
          <p:nvPr/>
        </p:nvSpPr>
        <p:spPr>
          <a:xfrm>
            <a:off x="2300288" y="5732463"/>
            <a:ext cx="549275" cy="5492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</p:txBody>
      </p:sp>
      <p:sp>
        <p:nvSpPr>
          <p:cNvPr id="33" name="Прямоугольник 32"/>
          <p:cNvSpPr>
            <a:spLocks noChangeAspect="1"/>
          </p:cNvSpPr>
          <p:nvPr/>
        </p:nvSpPr>
        <p:spPr>
          <a:xfrm>
            <a:off x="1525588" y="5732463"/>
            <a:ext cx="539750" cy="54292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23" grpId="0" animBg="1"/>
      <p:bldP spid="38" grpId="0" animBg="1"/>
      <p:bldP spid="37" grpId="0" animBg="1"/>
      <p:bldP spid="3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>
            <a:spLocks noChangeAspect="1"/>
          </p:cNvSpPr>
          <p:nvPr/>
        </p:nvSpPr>
        <p:spPr>
          <a:xfrm>
            <a:off x="3959225" y="5084763"/>
            <a:ext cx="541338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>
            <a:spLocks noChangeAspect="1"/>
          </p:cNvSpPr>
          <p:nvPr/>
        </p:nvSpPr>
        <p:spPr>
          <a:xfrm>
            <a:off x="3132138" y="508476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11560" y="620688"/>
            <a:ext cx="7932095" cy="830997"/>
          </a:xfrm>
          <a:prstGeom prst="rect">
            <a:avLst/>
          </a:prstGeom>
          <a:solidFill>
            <a:srgbClr val="A6B727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20.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предложенного перечня выберите две реакции разложения. 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51" name="TextBox 4"/>
          <p:cNvSpPr txBox="1">
            <a:spLocks noChangeArrowheads="1"/>
          </p:cNvSpPr>
          <p:nvPr/>
        </p:nvSpPr>
        <p:spPr bwMode="auto">
          <a:xfrm>
            <a:off x="588963" y="1797050"/>
            <a:ext cx="7273925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(NH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Cr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= Cr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+ N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+ 4H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  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+ 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O = 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+ 2KBr = Br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+ 2KCl</a:t>
            </a:r>
            <a:endParaRPr lang="ru-RU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4)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2KMnO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= K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MnO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+ MnO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+ 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5)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PH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+ 2O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= 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31752" name="TextBox 45"/>
          <p:cNvSpPr txBox="1">
            <a:spLocks noChangeArrowheads="1"/>
          </p:cNvSpPr>
          <p:nvPr/>
        </p:nvSpPr>
        <p:spPr bwMode="auto">
          <a:xfrm>
            <a:off x="611188" y="50847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1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049838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16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210425" y="5051425"/>
            <a:ext cx="852488" cy="5762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13" name="Прямоугольник 12"/>
          <p:cNvSpPr>
            <a:spLocks noChangeAspect="1"/>
          </p:cNvSpPr>
          <p:nvPr/>
        </p:nvSpPr>
        <p:spPr>
          <a:xfrm>
            <a:off x="3133725" y="508476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4" name="Прямоугольник 13"/>
          <p:cNvSpPr>
            <a:spLocks noChangeAspect="1"/>
          </p:cNvSpPr>
          <p:nvPr/>
        </p:nvSpPr>
        <p:spPr>
          <a:xfrm>
            <a:off x="3960813" y="508476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>
            <a:spLocks noChangeAspect="1"/>
          </p:cNvSpPr>
          <p:nvPr/>
        </p:nvSpPr>
        <p:spPr>
          <a:xfrm>
            <a:off x="3132138" y="508476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2" name="Прямоугольник 11"/>
          <p:cNvSpPr>
            <a:spLocks noChangeAspect="1"/>
          </p:cNvSpPr>
          <p:nvPr/>
        </p:nvSpPr>
        <p:spPr>
          <a:xfrm>
            <a:off x="3959225" y="5084763"/>
            <a:ext cx="541338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11560" y="620688"/>
            <a:ext cx="7932095" cy="1569660"/>
          </a:xfrm>
          <a:prstGeom prst="rect">
            <a:avLst/>
          </a:prstGeom>
          <a:solidFill>
            <a:srgbClr val="A6B727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предложенного перечня выберите два вещества, которые с наибольшей скоростью при комнатной температуре взаимодействуют c концентрированной азотной кислотой. 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5" name="TextBox 4"/>
          <p:cNvSpPr txBox="1">
            <a:spLocks noChangeArrowheads="1"/>
          </p:cNvSpPr>
          <p:nvPr/>
        </p:nvSpPr>
        <p:spPr bwMode="auto">
          <a:xfrm>
            <a:off x="611188" y="2089150"/>
            <a:ext cx="7273925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1) железо</a:t>
            </a: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2) медь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3) гидроксид меди (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)</a:t>
            </a:r>
            <a:endParaRPr lang="ru-RU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4)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хром</a:t>
            </a:r>
            <a:endParaRPr lang="en-US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5)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алюминий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6" name="TextBox 45"/>
          <p:cNvSpPr txBox="1">
            <a:spLocks noChangeArrowheads="1"/>
          </p:cNvSpPr>
          <p:nvPr/>
        </p:nvSpPr>
        <p:spPr bwMode="auto">
          <a:xfrm>
            <a:off x="611188" y="50847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1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049838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16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210425" y="5051425"/>
            <a:ext cx="852488" cy="5762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13" name="Прямоугольник 12"/>
          <p:cNvSpPr>
            <a:spLocks noChangeAspect="1"/>
          </p:cNvSpPr>
          <p:nvPr/>
        </p:nvSpPr>
        <p:spPr>
          <a:xfrm>
            <a:off x="3132138" y="508476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4" name="Прямоугольник 13"/>
          <p:cNvSpPr>
            <a:spLocks noChangeAspect="1"/>
          </p:cNvSpPr>
          <p:nvPr/>
        </p:nvSpPr>
        <p:spPr>
          <a:xfrm>
            <a:off x="3959225" y="508476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/>
          <p:cNvSpPr>
            <a:spLocks noChangeAspect="1"/>
          </p:cNvSpPr>
          <p:nvPr/>
        </p:nvSpPr>
        <p:spPr>
          <a:xfrm>
            <a:off x="1384300" y="57261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22" name="Прямоугольник 21"/>
          <p:cNvSpPr>
            <a:spLocks noChangeAspect="1"/>
          </p:cNvSpPr>
          <p:nvPr/>
        </p:nvSpPr>
        <p:spPr>
          <a:xfrm>
            <a:off x="3735388" y="57261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Прямоугольник 35"/>
          <p:cNvSpPr>
            <a:spLocks noChangeAspect="1"/>
          </p:cNvSpPr>
          <p:nvPr/>
        </p:nvSpPr>
        <p:spPr>
          <a:xfrm>
            <a:off x="2960688" y="57261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/>
          <p:cNvSpPr>
            <a:spLocks noChangeAspect="1"/>
          </p:cNvSpPr>
          <p:nvPr/>
        </p:nvSpPr>
        <p:spPr>
          <a:xfrm>
            <a:off x="2166938" y="5726113"/>
            <a:ext cx="541337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798" name="TextBox 3"/>
          <p:cNvSpPr txBox="1">
            <a:spLocks noChangeArrowheads="1"/>
          </p:cNvSpPr>
          <p:nvPr/>
        </p:nvSpPr>
        <p:spPr bwMode="auto">
          <a:xfrm>
            <a:off x="236538" y="2166938"/>
            <a:ext cx="8304212" cy="4619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ФОРМУЛА СОЛИ	                          ПРОДУКТ НА КАТОДЕ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862332" y="4354860"/>
            <a:ext cx="500066" cy="461665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862332" y="3793198"/>
            <a:ext cx="500066" cy="461665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5822" y="178128"/>
            <a:ext cx="8275545" cy="1938992"/>
          </a:xfrm>
          <a:prstGeom prst="rect">
            <a:avLst/>
          </a:prstGeom>
          <a:solidFill>
            <a:srgbClr val="A6B727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22.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Установите соответствие между формулой соли и продуктом, образующимся на катоде при электролизе её водного раствора: к каждой позиции, обозначенной буквой, подберите соответствующую позицию, обозначенную цифрой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808" name="TextBox 33"/>
          <p:cNvSpPr txBox="1">
            <a:spLocks noChangeArrowheads="1"/>
          </p:cNvSpPr>
          <p:nvPr/>
        </p:nvSpPr>
        <p:spPr bwMode="auto">
          <a:xfrm>
            <a:off x="5578475" y="3236913"/>
            <a:ext cx="25209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Na</a:t>
            </a:r>
            <a:endParaRPr lang="ru-RU" altLang="ru-RU" sz="2400"/>
          </a:p>
        </p:txBody>
      </p:sp>
      <p:sp>
        <p:nvSpPr>
          <p:cNvPr id="33809" name="TextBox 34"/>
          <p:cNvSpPr txBox="1">
            <a:spLocks noChangeArrowheads="1"/>
          </p:cNvSpPr>
          <p:nvPr/>
        </p:nvSpPr>
        <p:spPr bwMode="auto">
          <a:xfrm>
            <a:off x="5545138" y="2679700"/>
            <a:ext cx="5603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Ca</a:t>
            </a:r>
            <a:endParaRPr lang="ru-RU" altLang="ru-RU" sz="2400" baseline="-25000"/>
          </a:p>
        </p:txBody>
      </p:sp>
      <p:sp>
        <p:nvSpPr>
          <p:cNvPr id="33810" name="TextBox 35"/>
          <p:cNvSpPr txBox="1">
            <a:spLocks noChangeArrowheads="1"/>
          </p:cNvSpPr>
          <p:nvPr/>
        </p:nvSpPr>
        <p:spPr bwMode="auto">
          <a:xfrm>
            <a:off x="5557838" y="4351338"/>
            <a:ext cx="57626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Hg</a:t>
            </a:r>
            <a:endParaRPr lang="ru-RU" altLang="ru-RU" sz="2400" baseline="-25000"/>
          </a:p>
        </p:txBody>
      </p:sp>
      <p:sp>
        <p:nvSpPr>
          <p:cNvPr id="33811" name="TextBox 44"/>
          <p:cNvSpPr txBox="1">
            <a:spLocks noChangeArrowheads="1"/>
          </p:cNvSpPr>
          <p:nvPr/>
        </p:nvSpPr>
        <p:spPr bwMode="auto">
          <a:xfrm>
            <a:off x="5546725" y="3794125"/>
            <a:ext cx="5254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endParaRPr lang="ru-RU" altLang="ru-RU" sz="2400" baseline="-25000"/>
          </a:p>
        </p:txBody>
      </p:sp>
      <p:sp>
        <p:nvSpPr>
          <p:cNvPr id="27" name="TextBox 26"/>
          <p:cNvSpPr txBox="1"/>
          <p:nvPr/>
        </p:nvSpPr>
        <p:spPr>
          <a:xfrm>
            <a:off x="4862332" y="2669874"/>
            <a:ext cx="500066" cy="461665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862332" y="3231536"/>
            <a:ext cx="500066" cy="461665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818" name="TextBox 45"/>
          <p:cNvSpPr txBox="1">
            <a:spLocks noChangeArrowheads="1"/>
          </p:cNvSpPr>
          <p:nvPr/>
        </p:nvSpPr>
        <p:spPr bwMode="auto">
          <a:xfrm>
            <a:off x="-288925" y="57324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33819" name="TextBox 4"/>
          <p:cNvSpPr txBox="1">
            <a:spLocks noChangeArrowheads="1"/>
          </p:cNvSpPr>
          <p:nvPr/>
        </p:nvSpPr>
        <p:spPr bwMode="auto">
          <a:xfrm>
            <a:off x="223838" y="2679700"/>
            <a:ext cx="4049712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Na2SO4</a:t>
            </a: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 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Ca(NO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HgCl2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Г)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CuCl2</a:t>
            </a:r>
            <a:endParaRPr lang="ru-RU" altLang="ru-RU" sz="2400" b="1" baseline="-25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669088" y="5661025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41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742238" y="5661025"/>
            <a:ext cx="854075" cy="5762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862332" y="4916522"/>
            <a:ext cx="500066" cy="461665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825" name="TextBox 35"/>
          <p:cNvSpPr txBox="1">
            <a:spLocks noChangeArrowheads="1"/>
          </p:cNvSpPr>
          <p:nvPr/>
        </p:nvSpPr>
        <p:spPr bwMode="auto">
          <a:xfrm>
            <a:off x="5540375" y="5467350"/>
            <a:ext cx="8175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CuO</a:t>
            </a:r>
            <a:endParaRPr lang="ru-RU" altLang="ru-RU" sz="2400" baseline="-25000"/>
          </a:p>
        </p:txBody>
      </p:sp>
      <p:sp>
        <p:nvSpPr>
          <p:cNvPr id="28" name="TextBox 27"/>
          <p:cNvSpPr txBox="1"/>
          <p:nvPr/>
        </p:nvSpPr>
        <p:spPr>
          <a:xfrm>
            <a:off x="4862332" y="5478186"/>
            <a:ext cx="500066" cy="461665"/>
          </a:xfrm>
          <a:prstGeom prst="rect">
            <a:avLst/>
          </a:prstGeom>
          <a:solidFill>
            <a:srgbClr val="A6B727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829" name="TextBox 35"/>
          <p:cNvSpPr txBox="1">
            <a:spLocks noChangeArrowheads="1"/>
          </p:cNvSpPr>
          <p:nvPr/>
        </p:nvSpPr>
        <p:spPr bwMode="auto">
          <a:xfrm>
            <a:off x="5521325" y="4910138"/>
            <a:ext cx="5778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Cu</a:t>
            </a:r>
            <a:endParaRPr lang="ru-RU" altLang="ru-RU" sz="2400" baseline="-25000"/>
          </a:p>
        </p:txBody>
      </p:sp>
      <p:sp>
        <p:nvSpPr>
          <p:cNvPr id="23" name="Прямоугольник 22"/>
          <p:cNvSpPr>
            <a:spLocks noChangeAspect="1"/>
          </p:cNvSpPr>
          <p:nvPr/>
        </p:nvSpPr>
        <p:spPr>
          <a:xfrm>
            <a:off x="3733800" y="572611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</a:p>
        </p:txBody>
      </p:sp>
      <p:sp>
        <p:nvSpPr>
          <p:cNvPr id="38" name="Прямоугольник 37"/>
          <p:cNvSpPr>
            <a:spLocks noChangeAspect="1"/>
          </p:cNvSpPr>
          <p:nvPr/>
        </p:nvSpPr>
        <p:spPr>
          <a:xfrm>
            <a:off x="2960688" y="573246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37" name="Прямоугольник 36"/>
          <p:cNvSpPr>
            <a:spLocks noChangeAspect="1"/>
          </p:cNvSpPr>
          <p:nvPr/>
        </p:nvSpPr>
        <p:spPr>
          <a:xfrm>
            <a:off x="2166938" y="5732463"/>
            <a:ext cx="541337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</p:txBody>
      </p:sp>
      <p:sp>
        <p:nvSpPr>
          <p:cNvPr id="33" name="Прямоугольник 32"/>
          <p:cNvSpPr>
            <a:spLocks noChangeAspect="1"/>
          </p:cNvSpPr>
          <p:nvPr/>
        </p:nvSpPr>
        <p:spPr>
          <a:xfrm>
            <a:off x="1382713" y="5732463"/>
            <a:ext cx="539750" cy="54133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23" grpId="0" animBg="1"/>
      <p:bldP spid="38" grpId="0" animBg="1"/>
      <p:bldP spid="37" grpId="0" animBg="1"/>
      <p:bldP spid="3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>
            <a:spLocks noChangeAspect="1"/>
          </p:cNvSpPr>
          <p:nvPr/>
        </p:nvSpPr>
        <p:spPr>
          <a:xfrm>
            <a:off x="4154488" y="5303838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Прямоугольник 35"/>
          <p:cNvSpPr>
            <a:spLocks noChangeAspect="1"/>
          </p:cNvSpPr>
          <p:nvPr/>
        </p:nvSpPr>
        <p:spPr>
          <a:xfrm>
            <a:off x="3379788" y="5303838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/>
          <p:cNvSpPr>
            <a:spLocks noChangeAspect="1"/>
          </p:cNvSpPr>
          <p:nvPr/>
        </p:nvSpPr>
        <p:spPr>
          <a:xfrm>
            <a:off x="2586038" y="5303838"/>
            <a:ext cx="541337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34" name="Прямоугольник 33"/>
          <p:cNvSpPr>
            <a:spLocks noChangeAspect="1"/>
          </p:cNvSpPr>
          <p:nvPr/>
        </p:nvSpPr>
        <p:spPr>
          <a:xfrm>
            <a:off x="1803400" y="5303838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822" name="TextBox 3"/>
          <p:cNvSpPr txBox="1">
            <a:spLocks noChangeArrowheads="1"/>
          </p:cNvSpPr>
          <p:nvPr/>
        </p:nvSpPr>
        <p:spPr bwMode="auto">
          <a:xfrm>
            <a:off x="322263" y="1268413"/>
            <a:ext cx="8304212" cy="8302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НАЗВАНИЕ СОЛИ	                ОТНОШЕНИЕ К    						ГИДРОЛИЗУ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03982" y="3573016"/>
            <a:ext cx="500066" cy="461665"/>
          </a:xfrm>
          <a:prstGeom prst="rect">
            <a:avLst/>
          </a:prstGeom>
          <a:solidFill>
            <a:srgbClr val="A6B727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503982" y="2996952"/>
            <a:ext cx="500066" cy="461665"/>
          </a:xfrm>
          <a:prstGeom prst="rect">
            <a:avLst/>
          </a:prstGeom>
          <a:solidFill>
            <a:srgbClr val="A6B727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265872"/>
            <a:ext cx="7932095" cy="830997"/>
          </a:xfrm>
          <a:prstGeom prst="rect">
            <a:avLst/>
          </a:prstGeom>
          <a:solidFill>
            <a:srgbClr val="A6B727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23.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Установите соответствие между названием соли и её способностью к гидролизу.</a:t>
            </a:r>
          </a:p>
        </p:txBody>
      </p:sp>
      <p:sp>
        <p:nvSpPr>
          <p:cNvPr id="34832" name="TextBox 33"/>
          <p:cNvSpPr txBox="1">
            <a:spLocks noChangeArrowheads="1"/>
          </p:cNvSpPr>
          <p:nvPr/>
        </p:nvSpPr>
        <p:spPr bwMode="auto">
          <a:xfrm>
            <a:off x="5219700" y="2420938"/>
            <a:ext cx="31797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не гидролизуется</a:t>
            </a:r>
            <a:endParaRPr lang="ru-RU" altLang="ru-RU" sz="2400"/>
          </a:p>
        </p:txBody>
      </p:sp>
      <p:sp>
        <p:nvSpPr>
          <p:cNvPr id="34833" name="TextBox 35"/>
          <p:cNvSpPr txBox="1">
            <a:spLocks noChangeArrowheads="1"/>
          </p:cNvSpPr>
          <p:nvPr/>
        </p:nvSpPr>
        <p:spPr bwMode="auto">
          <a:xfrm>
            <a:off x="5199063" y="3573463"/>
            <a:ext cx="36655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гидролизуется по аниону</a:t>
            </a:r>
            <a:endParaRPr lang="ru-RU" altLang="ru-RU" sz="2400" b="1" baseline="-25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34" name="TextBox 44"/>
          <p:cNvSpPr txBox="1">
            <a:spLocks noChangeArrowheads="1"/>
          </p:cNvSpPr>
          <p:nvPr/>
        </p:nvSpPr>
        <p:spPr bwMode="auto">
          <a:xfrm>
            <a:off x="5187950" y="2997200"/>
            <a:ext cx="38036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гидролизуется по катиону</a:t>
            </a:r>
            <a:endParaRPr lang="ru-RU" altLang="ru-RU" sz="2400" baseline="-25000"/>
          </a:p>
        </p:txBody>
      </p:sp>
      <p:sp>
        <p:nvSpPr>
          <p:cNvPr id="32" name="TextBox 31"/>
          <p:cNvSpPr txBox="1"/>
          <p:nvPr/>
        </p:nvSpPr>
        <p:spPr>
          <a:xfrm>
            <a:off x="4503982" y="2420888"/>
            <a:ext cx="500066" cy="461665"/>
          </a:xfrm>
          <a:prstGeom prst="rect">
            <a:avLst/>
          </a:prstGeom>
          <a:solidFill>
            <a:srgbClr val="A6B727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838" name="TextBox 45"/>
          <p:cNvSpPr txBox="1">
            <a:spLocks noChangeArrowheads="1"/>
          </p:cNvSpPr>
          <p:nvPr/>
        </p:nvSpPr>
        <p:spPr bwMode="auto">
          <a:xfrm>
            <a:off x="328613" y="5310188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34839" name="TextBox 4"/>
          <p:cNvSpPr txBox="1">
            <a:spLocks noChangeArrowheads="1"/>
          </p:cNvSpPr>
          <p:nvPr/>
        </p:nvSpPr>
        <p:spPr bwMode="auto">
          <a:xfrm>
            <a:off x="306388" y="2335213"/>
            <a:ext cx="4049712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А) фосфат аммония</a:t>
            </a: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Б) фосфат рубидия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В) сульфид алюминия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Г) карбонат калия</a:t>
            </a:r>
            <a:endParaRPr lang="ru-RU" altLang="ru-RU" sz="2400" b="1" baseline="-25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684963" y="5516563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41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758113" y="5516563"/>
            <a:ext cx="854075" cy="5762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503982" y="4149080"/>
            <a:ext cx="500066" cy="461665"/>
          </a:xfrm>
          <a:prstGeom prst="rect">
            <a:avLst/>
          </a:prstGeom>
          <a:solidFill>
            <a:srgbClr val="A6B727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845" name="TextBox 35"/>
          <p:cNvSpPr txBox="1">
            <a:spLocks noChangeArrowheads="1"/>
          </p:cNvSpPr>
          <p:nvPr/>
        </p:nvSpPr>
        <p:spPr bwMode="auto">
          <a:xfrm>
            <a:off x="5162550" y="4076700"/>
            <a:ext cx="36576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гидролизуется по катиону и аниону</a:t>
            </a:r>
            <a:endParaRPr lang="ru-RU" altLang="ru-RU" sz="2400" b="1" baseline="-25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>
            <a:spLocks noChangeAspect="1"/>
          </p:cNvSpPr>
          <p:nvPr/>
        </p:nvSpPr>
        <p:spPr>
          <a:xfrm>
            <a:off x="1804988" y="5297488"/>
            <a:ext cx="539750" cy="5524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  <p:sp>
        <p:nvSpPr>
          <p:cNvPr id="37" name="Прямоугольник 36"/>
          <p:cNvSpPr>
            <a:spLocks noChangeAspect="1"/>
          </p:cNvSpPr>
          <p:nvPr/>
        </p:nvSpPr>
        <p:spPr>
          <a:xfrm>
            <a:off x="2586038" y="5310188"/>
            <a:ext cx="541337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</p:txBody>
      </p:sp>
      <p:sp>
        <p:nvSpPr>
          <p:cNvPr id="38" name="Прямоугольник 37"/>
          <p:cNvSpPr>
            <a:spLocks noChangeAspect="1"/>
          </p:cNvSpPr>
          <p:nvPr/>
        </p:nvSpPr>
        <p:spPr>
          <a:xfrm>
            <a:off x="3379788" y="5291138"/>
            <a:ext cx="539750" cy="5524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23" name="Прямоугольник 22"/>
          <p:cNvSpPr>
            <a:spLocks noChangeAspect="1"/>
          </p:cNvSpPr>
          <p:nvPr/>
        </p:nvSpPr>
        <p:spPr>
          <a:xfrm>
            <a:off x="4151313" y="5303838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33" grpId="0" animBg="1"/>
      <p:bldP spid="37" grpId="0" animBg="1"/>
      <p:bldP spid="38" grpId="0" animBg="1"/>
      <p:bldP spid="2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Прямоугольник 37"/>
          <p:cNvSpPr>
            <a:spLocks noChangeAspect="1"/>
          </p:cNvSpPr>
          <p:nvPr/>
        </p:nvSpPr>
        <p:spPr>
          <a:xfrm>
            <a:off x="3952875" y="5734050"/>
            <a:ext cx="539750" cy="54768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22" name="Прямоугольник 21"/>
          <p:cNvSpPr>
            <a:spLocks noChangeAspect="1"/>
          </p:cNvSpPr>
          <p:nvPr/>
        </p:nvSpPr>
        <p:spPr>
          <a:xfrm>
            <a:off x="4727575" y="5741988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/>
          <p:cNvSpPr>
            <a:spLocks noChangeAspect="1"/>
          </p:cNvSpPr>
          <p:nvPr/>
        </p:nvSpPr>
        <p:spPr>
          <a:xfrm>
            <a:off x="3159125" y="5741988"/>
            <a:ext cx="541338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34" name="Прямоугольник 33"/>
          <p:cNvSpPr>
            <a:spLocks noChangeAspect="1"/>
          </p:cNvSpPr>
          <p:nvPr/>
        </p:nvSpPr>
        <p:spPr>
          <a:xfrm>
            <a:off x="2376488" y="5741988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35846" name="TextBox 3"/>
          <p:cNvSpPr txBox="1">
            <a:spLocks noChangeArrowheads="1"/>
          </p:cNvSpPr>
          <p:nvPr/>
        </p:nvSpPr>
        <p:spPr bwMode="auto">
          <a:xfrm>
            <a:off x="306388" y="2022475"/>
            <a:ext cx="8304212" cy="8001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ФАКТОР	                               НАПРАВЛЕНИЕ СМЕЩЕНИЯ        				  ХИМИЧЕСКОГО РАВНОВЕСИЯ 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39952" y="4551511"/>
            <a:ext cx="500066" cy="461665"/>
          </a:xfrm>
          <a:prstGeom prst="rect">
            <a:avLst/>
          </a:prstGeom>
          <a:solidFill>
            <a:srgbClr val="A6B727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143942" y="3831431"/>
            <a:ext cx="500066" cy="461665"/>
          </a:xfrm>
          <a:prstGeom prst="rect">
            <a:avLst/>
          </a:prstGeom>
          <a:solidFill>
            <a:srgbClr val="A6B727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265872"/>
            <a:ext cx="7932095" cy="1780296"/>
          </a:xfrm>
          <a:prstGeom prst="rect">
            <a:avLst/>
          </a:prstGeom>
          <a:solidFill>
            <a:srgbClr val="A6B727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24.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Установите соответствие между фактором, действующим на равновесную систему</a:t>
            </a:r>
          </a:p>
          <a:p>
            <a:pPr algn="ctr" eaLnBrk="1" hangingPunct="1">
              <a:defRPr/>
            </a:pP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defRPr/>
            </a:pP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en-US" sz="24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sz="24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en-US" sz="24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2(</a:t>
            </a:r>
            <a:r>
              <a:rPr lang="ru-RU" sz="24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sz="24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→ 2</a:t>
            </a:r>
            <a:r>
              <a:rPr lang="en-US" sz="24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NOCl</a:t>
            </a:r>
            <a:r>
              <a:rPr lang="en-US" sz="24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sz="24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 Q</a:t>
            </a:r>
            <a:r>
              <a:rPr lang="en-US" sz="24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sz="2400" baseline="-25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defRPr/>
            </a:pP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←</a:t>
            </a:r>
          </a:p>
          <a:p>
            <a:pPr algn="ctr" eaLnBrk="1" hangingPunct="1">
              <a:lnSpc>
                <a:spcPct val="50000"/>
              </a:lnSpc>
              <a:defRPr/>
            </a:pP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направлением смещения равновесия в этой системе</a:t>
            </a:r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56" name="TextBox 33"/>
          <p:cNvSpPr txBox="1">
            <a:spLocks noChangeArrowheads="1"/>
          </p:cNvSpPr>
          <p:nvPr/>
        </p:nvSpPr>
        <p:spPr bwMode="auto">
          <a:xfrm>
            <a:off x="4749800" y="2947988"/>
            <a:ext cx="3687763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смещается в сторону </a:t>
            </a:r>
          </a:p>
          <a:p>
            <a:pPr eaLnBrk="1" hangingPunct="1"/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продуктов реакции</a:t>
            </a:r>
            <a:endParaRPr lang="ru-RU" altLang="ru-RU" sz="2200"/>
          </a:p>
        </p:txBody>
      </p:sp>
      <p:sp>
        <p:nvSpPr>
          <p:cNvPr id="35857" name="TextBox 35"/>
          <p:cNvSpPr txBox="1">
            <a:spLocks noChangeArrowheads="1"/>
          </p:cNvSpPr>
          <p:nvPr/>
        </p:nvSpPr>
        <p:spPr bwMode="auto">
          <a:xfrm>
            <a:off x="4749800" y="4459288"/>
            <a:ext cx="3386138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не происходит смещение </a:t>
            </a:r>
          </a:p>
          <a:p>
            <a:pPr eaLnBrk="1" hangingPunct="1"/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равновесия</a:t>
            </a:r>
            <a:endParaRPr lang="ru-RU" altLang="ru-RU" sz="2200" baseline="-25000"/>
          </a:p>
        </p:txBody>
      </p:sp>
      <p:sp>
        <p:nvSpPr>
          <p:cNvPr id="35858" name="TextBox 44"/>
          <p:cNvSpPr txBox="1">
            <a:spLocks noChangeArrowheads="1"/>
          </p:cNvSpPr>
          <p:nvPr/>
        </p:nvSpPr>
        <p:spPr bwMode="auto">
          <a:xfrm>
            <a:off x="4749800" y="3740150"/>
            <a:ext cx="2916238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смещается в сторону </a:t>
            </a:r>
          </a:p>
          <a:p>
            <a:pPr eaLnBrk="1" hangingPunct="1"/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исходных веществ</a:t>
            </a:r>
            <a:endParaRPr lang="ru-RU" altLang="ru-RU" sz="2200" baseline="-25000"/>
          </a:p>
        </p:txBody>
      </p:sp>
      <p:sp>
        <p:nvSpPr>
          <p:cNvPr id="32" name="TextBox 31"/>
          <p:cNvSpPr txBox="1"/>
          <p:nvPr/>
        </p:nvSpPr>
        <p:spPr>
          <a:xfrm>
            <a:off x="4139952" y="3111351"/>
            <a:ext cx="500066" cy="461665"/>
          </a:xfrm>
          <a:prstGeom prst="rect">
            <a:avLst/>
          </a:prstGeom>
          <a:solidFill>
            <a:srgbClr val="A6B727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862" name="TextBox 45"/>
          <p:cNvSpPr txBox="1">
            <a:spLocks noChangeArrowheads="1"/>
          </p:cNvSpPr>
          <p:nvPr/>
        </p:nvSpPr>
        <p:spPr bwMode="auto">
          <a:xfrm>
            <a:off x="0" y="5761038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35863" name="TextBox 4"/>
          <p:cNvSpPr txBox="1">
            <a:spLocks noChangeArrowheads="1"/>
          </p:cNvSpPr>
          <p:nvPr/>
        </p:nvSpPr>
        <p:spPr bwMode="auto">
          <a:xfrm>
            <a:off x="254000" y="2771775"/>
            <a:ext cx="4049713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А) введение катализатора</a:t>
            </a:r>
            <a:r>
              <a:rPr lang="en-US" altLang="ru-RU" sz="2200" b="1" baseline="30000">
                <a:latin typeface="Times New Roman" pitchFamily="18" charset="0"/>
                <a:cs typeface="Times New Roman" pitchFamily="18" charset="0"/>
              </a:rPr>
              <a:t>             </a:t>
            </a:r>
            <a:endParaRPr lang="en-US" altLang="ru-RU" sz="22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Б) повышение давления</a:t>
            </a:r>
            <a:endParaRPr lang="en-US" altLang="ru-RU" sz="22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В) понижение концентрации хлора</a:t>
            </a:r>
            <a:endParaRPr lang="en-US" altLang="ru-RU" sz="22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200" b="1">
                <a:latin typeface="Times New Roman" pitchFamily="18" charset="0"/>
                <a:cs typeface="Times New Roman" pitchFamily="18" charset="0"/>
              </a:rPr>
              <a:t>Г) повышение температуры</a:t>
            </a:r>
            <a:endParaRPr lang="ru-RU" altLang="ru-RU" sz="2200" b="1" baseline="-25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732588" y="5661025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41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805738" y="5661025"/>
            <a:ext cx="854075" cy="5762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33" name="Прямоугольник 32"/>
          <p:cNvSpPr>
            <a:spLocks noChangeAspect="1"/>
          </p:cNvSpPr>
          <p:nvPr/>
        </p:nvSpPr>
        <p:spPr>
          <a:xfrm>
            <a:off x="2371725" y="5740400"/>
            <a:ext cx="552450" cy="54133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  <p:sp>
        <p:nvSpPr>
          <p:cNvPr id="37" name="Прямоугольник 36"/>
          <p:cNvSpPr>
            <a:spLocks noChangeAspect="1"/>
          </p:cNvSpPr>
          <p:nvPr/>
        </p:nvSpPr>
        <p:spPr>
          <a:xfrm>
            <a:off x="3159125" y="5734050"/>
            <a:ext cx="541338" cy="54768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</p:txBody>
      </p:sp>
      <p:sp>
        <p:nvSpPr>
          <p:cNvPr id="23" name="Прямоугольник 22"/>
          <p:cNvSpPr>
            <a:spLocks noChangeAspect="1"/>
          </p:cNvSpPr>
          <p:nvPr/>
        </p:nvSpPr>
        <p:spPr>
          <a:xfrm>
            <a:off x="4722813" y="5741988"/>
            <a:ext cx="544512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38" grpId="0" animBg="1"/>
      <p:bldP spid="33" grpId="0" animBg="1"/>
      <p:bldP spid="37" grpId="0" animBg="1"/>
      <p:bldP spid="2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/>
          <p:cNvSpPr>
            <a:spLocks noChangeAspect="1"/>
          </p:cNvSpPr>
          <p:nvPr/>
        </p:nvSpPr>
        <p:spPr>
          <a:xfrm>
            <a:off x="2324100" y="573246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/>
          <p:cNvSpPr>
            <a:spLocks noChangeAspect="1"/>
          </p:cNvSpPr>
          <p:nvPr/>
        </p:nvSpPr>
        <p:spPr>
          <a:xfrm>
            <a:off x="3106738" y="5732463"/>
            <a:ext cx="541337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Прямоугольник 35"/>
          <p:cNvSpPr>
            <a:spLocks noChangeAspect="1"/>
          </p:cNvSpPr>
          <p:nvPr/>
        </p:nvSpPr>
        <p:spPr>
          <a:xfrm>
            <a:off x="3900488" y="573246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>
            <a:spLocks noChangeAspect="1"/>
          </p:cNvSpPr>
          <p:nvPr/>
        </p:nvSpPr>
        <p:spPr>
          <a:xfrm>
            <a:off x="4675188" y="573246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870" name="TextBox 3"/>
          <p:cNvSpPr txBox="1">
            <a:spLocks noChangeArrowheads="1"/>
          </p:cNvSpPr>
          <p:nvPr/>
        </p:nvSpPr>
        <p:spPr bwMode="auto">
          <a:xfrm>
            <a:off x="280988" y="2276475"/>
            <a:ext cx="8304212" cy="4619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ФОРМУЛФ ВЕЩЕСТВ 	       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РЕАКТИВ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280127" y="4458313"/>
            <a:ext cx="500066" cy="461665"/>
          </a:xfrm>
          <a:prstGeom prst="rect">
            <a:avLst/>
          </a:prstGeom>
          <a:solidFill>
            <a:srgbClr val="A6B727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280127" y="3882249"/>
            <a:ext cx="500066" cy="461665"/>
          </a:xfrm>
          <a:prstGeom prst="rect">
            <a:avLst/>
          </a:prstGeom>
          <a:solidFill>
            <a:srgbClr val="A6B727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265872"/>
            <a:ext cx="7932095" cy="1938992"/>
          </a:xfrm>
          <a:prstGeom prst="rect">
            <a:avLst/>
          </a:prstGeom>
          <a:solidFill>
            <a:srgbClr val="A6B727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25.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Установите соответствие между формулами двух веществ и реактивом, с помощью которого можно различить эти вещества: к каждой позиции, обозначенной буквой, подберите соответствующую позицию, обозначенную цифрой.</a:t>
            </a:r>
          </a:p>
        </p:txBody>
      </p:sp>
      <p:sp>
        <p:nvSpPr>
          <p:cNvPr id="36880" name="TextBox 33"/>
          <p:cNvSpPr txBox="1">
            <a:spLocks noChangeArrowheads="1"/>
          </p:cNvSpPr>
          <p:nvPr/>
        </p:nvSpPr>
        <p:spPr bwMode="auto">
          <a:xfrm>
            <a:off x="4983163" y="3333750"/>
            <a:ext cx="26590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р-р)</a:t>
            </a:r>
            <a:endParaRPr lang="ru-RU" altLang="ru-RU" sz="2400" b="1" baseline="-25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81" name="TextBox 34"/>
          <p:cNvSpPr txBox="1">
            <a:spLocks noChangeArrowheads="1"/>
          </p:cNvSpPr>
          <p:nvPr/>
        </p:nvSpPr>
        <p:spPr bwMode="auto">
          <a:xfrm>
            <a:off x="4922838" y="2746375"/>
            <a:ext cx="39433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Cr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р-р) +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р-р)</a:t>
            </a:r>
            <a:endParaRPr lang="ru-RU" altLang="ru-RU" sz="2400" b="1" baseline="-25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82" name="TextBox 35"/>
          <p:cNvSpPr txBox="1">
            <a:spLocks noChangeArrowheads="1"/>
          </p:cNvSpPr>
          <p:nvPr/>
        </p:nvSpPr>
        <p:spPr bwMode="auto">
          <a:xfrm>
            <a:off x="4983163" y="4424363"/>
            <a:ext cx="26812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NaOH (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конц. р-р) </a:t>
            </a:r>
            <a:endParaRPr lang="ru-RU" altLang="ru-RU" sz="2400" b="1" baseline="-25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83" name="TextBox 44"/>
          <p:cNvSpPr txBox="1">
            <a:spLocks noChangeArrowheads="1"/>
          </p:cNvSpPr>
          <p:nvPr/>
        </p:nvSpPr>
        <p:spPr bwMode="auto">
          <a:xfrm>
            <a:off x="4983163" y="3886200"/>
            <a:ext cx="25431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KOH (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конц. р-р) </a:t>
            </a:r>
            <a:endParaRPr lang="ru-RU" altLang="ru-RU" sz="2400" b="1" baseline="-25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280127" y="2730121"/>
            <a:ext cx="500066" cy="461665"/>
          </a:xfrm>
          <a:prstGeom prst="rect">
            <a:avLst/>
          </a:prstGeom>
          <a:solidFill>
            <a:srgbClr val="A6B727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280127" y="3306185"/>
            <a:ext cx="500066" cy="461665"/>
          </a:xfrm>
          <a:prstGeom prst="rect">
            <a:avLst/>
          </a:prstGeom>
          <a:solidFill>
            <a:srgbClr val="A6B727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890" name="TextBox 45"/>
          <p:cNvSpPr txBox="1">
            <a:spLocks noChangeArrowheads="1"/>
          </p:cNvSpPr>
          <p:nvPr/>
        </p:nvSpPr>
        <p:spPr bwMode="auto">
          <a:xfrm>
            <a:off x="538163" y="5732463"/>
            <a:ext cx="1508125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36891" name="TextBox 4"/>
          <p:cNvSpPr txBox="1">
            <a:spLocks noChangeArrowheads="1"/>
          </p:cNvSpPr>
          <p:nvPr/>
        </p:nvSpPr>
        <p:spPr bwMode="auto">
          <a:xfrm>
            <a:off x="280988" y="2881313"/>
            <a:ext cx="3846512" cy="206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А) NaI (тв.) и Na</a:t>
            </a:r>
            <a:r>
              <a:rPr lang="ru-RU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ru-RU" altLang="ru-RU" sz="2400" b="1" baseline="-2500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(тв.) 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	  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Al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тв.) и 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S (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тв.)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В)</a:t>
            </a:r>
            <a:r>
              <a:rPr lang="pt-BR" altLang="ru-RU" sz="2400" b="1">
                <a:latin typeface="Times New Roman" pitchFamily="18" charset="0"/>
                <a:cs typeface="Times New Roman" pitchFamily="18" charset="0"/>
              </a:rPr>
              <a:t> H</a:t>
            </a:r>
            <a:r>
              <a:rPr lang="pt-BR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pt-BR" altLang="ru-RU" sz="2400" b="1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pt-BR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pt-BR" altLang="ru-RU" sz="2400" b="1">
                <a:latin typeface="Times New Roman" pitchFamily="18" charset="0"/>
                <a:cs typeface="Times New Roman" pitchFamily="18" charset="0"/>
              </a:rPr>
              <a:t> (р-р) и O</a:t>
            </a:r>
            <a:r>
              <a:rPr lang="pt-BR" altLang="ru-RU" sz="2400" b="1" baseline="-2500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pt-BR" altLang="ru-RU" sz="2400" b="1">
                <a:latin typeface="Times New Roman" pitchFamily="18" charset="0"/>
                <a:cs typeface="Times New Roman" pitchFamily="18" charset="0"/>
              </a:rPr>
              <a:t> (р-р)</a:t>
            </a:r>
            <a:endParaRPr lang="ru-RU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pt-BR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Г) SO</a:t>
            </a:r>
            <a:r>
              <a:rPr lang="ru-RU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(газ.) и CO</a:t>
            </a:r>
            <a:r>
              <a:rPr lang="ru-RU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(газ.) </a:t>
            </a:r>
          </a:p>
        </p:txBody>
      </p:sp>
      <p:sp>
        <p:nvSpPr>
          <p:cNvPr id="4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673850" y="5661025"/>
            <a:ext cx="852488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41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747000" y="5661025"/>
            <a:ext cx="854075" cy="5762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280127" y="5034377"/>
            <a:ext cx="500066" cy="461665"/>
          </a:xfrm>
          <a:prstGeom prst="rect">
            <a:avLst/>
          </a:prstGeom>
          <a:solidFill>
            <a:srgbClr val="A6B727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897" name="TextBox 35"/>
          <p:cNvSpPr txBox="1">
            <a:spLocks noChangeArrowheads="1"/>
          </p:cNvSpPr>
          <p:nvPr/>
        </p:nvSpPr>
        <p:spPr bwMode="auto">
          <a:xfrm>
            <a:off x="4983163" y="4962525"/>
            <a:ext cx="7651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O</a:t>
            </a:r>
            <a:endParaRPr lang="ru-RU" altLang="ru-RU" sz="2400" baseline="-25000"/>
          </a:p>
        </p:txBody>
      </p:sp>
      <p:sp>
        <p:nvSpPr>
          <p:cNvPr id="33" name="Прямоугольник 32"/>
          <p:cNvSpPr>
            <a:spLocks noChangeAspect="1"/>
          </p:cNvSpPr>
          <p:nvPr/>
        </p:nvSpPr>
        <p:spPr>
          <a:xfrm>
            <a:off x="2327275" y="5732463"/>
            <a:ext cx="539750" cy="54292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  <p:sp>
        <p:nvSpPr>
          <p:cNvPr id="37" name="Прямоугольник 36"/>
          <p:cNvSpPr>
            <a:spLocks noChangeAspect="1"/>
          </p:cNvSpPr>
          <p:nvPr/>
        </p:nvSpPr>
        <p:spPr>
          <a:xfrm>
            <a:off x="3103563" y="5735638"/>
            <a:ext cx="541337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</p:txBody>
      </p:sp>
      <p:sp>
        <p:nvSpPr>
          <p:cNvPr id="38" name="Прямоугольник 37"/>
          <p:cNvSpPr>
            <a:spLocks noChangeAspect="1"/>
          </p:cNvSpPr>
          <p:nvPr/>
        </p:nvSpPr>
        <p:spPr>
          <a:xfrm>
            <a:off x="3900488" y="5732463"/>
            <a:ext cx="542925" cy="54292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23" name="Прямоугольник 22"/>
          <p:cNvSpPr>
            <a:spLocks noChangeAspect="1"/>
          </p:cNvSpPr>
          <p:nvPr/>
        </p:nvSpPr>
        <p:spPr>
          <a:xfrm>
            <a:off x="4675188" y="5735638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33" grpId="0" animBg="1"/>
      <p:bldP spid="37" grpId="0" animBg="1"/>
      <p:bldP spid="38" grpId="0" animBg="1"/>
      <p:bldP spid="2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900113" y="1628775"/>
            <a:ext cx="7596187" cy="4543425"/>
          </a:xfrm>
          <a:extLst/>
        </p:spPr>
        <p:txBody>
          <a:bodyPr rtlCol="0">
            <a:normAutofit fontScale="92500" lnSpcReduction="20000"/>
          </a:bodyPr>
          <a:lstStyle/>
          <a:p>
            <a:pPr marL="91440" indent="-91440" eaLnBrk="1" fontAlgn="auto" hangingPunct="1">
              <a:defRPr/>
            </a:pP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Экзаменационная работа состоит из двух частей, включающих в себя 34 задания. Часть 1 содержит 29 заданий с кратким ответом, часть 2 содержит 5 заданий с развёрнутым ответом. На выполнение экзаменационной работы по химии отводится 3,5 часа (210 минут). </a:t>
            </a:r>
            <a:endParaRPr lang="ru-RU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" indent="-91440" eaLnBrk="1" fontAlgn="auto" hangingPunct="1">
              <a:defRPr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проверить правильность суждения,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наведите курсор на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квадраты, находящиеся в нижнем поле слайда и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кликнете на левую кнопку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мыши – откроются правильные ответы.</a:t>
            </a: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" indent="-91440" eaLnBrk="1" fontAlgn="auto" hangingPunct="1">
              <a:buFont typeface="Arial" panose="020B0604020202020204" pitchFamily="34" charset="0"/>
              <a:buNone/>
              <a:defRPr/>
            </a:pPr>
            <a:r>
              <a:rPr lang="ru-RU" altLang="ru-RU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перехода к другому вопросу щелкните  левой кнопкой мыши на поле слайда или используйте кнопки переключения слайдов в левом нижнем углу.</a:t>
            </a:r>
          </a:p>
          <a:p>
            <a:pPr marL="91440" indent="-91440" eaLnBrk="1" fontAlgn="auto" hangingPunct="1">
              <a:buFont typeface="Arial" panose="020B0604020202020204" pitchFamily="34" charset="0"/>
              <a:buNone/>
              <a:defRPr/>
            </a:pPr>
            <a:endParaRPr lang="ru-RU" altLang="ru-RU" sz="2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9750" y="476250"/>
            <a:ext cx="7473950" cy="94297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cap="all" dirty="0" smtClean="0">
                <a:ln/>
                <a:solidFill>
                  <a:srgbClr val="A6B727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Инструкции </a:t>
            </a:r>
            <a:r>
              <a:rPr lang="en-US" sz="3600" b="1" cap="all" dirty="0" smtClean="0">
                <a:ln/>
                <a:solidFill>
                  <a:srgbClr val="A6B727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3600" b="1" cap="all" dirty="0" smtClean="0">
                <a:ln/>
                <a:solidFill>
                  <a:srgbClr val="A6B727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3600" b="1" cap="all" dirty="0" smtClean="0">
                <a:ln/>
                <a:solidFill>
                  <a:srgbClr val="A6B727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к выполнению теста</a:t>
            </a:r>
            <a:r>
              <a:rPr lang="ru-RU" sz="2000" dirty="0" smtClean="0">
                <a:solidFill>
                  <a:srgbClr val="A6B727"/>
                </a:solidFill>
              </a:rPr>
              <a:t>:</a:t>
            </a:r>
            <a:endParaRPr lang="ru-RU" sz="2000" dirty="0">
              <a:solidFill>
                <a:srgbClr val="A6B727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>
            <a:spLocks noChangeAspect="1"/>
          </p:cNvSpPr>
          <p:nvPr/>
        </p:nvSpPr>
        <p:spPr>
          <a:xfrm>
            <a:off x="4691063" y="5708650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Прямоугольник 35"/>
          <p:cNvSpPr>
            <a:spLocks noChangeAspect="1"/>
          </p:cNvSpPr>
          <p:nvPr/>
        </p:nvSpPr>
        <p:spPr>
          <a:xfrm>
            <a:off x="3916363" y="5708650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/>
          <p:cNvSpPr>
            <a:spLocks noChangeAspect="1"/>
          </p:cNvSpPr>
          <p:nvPr/>
        </p:nvSpPr>
        <p:spPr>
          <a:xfrm>
            <a:off x="3122613" y="5708650"/>
            <a:ext cx="541337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Прямоугольник 33"/>
          <p:cNvSpPr>
            <a:spLocks noChangeAspect="1"/>
          </p:cNvSpPr>
          <p:nvPr/>
        </p:nvSpPr>
        <p:spPr>
          <a:xfrm>
            <a:off x="2339975" y="5708650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894" name="TextBox 3"/>
          <p:cNvSpPr txBox="1">
            <a:spLocks noChangeArrowheads="1"/>
          </p:cNvSpPr>
          <p:nvPr/>
        </p:nvSpPr>
        <p:spPr bwMode="auto">
          <a:xfrm>
            <a:off x="193675" y="2276475"/>
            <a:ext cx="8304213" cy="4619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ПРОДУКТ РЕАКЦИИ           ВЕЩЕСТВО (ВЕЩЕСТВА)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096038" y="4533394"/>
            <a:ext cx="500066" cy="461665"/>
          </a:xfrm>
          <a:prstGeom prst="rect">
            <a:avLst/>
          </a:prstGeom>
          <a:solidFill>
            <a:srgbClr val="A6B727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096038" y="3957330"/>
            <a:ext cx="500066" cy="461665"/>
          </a:xfrm>
          <a:prstGeom prst="rect">
            <a:avLst/>
          </a:prstGeom>
          <a:solidFill>
            <a:srgbClr val="A6B727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265872"/>
            <a:ext cx="7932095" cy="1938992"/>
          </a:xfrm>
          <a:prstGeom prst="rect">
            <a:avLst/>
          </a:prstGeom>
          <a:solidFill>
            <a:srgbClr val="A6B727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26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Установите соответствие между продуктом химической промышленности и веществом (веществами) из которого (которых) производят этот продукт: к каждой позиции, обозначенной буквой, подберите соответствующую позицию, обозначенную цифрой</a:t>
            </a:r>
            <a:r>
              <a:rPr lang="en-US" sz="2400" dirty="0">
                <a:solidFill>
                  <a:schemeClr val="bg1"/>
                </a:solidFill>
              </a:rPr>
              <a:t>.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904" name="TextBox 33"/>
          <p:cNvSpPr txBox="1">
            <a:spLocks noChangeArrowheads="1"/>
          </p:cNvSpPr>
          <p:nvPr/>
        </p:nvSpPr>
        <p:spPr bwMode="auto">
          <a:xfrm>
            <a:off x="4738688" y="3357563"/>
            <a:ext cx="3321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азот и водород</a:t>
            </a:r>
            <a:endParaRPr lang="ru-RU" altLang="ru-RU" sz="2400"/>
          </a:p>
        </p:txBody>
      </p:sp>
      <p:sp>
        <p:nvSpPr>
          <p:cNvPr id="37905" name="TextBox 34"/>
          <p:cNvSpPr txBox="1">
            <a:spLocks noChangeArrowheads="1"/>
          </p:cNvSpPr>
          <p:nvPr/>
        </p:nvSpPr>
        <p:spPr bwMode="auto">
          <a:xfrm>
            <a:off x="4745038" y="2751138"/>
            <a:ext cx="10398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пирит</a:t>
            </a:r>
            <a:endParaRPr lang="ru-RU" altLang="ru-RU" sz="2400" baseline="-25000"/>
          </a:p>
        </p:txBody>
      </p:sp>
      <p:sp>
        <p:nvSpPr>
          <p:cNvPr id="37906" name="TextBox 35"/>
          <p:cNvSpPr txBox="1">
            <a:spLocks noChangeArrowheads="1"/>
          </p:cNvSpPr>
          <p:nvPr/>
        </p:nvSpPr>
        <p:spPr bwMode="auto">
          <a:xfrm>
            <a:off x="4738688" y="4508500"/>
            <a:ext cx="41370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оксид углерода(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II)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и водород</a:t>
            </a:r>
          </a:p>
        </p:txBody>
      </p:sp>
      <p:sp>
        <p:nvSpPr>
          <p:cNvPr id="37907" name="TextBox 44"/>
          <p:cNvSpPr txBox="1">
            <a:spLocks noChangeArrowheads="1"/>
          </p:cNvSpPr>
          <p:nvPr/>
        </p:nvSpPr>
        <p:spPr bwMode="auto">
          <a:xfrm>
            <a:off x="4732338" y="3927475"/>
            <a:ext cx="24320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оксид азота(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III) </a:t>
            </a:r>
            <a:endParaRPr lang="ru-RU" altLang="ru-RU" sz="2400" b="1" baseline="-25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096038" y="2805202"/>
            <a:ext cx="500066" cy="461665"/>
          </a:xfrm>
          <a:prstGeom prst="rect">
            <a:avLst/>
          </a:prstGeom>
          <a:solidFill>
            <a:srgbClr val="A6B727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096038" y="3381266"/>
            <a:ext cx="500066" cy="461665"/>
          </a:xfrm>
          <a:prstGeom prst="rect">
            <a:avLst/>
          </a:prstGeom>
          <a:solidFill>
            <a:srgbClr val="A6B727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914" name="TextBox 45"/>
          <p:cNvSpPr txBox="1">
            <a:spLocks noChangeArrowheads="1"/>
          </p:cNvSpPr>
          <p:nvPr/>
        </p:nvSpPr>
        <p:spPr bwMode="auto">
          <a:xfrm>
            <a:off x="711200" y="57324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37915" name="TextBox 4"/>
          <p:cNvSpPr txBox="1">
            <a:spLocks noChangeArrowheads="1"/>
          </p:cNvSpPr>
          <p:nvPr/>
        </p:nvSpPr>
        <p:spPr bwMode="auto">
          <a:xfrm>
            <a:off x="468313" y="2811463"/>
            <a:ext cx="3000375" cy="198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А) метанол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	  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Б) аммиак</a:t>
            </a:r>
            <a:endParaRPr lang="en-US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В) серная кислота</a:t>
            </a:r>
            <a:endParaRPr lang="ru-RU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Г)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алюминий</a:t>
            </a:r>
          </a:p>
        </p:txBody>
      </p:sp>
      <p:sp>
        <p:nvSpPr>
          <p:cNvPr id="4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777038" y="5661025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41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850188" y="5661025"/>
            <a:ext cx="854075" cy="5762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096038" y="5109458"/>
            <a:ext cx="500066" cy="461665"/>
          </a:xfrm>
          <a:prstGeom prst="rect">
            <a:avLst/>
          </a:prstGeom>
          <a:solidFill>
            <a:srgbClr val="A6B727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921" name="TextBox 35"/>
          <p:cNvSpPr txBox="1">
            <a:spLocks noChangeArrowheads="1"/>
          </p:cNvSpPr>
          <p:nvPr/>
        </p:nvSpPr>
        <p:spPr bwMode="auto">
          <a:xfrm>
            <a:off x="4787900" y="5110163"/>
            <a:ext cx="25273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оксид алюминия</a:t>
            </a:r>
            <a:endParaRPr lang="ru-RU" altLang="ru-RU" sz="2400" baseline="-25000"/>
          </a:p>
        </p:txBody>
      </p:sp>
      <p:sp>
        <p:nvSpPr>
          <p:cNvPr id="33" name="Прямоугольник 32"/>
          <p:cNvSpPr>
            <a:spLocks noChangeAspect="1"/>
          </p:cNvSpPr>
          <p:nvPr/>
        </p:nvSpPr>
        <p:spPr>
          <a:xfrm>
            <a:off x="2339975" y="5732463"/>
            <a:ext cx="539750" cy="54292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  <p:sp>
        <p:nvSpPr>
          <p:cNvPr id="37" name="Прямоугольник 36"/>
          <p:cNvSpPr>
            <a:spLocks noChangeAspect="1"/>
          </p:cNvSpPr>
          <p:nvPr/>
        </p:nvSpPr>
        <p:spPr>
          <a:xfrm>
            <a:off x="3109913" y="5732463"/>
            <a:ext cx="554037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</p:txBody>
      </p:sp>
      <p:sp>
        <p:nvSpPr>
          <p:cNvPr id="38" name="Прямоугольник 37"/>
          <p:cNvSpPr>
            <a:spLocks noChangeAspect="1"/>
          </p:cNvSpPr>
          <p:nvPr/>
        </p:nvSpPr>
        <p:spPr>
          <a:xfrm>
            <a:off x="3916363" y="573246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23" name="Прямоугольник 22"/>
          <p:cNvSpPr>
            <a:spLocks noChangeAspect="1"/>
          </p:cNvSpPr>
          <p:nvPr/>
        </p:nvSpPr>
        <p:spPr>
          <a:xfrm>
            <a:off x="4689475" y="573246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33" grpId="0" animBg="1"/>
      <p:bldP spid="37" grpId="0" animBg="1"/>
      <p:bldP spid="38" grpId="0" animBg="1"/>
      <p:bldP spid="2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ъект 1"/>
          <p:cNvSpPr>
            <a:spLocks noGrp="1"/>
          </p:cNvSpPr>
          <p:nvPr>
            <p:ph idx="1"/>
          </p:nvPr>
        </p:nvSpPr>
        <p:spPr>
          <a:xfrm>
            <a:off x="506413" y="1773238"/>
            <a:ext cx="8007350" cy="2220912"/>
          </a:xfrm>
        </p:spPr>
        <p:txBody>
          <a:bodyPr/>
          <a:lstStyle/>
          <a:p>
            <a:pPr marL="0" indent="0" algn="just" eaLnBrk="1" hangingPunct="1">
              <a:buFont typeface="Wingdings" pitchFamily="2" charset="2"/>
              <a:buNone/>
            </a:pPr>
            <a:r>
              <a:rPr lang="ru-RU" altLang="ru-RU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Ответом к заданиям 27–29 является число. Единицы измерения физических величин писать не нужно.</a:t>
            </a:r>
          </a:p>
          <a:p>
            <a:pPr marL="0" indent="0" algn="just" eaLnBrk="1" hangingPunct="1">
              <a:buFont typeface="Wingdings" pitchFamily="2" charset="2"/>
              <a:buNone/>
            </a:pPr>
            <a:r>
              <a:rPr lang="ru-RU" altLang="ru-RU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Чтобы проверить, кликните на кнопку «ответ».</a:t>
            </a:r>
          </a:p>
        </p:txBody>
      </p:sp>
      <p:sp>
        <p:nvSpPr>
          <p:cNvPr id="3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84213" y="4292600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4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01675" y="5094288"/>
            <a:ext cx="854075" cy="5762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38917" name="TextBox 4"/>
          <p:cNvSpPr txBox="1">
            <a:spLocks noChangeArrowheads="1"/>
          </p:cNvSpPr>
          <p:nvPr/>
        </p:nvSpPr>
        <p:spPr bwMode="auto">
          <a:xfrm>
            <a:off x="1763713" y="4395788"/>
            <a:ext cx="32432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>
                <a:latin typeface="Times New Roman" pitchFamily="18" charset="0"/>
                <a:cs typeface="Times New Roman" pitchFamily="18" charset="0"/>
              </a:rPr>
              <a:t>ссылка на таблицу Менделеева</a:t>
            </a:r>
          </a:p>
        </p:txBody>
      </p:sp>
      <p:sp>
        <p:nvSpPr>
          <p:cNvPr id="38918" name="TextBox 5"/>
          <p:cNvSpPr txBox="1">
            <a:spLocks noChangeArrowheads="1"/>
          </p:cNvSpPr>
          <p:nvPr/>
        </p:nvSpPr>
        <p:spPr bwMode="auto">
          <a:xfrm>
            <a:off x="1763713" y="5199063"/>
            <a:ext cx="35433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>
                <a:latin typeface="Times New Roman" pitchFamily="18" charset="0"/>
                <a:cs typeface="Times New Roman" pitchFamily="18" charset="0"/>
              </a:rPr>
              <a:t>ссылка на таблицу растворимости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/>
          <p:cNvSpPr>
            <a:spLocks noChangeAspect="1"/>
          </p:cNvSpPr>
          <p:nvPr/>
        </p:nvSpPr>
        <p:spPr>
          <a:xfrm>
            <a:off x="2916238" y="5611813"/>
            <a:ext cx="719137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14,3</a:t>
            </a: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768420"/>
            <a:ext cx="7932095" cy="1274195"/>
          </a:xfrm>
          <a:prstGeom prst="rect">
            <a:avLst/>
          </a:prstGeom>
          <a:solidFill>
            <a:srgbClr val="A6B727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just" eaLnBrk="1" hangingPunct="1">
              <a:lnSpc>
                <a:spcPct val="80000"/>
              </a:lnSpc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раствору, состоящему из 70 г воды и 20 г хлорида аммония, добавили 50 г воды. Вычислите массовую долю соли (в процентах) в полученном растворе.</a:t>
            </a:r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80000"/>
              </a:lnSpc>
              <a:defRPr/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(Запишите число с точностью до десятых.)</a:t>
            </a:r>
            <a:r>
              <a:rPr lang="en-US" altLang="ru-RU" sz="2400" b="1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              </a:t>
            </a:r>
            <a:endParaRPr lang="en-US" altLang="ru-RU" sz="2400" b="1" baseline="-25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942" name="TextBox 45"/>
          <p:cNvSpPr txBox="1">
            <a:spLocks noChangeArrowheads="1"/>
          </p:cNvSpPr>
          <p:nvPr/>
        </p:nvSpPr>
        <p:spPr bwMode="auto">
          <a:xfrm>
            <a:off x="611188" y="56308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4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591175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41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158038" y="5583238"/>
            <a:ext cx="854075" cy="5762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33" name="Прямоугольник 32"/>
          <p:cNvSpPr>
            <a:spLocks noChangeAspect="1"/>
          </p:cNvSpPr>
          <p:nvPr/>
        </p:nvSpPr>
        <p:spPr>
          <a:xfrm>
            <a:off x="2916238" y="5624513"/>
            <a:ext cx="719137" cy="54133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/>
          <p:cNvSpPr>
            <a:spLocks noChangeAspect="1"/>
          </p:cNvSpPr>
          <p:nvPr/>
        </p:nvSpPr>
        <p:spPr>
          <a:xfrm>
            <a:off x="2987675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95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620688"/>
            <a:ext cx="7932095" cy="978729"/>
          </a:xfrm>
          <a:prstGeom prst="rect">
            <a:avLst/>
          </a:prstGeom>
          <a:solidFill>
            <a:srgbClr val="A6B727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 eaLnBrk="1" hangingPunct="1">
              <a:lnSpc>
                <a:spcPct val="80000"/>
              </a:lnSpc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объём (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н.у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 кислорода (в литрах) необходим для получения 95 л (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н.у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 оксида серы(IV) из серы? </a:t>
            </a:r>
            <a:endParaRPr 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80000"/>
              </a:lnSpc>
              <a:defRPr/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(Запишите число с точностью до целых.)</a:t>
            </a:r>
            <a:r>
              <a:rPr lang="en-US" altLang="ru-RU" sz="2400" b="1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              </a:t>
            </a:r>
            <a:endParaRPr lang="en-US" altLang="ru-RU" sz="2400" b="1" baseline="-25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966" name="TextBox 45"/>
          <p:cNvSpPr txBox="1">
            <a:spLocks noChangeArrowheads="1"/>
          </p:cNvSpPr>
          <p:nvPr/>
        </p:nvSpPr>
        <p:spPr bwMode="auto">
          <a:xfrm>
            <a:off x="611188" y="56308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4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591175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41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158038" y="5583238"/>
            <a:ext cx="854075" cy="5762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33" name="Прямоугольник 32"/>
          <p:cNvSpPr>
            <a:spLocks noChangeAspect="1"/>
          </p:cNvSpPr>
          <p:nvPr/>
        </p:nvSpPr>
        <p:spPr>
          <a:xfrm>
            <a:off x="2987675" y="5618163"/>
            <a:ext cx="539750" cy="54133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/>
          <p:cNvSpPr>
            <a:spLocks noChangeAspect="1"/>
          </p:cNvSpPr>
          <p:nvPr/>
        </p:nvSpPr>
        <p:spPr>
          <a:xfrm>
            <a:off x="2987675" y="561181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620688"/>
            <a:ext cx="7932095" cy="1274195"/>
          </a:xfrm>
          <a:prstGeom prst="rect">
            <a:avLst/>
          </a:prstGeom>
          <a:solidFill>
            <a:srgbClr val="A6B727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 eaLnBrk="1" hangingPunct="1">
              <a:lnSpc>
                <a:spcPct val="80000"/>
              </a:lnSpc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9.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Цинк массой 14,5 г растворили в избытке водного раствора гидроксида натрия. Рассчитайте объём (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н.у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 газа (в литрах), выделившегося в результате этой реакции. (Запишите число с точностью до целых.) </a:t>
            </a:r>
            <a:r>
              <a:rPr lang="en-US" altLang="ru-RU" sz="2400" b="1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              </a:t>
            </a:r>
            <a:endParaRPr lang="en-US" altLang="ru-RU" sz="2400" b="1" baseline="-25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990" name="TextBox 45"/>
          <p:cNvSpPr txBox="1">
            <a:spLocks noChangeArrowheads="1"/>
          </p:cNvSpPr>
          <p:nvPr/>
        </p:nvSpPr>
        <p:spPr bwMode="auto">
          <a:xfrm>
            <a:off x="611188" y="56308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4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591175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41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158038" y="5583238"/>
            <a:ext cx="854075" cy="5762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33" name="Прямоугольник 32"/>
          <p:cNvSpPr>
            <a:spLocks noChangeAspect="1"/>
          </p:cNvSpPr>
          <p:nvPr/>
        </p:nvSpPr>
        <p:spPr>
          <a:xfrm>
            <a:off x="2987675" y="5624513"/>
            <a:ext cx="539750" cy="54133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95536" y="413792"/>
            <a:ext cx="8229600" cy="11430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cap="all" dirty="0" smtClean="0">
                <a:ln/>
                <a:solidFill>
                  <a:srgbClr val="A6B727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Часть 2</a:t>
            </a:r>
            <a:endParaRPr lang="ru-RU" sz="3600" b="1" cap="all" dirty="0">
              <a:ln/>
              <a:solidFill>
                <a:srgbClr val="A6B727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3011" name="Объект 1"/>
          <p:cNvSpPr>
            <a:spLocks noGrp="1"/>
          </p:cNvSpPr>
          <p:nvPr>
            <p:ph idx="1"/>
          </p:nvPr>
        </p:nvSpPr>
        <p:spPr>
          <a:xfrm>
            <a:off x="506413" y="1773238"/>
            <a:ext cx="8007350" cy="2220912"/>
          </a:xfrm>
        </p:spPr>
        <p:txBody>
          <a:bodyPr/>
          <a:lstStyle/>
          <a:p>
            <a:pPr marL="0" indent="0" algn="just" eaLnBrk="1" hangingPunct="1">
              <a:buFont typeface="Wingdings" pitchFamily="2" charset="2"/>
              <a:buNone/>
            </a:pPr>
            <a:r>
              <a:rPr lang="ru-RU" altLang="ru-RU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Задания 30 – 34 выполните на отдельном листе, чтобы проверить, кликните на кнопку «ответ»</a:t>
            </a:r>
          </a:p>
        </p:txBody>
      </p:sp>
      <p:sp>
        <p:nvSpPr>
          <p:cNvPr id="5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84213" y="4292600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6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01675" y="5094288"/>
            <a:ext cx="854075" cy="5762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43014" name="TextBox 1"/>
          <p:cNvSpPr txBox="1">
            <a:spLocks noChangeArrowheads="1"/>
          </p:cNvSpPr>
          <p:nvPr/>
        </p:nvSpPr>
        <p:spPr bwMode="auto">
          <a:xfrm>
            <a:off x="1763713" y="4395788"/>
            <a:ext cx="32432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>
                <a:latin typeface="Times New Roman" pitchFamily="18" charset="0"/>
                <a:cs typeface="Times New Roman" pitchFamily="18" charset="0"/>
              </a:rPr>
              <a:t>ссылка на таблицу Менделеева</a:t>
            </a:r>
          </a:p>
        </p:txBody>
      </p:sp>
      <p:sp>
        <p:nvSpPr>
          <p:cNvPr id="43015" name="TextBox 6"/>
          <p:cNvSpPr txBox="1">
            <a:spLocks noChangeArrowheads="1"/>
          </p:cNvSpPr>
          <p:nvPr/>
        </p:nvSpPr>
        <p:spPr bwMode="auto">
          <a:xfrm>
            <a:off x="1763713" y="5199063"/>
            <a:ext cx="35433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>
                <a:latin typeface="Times New Roman" pitchFamily="18" charset="0"/>
                <a:cs typeface="Times New Roman" pitchFamily="18" charset="0"/>
              </a:rPr>
              <a:t>ссылка на таблицу растворимости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260648"/>
            <a:ext cx="7932095" cy="1274195"/>
          </a:xfrm>
          <a:prstGeom prst="rect">
            <a:avLst/>
          </a:prstGeom>
          <a:solidFill>
            <a:srgbClr val="A6B727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 eaLnBrk="1" hangingPunct="1">
              <a:lnSpc>
                <a:spcPct val="80000"/>
              </a:lnSpc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30.</a:t>
            </a:r>
            <a:r>
              <a:rPr lang="ru-RU" sz="2400" dirty="0"/>
              <a:t>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Используя метод электронного баланса, составьте уравнение реакции </a:t>
            </a:r>
          </a:p>
          <a:p>
            <a:pPr algn="just" eaLnBrk="1" hangingPunct="1">
              <a:lnSpc>
                <a:spcPct val="80000"/>
              </a:lnSpc>
              <a:defRPr/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ru-RU" sz="2400" baseline="-25000" dirty="0">
                <a:solidFill>
                  <a:schemeClr val="bg1"/>
                </a:solidFill>
              </a:rPr>
              <a:t>2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KMnO</a:t>
            </a:r>
            <a:r>
              <a:rPr lang="ru-RU" sz="2400" baseline="-25000" dirty="0">
                <a:solidFill>
                  <a:schemeClr val="bg1"/>
                </a:solidFill>
              </a:rPr>
              <a:t>4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…  →MnSO</a:t>
            </a:r>
            <a:r>
              <a:rPr lang="ru-RU" sz="2400" baseline="-25000" dirty="0">
                <a:solidFill>
                  <a:schemeClr val="bg1"/>
                </a:solidFill>
              </a:rPr>
              <a:t>4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… + H</a:t>
            </a:r>
            <a:r>
              <a:rPr lang="ru-RU" sz="2400" baseline="-25000" dirty="0">
                <a:solidFill>
                  <a:schemeClr val="bg1"/>
                </a:solidFill>
              </a:rPr>
              <a:t>2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ru-RU" sz="2400" baseline="-25000" dirty="0">
                <a:solidFill>
                  <a:schemeClr val="bg1"/>
                </a:solidFill>
              </a:rPr>
              <a:t>4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 eaLnBrk="1" hangingPunct="1">
              <a:lnSpc>
                <a:spcPct val="80000"/>
              </a:lnSpc>
              <a:defRPr/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 окислитель и восстановитель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834" name="TextBox 45"/>
          <p:cNvSpPr txBox="1">
            <a:spLocks noChangeArrowheads="1"/>
          </p:cNvSpPr>
          <p:nvPr/>
        </p:nvSpPr>
        <p:spPr bwMode="auto">
          <a:xfrm>
            <a:off x="400050" y="1754188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4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5364163" y="1754188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41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6588125" y="1752600"/>
            <a:ext cx="854075" cy="5762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750" y="2430463"/>
          <a:ext cx="7848600" cy="37496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848600">
                  <a:extLst>
                    <a:ext uri="{9D8B030D-6E8A-4147-A177-3AD203B41FA5}"/>
                  </a:extLst>
                </a:gridCol>
              </a:tblGrid>
              <a:tr h="640173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 верного ответа и указания по оцениванию (допускаются иные формулировки ответа, не искажающие его смысла) 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7" marR="91437" marT="45716" marB="45716"/>
                </a:tc>
                <a:extLst>
                  <a:ext uri="{0D108BD9-81ED-4DB2-BD59-A6C34878D82A}"/>
                </a:extLst>
              </a:tr>
              <a:tr h="3109502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Вариант ответа </a:t>
                      </a:r>
                    </a:p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Элементы ответа: </a:t>
                      </a:r>
                      <a:endParaRPr lang="en-US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>
                        <a:buAutoNum type="arabicParenR"/>
                      </a:pPr>
                      <a:r>
                        <a:rPr lang="ru-RU" dirty="0" smtClean="0"/>
                        <a:t>Составлен электронный баланс: </a:t>
                      </a:r>
                      <a:endParaRPr lang="en-US" dirty="0" smtClean="0"/>
                    </a:p>
                    <a:p>
                      <a:pPr marL="0" indent="0">
                        <a:buNone/>
                      </a:pPr>
                      <a:r>
                        <a:rPr lang="en-US" dirty="0" smtClean="0"/>
                        <a:t>    2       </a:t>
                      </a:r>
                      <a:r>
                        <a:rPr lang="ru-RU" dirty="0" smtClean="0"/>
                        <a:t>Mn</a:t>
                      </a:r>
                      <a:r>
                        <a:rPr lang="ru-RU" baseline="30000" dirty="0" smtClean="0"/>
                        <a:t>+7</a:t>
                      </a:r>
                      <a:r>
                        <a:rPr lang="ru-RU" dirty="0" smtClean="0"/>
                        <a:t> + 5ē → Mn</a:t>
                      </a:r>
                      <a:r>
                        <a:rPr lang="ru-RU" baseline="30000" dirty="0" smtClean="0"/>
                        <a:t>+2</a:t>
                      </a:r>
                      <a:r>
                        <a:rPr lang="ru-RU" dirty="0" smtClean="0"/>
                        <a:t> </a:t>
                      </a:r>
                      <a:endParaRPr lang="en-US" dirty="0" smtClean="0"/>
                    </a:p>
                    <a:p>
                      <a:pPr marL="0" indent="0">
                        <a:buNone/>
                      </a:pPr>
                      <a:r>
                        <a:rPr lang="ru-RU" dirty="0" smtClean="0"/>
                        <a:t> </a:t>
                      </a:r>
                      <a:r>
                        <a:rPr lang="en-US" dirty="0" smtClean="0"/>
                        <a:t>   5       </a:t>
                      </a:r>
                      <a:r>
                        <a:rPr lang="ru-RU" dirty="0" smtClean="0"/>
                        <a:t>S</a:t>
                      </a:r>
                      <a:r>
                        <a:rPr lang="ru-RU" baseline="30000" dirty="0" smtClean="0"/>
                        <a:t>+4</a:t>
                      </a:r>
                      <a:r>
                        <a:rPr lang="ru-RU" dirty="0" smtClean="0"/>
                        <a:t> – 2ē →  </a:t>
                      </a:r>
                      <a:r>
                        <a:rPr lang="en-US" dirty="0" smtClean="0"/>
                        <a:t>S</a:t>
                      </a:r>
                      <a:r>
                        <a:rPr lang="ru-RU" baseline="30000" dirty="0" smtClean="0"/>
                        <a:t>+6</a:t>
                      </a:r>
                      <a:r>
                        <a:rPr lang="ru-RU" dirty="0" smtClean="0"/>
                        <a:t> </a:t>
                      </a:r>
                      <a:endParaRPr lang="en-US" dirty="0" smtClean="0"/>
                    </a:p>
                    <a:p>
                      <a:pPr marL="0" indent="0">
                        <a:buNone/>
                      </a:pPr>
                      <a:r>
                        <a:rPr lang="ru-RU" dirty="0" smtClean="0"/>
                        <a:t>2) Указано, что сера в степени окисления +4 (или оксид серы(IV)) является восстановителем, а марганец в степени окисления +7 (или перманганат калия) – окислителем</a:t>
                      </a:r>
                      <a:endParaRPr lang="en-US" dirty="0" smtClean="0"/>
                    </a:p>
                    <a:p>
                      <a:pPr marL="0" indent="0">
                        <a:buNone/>
                      </a:pPr>
                      <a:r>
                        <a:rPr lang="ru-RU" dirty="0" smtClean="0"/>
                        <a:t>3) Определены недостающие вещества, и расставлены коэффициенты в уравнении реакции: </a:t>
                      </a:r>
                      <a:endParaRPr lang="en-US" dirty="0" smtClean="0"/>
                    </a:p>
                    <a:p>
                      <a:pPr marL="0" indent="0">
                        <a:buNone/>
                      </a:pPr>
                      <a:r>
                        <a:rPr lang="ru-RU" dirty="0" smtClean="0"/>
                        <a:t>5SO</a:t>
                      </a:r>
                      <a:r>
                        <a:rPr lang="ru-RU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ru-RU" dirty="0" smtClean="0"/>
                        <a:t> + 2KMnO</a:t>
                      </a:r>
                      <a:r>
                        <a:rPr lang="ru-RU" baseline="-25000" dirty="0" smtClean="0"/>
                        <a:t>4</a:t>
                      </a:r>
                      <a:r>
                        <a:rPr lang="ru-RU" dirty="0" smtClean="0"/>
                        <a:t> + 2H</a:t>
                      </a:r>
                      <a:r>
                        <a:rPr lang="ru-RU" baseline="-25000" dirty="0" smtClean="0"/>
                        <a:t>2</a:t>
                      </a:r>
                      <a:r>
                        <a:rPr lang="ru-RU" dirty="0" smtClean="0"/>
                        <a:t>O = 2MnSO</a:t>
                      </a:r>
                      <a:r>
                        <a:rPr lang="ru-RU" baseline="-25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ru-RU" dirty="0" smtClean="0"/>
                        <a:t> + K</a:t>
                      </a:r>
                      <a:r>
                        <a:rPr lang="ru-RU" baseline="-25000" dirty="0" smtClean="0"/>
                        <a:t>2</a:t>
                      </a:r>
                      <a:r>
                        <a:rPr lang="ru-RU" dirty="0" smtClean="0"/>
                        <a:t>SO</a:t>
                      </a:r>
                      <a:r>
                        <a:rPr lang="ru-RU" baseline="-25000" dirty="0" smtClean="0"/>
                        <a:t>4</a:t>
                      </a:r>
                      <a:r>
                        <a:rPr lang="ru-RU" dirty="0" smtClean="0"/>
                        <a:t> + 2H</a:t>
                      </a:r>
                      <a:r>
                        <a:rPr lang="ru-RU" baseline="-25000" dirty="0" smtClean="0"/>
                        <a:t>2</a:t>
                      </a:r>
                      <a:r>
                        <a:rPr lang="ru-RU" dirty="0" smtClean="0"/>
                        <a:t>SO</a:t>
                      </a:r>
                      <a:r>
                        <a:rPr lang="ru-RU" baseline="-25000" dirty="0" smtClean="0"/>
                        <a:t>4</a:t>
                      </a:r>
                      <a:endParaRPr lang="ru-RU" sz="1800" baseline="-25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7" marR="91437" marT="45716" marB="45716"/>
                </a:tc>
                <a:extLst>
                  <a:ext uri="{0D108BD9-81ED-4DB2-BD59-A6C34878D82A}"/>
                </a:extLst>
              </a:tr>
            </a:tbl>
          </a:graphicData>
        </a:graphic>
      </p:graphicFrame>
      <p:cxnSp>
        <p:nvCxnSpPr>
          <p:cNvPr id="5" name="Прямая соединительная линия 4"/>
          <p:cNvCxnSpPr/>
          <p:nvPr/>
        </p:nvCxnSpPr>
        <p:spPr>
          <a:xfrm>
            <a:off x="1187450" y="4005263"/>
            <a:ext cx="0" cy="4318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8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34"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260648"/>
            <a:ext cx="7932095" cy="2160591"/>
          </a:xfrm>
          <a:prstGeom prst="rect">
            <a:avLst/>
          </a:prstGeom>
          <a:solidFill>
            <a:srgbClr val="A6B727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 eaLnBrk="1" hangingPunct="1">
              <a:lnSpc>
                <a:spcPct val="80000"/>
              </a:lnSpc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31.</a:t>
            </a:r>
            <a:r>
              <a:rPr lang="ru-RU" sz="2400" dirty="0"/>
              <a:t>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Натрий сожгли в кислороде. Полученное вещество обработали оксидом углерода(IV). Газообразный продукт реакции прореагировал при нагревании с железом. Полученный чёрный порошок растворили в концентрированной азотной кислоте, при этом наблюдали выделение бурого газа. Напишите уравнения четырёх описанных реакций.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834" name="TextBox 45"/>
          <p:cNvSpPr txBox="1">
            <a:spLocks noChangeArrowheads="1"/>
          </p:cNvSpPr>
          <p:nvPr/>
        </p:nvSpPr>
        <p:spPr bwMode="auto">
          <a:xfrm>
            <a:off x="514350" y="2698750"/>
            <a:ext cx="1584325" cy="46196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                   </a:t>
            </a:r>
            <a:r>
              <a:rPr lang="ru-RU" alt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750" y="3284538"/>
          <a:ext cx="7848600" cy="26511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848600">
                  <a:extLst>
                    <a:ext uri="{9D8B030D-6E8A-4147-A177-3AD203B41FA5}"/>
                  </a:extLst>
                </a:gridCol>
              </a:tblGrid>
              <a:tr h="2651125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Вариант ответа </a:t>
                      </a:r>
                    </a:p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 включает в себя четыре уравнения возможных реакций, соответствующих описанным превращениям: </a:t>
                      </a:r>
                      <a:endParaRPr lang="en-US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1) 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2Na + O</a:t>
                      </a:r>
                      <a:r>
                        <a:rPr lang="ru-RU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baseline="5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baseline="7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ru-RU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ru-RU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 2Na</a:t>
                      </a:r>
                      <a:r>
                        <a:rPr lang="ru-RU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ru-RU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+ 2CO</a:t>
                      </a:r>
                      <a:r>
                        <a:rPr lang="ru-RU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2Na</a:t>
                      </a:r>
                      <a:r>
                        <a:rPr lang="ru-RU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ru-RU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O</a:t>
                      </a:r>
                      <a:r>
                        <a:rPr lang="ru-RU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 </a:t>
                      </a:r>
                      <a:endParaRPr lang="en-US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 3Fe + 2O</a:t>
                      </a:r>
                      <a:r>
                        <a:rPr lang="ru-RU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baseline="5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baseline="7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</a:t>
                      </a:r>
                      <a:r>
                        <a:rPr lang="ru-RU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ru-RU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4) Fe</a:t>
                      </a:r>
                      <a:r>
                        <a:rPr lang="ru-RU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ru-RU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+ 10HNO</a:t>
                      </a:r>
                      <a:r>
                        <a:rPr lang="ru-RU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3Fe(NO</a:t>
                      </a:r>
                      <a:r>
                        <a:rPr lang="ru-RU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ru-RU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NO</a:t>
                      </a:r>
                      <a:r>
                        <a:rPr lang="ru-RU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↑ + 5H</a:t>
                      </a:r>
                      <a:r>
                        <a:rPr lang="ru-RU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endParaRPr lang="ru-RU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7" marR="91437" marT="45709" marB="45709"/>
                </a:tc>
                <a:extLst>
                  <a:ext uri="{0D108BD9-81ED-4DB2-BD59-A6C34878D82A}"/>
                </a:extLst>
              </a:tr>
            </a:tbl>
          </a:graphicData>
        </a:graphic>
      </p:graphicFrame>
      <p:cxnSp>
        <p:nvCxnSpPr>
          <p:cNvPr id="5" name="Прямая со стрелкой 4"/>
          <p:cNvCxnSpPr/>
          <p:nvPr/>
        </p:nvCxnSpPr>
        <p:spPr>
          <a:xfrm>
            <a:off x="1763713" y="4292600"/>
            <a:ext cx="2873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1906588" y="4868863"/>
            <a:ext cx="2873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8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34"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260648"/>
            <a:ext cx="7932095" cy="2573012"/>
          </a:xfrm>
          <a:prstGeom prst="rect">
            <a:avLst/>
          </a:prstGeom>
          <a:solidFill>
            <a:srgbClr val="A6B727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 eaLnBrk="1" hangingPunct="1">
              <a:lnSpc>
                <a:spcPct val="80000"/>
              </a:lnSpc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32. </a:t>
            </a:r>
            <a:r>
              <a:rPr lang="ru-RU" alt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Напишите уравнения реакций, с помощью которых можно осуществить следующие превращения:</a:t>
            </a:r>
            <a:endParaRPr lang="en-US" alt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 (Hg</a:t>
            </a:r>
            <a:r>
              <a:rPr lang="en-US" baseline="30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  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KMnO</a:t>
            </a:r>
            <a:r>
              <a:rPr lang="en-US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NaOH</a:t>
            </a:r>
            <a:r>
              <a:rPr lang="en-US" alt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CH</a:t>
            </a:r>
            <a:r>
              <a:rPr lang="en-US" altLang="ru-RU" baseline="-25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          </a:t>
            </a:r>
            <a:r>
              <a:rPr lang="ru-RU" alt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alt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</a:p>
          <a:p>
            <a:pPr algn="just" eaLnBrk="1" hangingPunct="1">
              <a:defRPr/>
            </a:pP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2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2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→ </a:t>
            </a: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ацетилен  </a:t>
            </a: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X</a:t>
            </a:r>
            <a:r>
              <a:rPr lang="en-US" sz="22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X</a:t>
            </a:r>
            <a:r>
              <a:rPr lang="en-US" sz="22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X</a:t>
            </a:r>
            <a:r>
              <a:rPr lang="en-US" sz="2200" baseline="-25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200" baseline="-25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  <a:defRPr/>
            </a:pPr>
            <a:r>
              <a:rPr lang="en-US" alt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alt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уксусная кислота</a:t>
            </a:r>
            <a:endParaRPr lang="en-US" alt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80000"/>
              </a:lnSpc>
              <a:defRPr/>
            </a:pPr>
            <a:r>
              <a:rPr lang="en-US" alt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</a:p>
          <a:p>
            <a:pPr algn="just" eaLnBrk="1" hangingPunct="1">
              <a:lnSpc>
                <a:spcPct val="80000"/>
              </a:lnSpc>
              <a:defRPr/>
            </a:pPr>
            <a:r>
              <a:rPr lang="ru-RU" alt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написании уравнений реакций используйте структурные формулы органических веществ.</a:t>
            </a:r>
          </a:p>
        </p:txBody>
      </p:sp>
      <p:sp>
        <p:nvSpPr>
          <p:cNvPr id="43013" name="TextBox 45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549275" y="3436938"/>
            <a:ext cx="1508125" cy="46196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                   </a:t>
            </a:r>
            <a:r>
              <a:rPr lang="ru-RU" alt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2609850" y="1457325"/>
            <a:ext cx="1049338" cy="7938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4070350" y="1457325"/>
            <a:ext cx="1223963" cy="7938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5730875" y="1468438"/>
            <a:ext cx="1049338" cy="7937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7164388" y="1465263"/>
            <a:ext cx="1049337" cy="7937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549275" y="1700213"/>
            <a:ext cx="1049338" cy="7937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8313" y="1417638"/>
          <a:ext cx="7848600" cy="4800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848600">
                  <a:extLst>
                    <a:ext uri="{9D8B030D-6E8A-4147-A177-3AD203B41FA5}"/>
                  </a:extLst>
                </a:gridCol>
              </a:tblGrid>
              <a:tr h="480060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Вариант ответа Ответ включает в себя пять уравнений реакций, соответствующих схеме превращений:</a:t>
                      </a:r>
                      <a:endParaRPr lang="en-US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1)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→ HC ≡ CH + </a:t>
                      </a:r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</a:p>
                    <a:p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            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Hg</a:t>
                      </a:r>
                      <a:r>
                        <a:rPr lang="en-US" sz="1600" b="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2+          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O</a:t>
                      </a:r>
                      <a:endParaRPr lang="en-US" sz="1800" b="0" baseline="30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2) HC ≡ CH + H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 → CH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−C          </a:t>
                      </a:r>
                    </a:p>
                    <a:p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O                             H</a:t>
                      </a:r>
                      <a:r>
                        <a:rPr lang="ru-RU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r>
                        <a:rPr lang="en-US" sz="1800" b="0" baseline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800" b="0" baseline="-2500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en-US" sz="1800" b="0" baseline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O</a:t>
                      </a:r>
                      <a:endParaRPr lang="en-US" sz="1800" b="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3) CH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−C         + 2</a:t>
                      </a:r>
                      <a:r>
                        <a:rPr lang="en-US" altLang="ru-RU" sz="1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KMnO</a:t>
                      </a:r>
                      <a:r>
                        <a:rPr lang="en-US" altLang="ru-RU" sz="1800" b="0" baseline="-25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altLang="ru-RU" sz="1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+ 3KOH→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−C </a:t>
                      </a:r>
                      <a:r>
                        <a:rPr lang="en-US" altLang="ru-RU" sz="1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+ 2</a:t>
                      </a:r>
                      <a:r>
                        <a:rPr lang="en-US" altLang="ru-RU" sz="1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en-US" altLang="ru-RU" sz="1800" b="0" baseline="-25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altLang="ru-RU" sz="1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MnO</a:t>
                      </a:r>
                      <a:r>
                        <a:rPr lang="en-US" altLang="ru-RU" sz="1800" b="0" baseline="-25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+ 2H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lang="en-US" sz="1800" b="0" baseline="-25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H                                                        OK</a:t>
                      </a:r>
                      <a:endParaRPr lang="en-US" sz="1800" b="0" baseline="-250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O                                        O</a:t>
                      </a:r>
                    </a:p>
                    <a:p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4) CH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−C          + CH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 →  CH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−C           + </a:t>
                      </a:r>
                      <a:r>
                        <a:rPr lang="en-US" sz="1800" b="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KBr</a:t>
                      </a:r>
                      <a:endParaRPr lang="en-US" sz="1800" b="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OK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   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OCH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                                         </a:t>
                      </a:r>
                      <a:r>
                        <a:rPr lang="en-US" sz="1800" b="0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</a:t>
                      </a:r>
                      <a:endParaRPr lang="ru-RU" sz="1800" b="0" baseline="-25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5)  CH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−C               + H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 → CH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−C              + CH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OH</a:t>
                      </a:r>
                    </a:p>
                    <a:p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OCH</a:t>
                      </a:r>
                      <a:r>
                        <a:rPr lang="en-US" sz="1800" b="0" baseline="-25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OH</a:t>
                      </a:r>
                    </a:p>
                    <a:p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</a:t>
                      </a:r>
                      <a:endParaRPr lang="ru-RU" sz="1800" b="0" baseline="-25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7" marR="91437" marT="45721" marB="45721"/>
                </a:tc>
                <a:extLst>
                  <a:ext uri="{0D108BD9-81ED-4DB2-BD59-A6C34878D82A}"/>
                </a:extLst>
              </a:tr>
            </a:tbl>
          </a:graphicData>
        </a:graphic>
      </p:graphicFrame>
      <p:grpSp>
        <p:nvGrpSpPr>
          <p:cNvPr id="47112" name="Группа 35"/>
          <p:cNvGrpSpPr>
            <a:grpSpLocks/>
          </p:cNvGrpSpPr>
          <p:nvPr/>
        </p:nvGrpSpPr>
        <p:grpSpPr bwMode="auto">
          <a:xfrm>
            <a:off x="1497013" y="3005138"/>
            <a:ext cx="160337" cy="423862"/>
            <a:chOff x="3134903" y="4928078"/>
            <a:chExt cx="159779" cy="423402"/>
          </a:xfrm>
        </p:grpSpPr>
        <p:grpSp>
          <p:nvGrpSpPr>
            <p:cNvPr id="47143" name="Группа 29"/>
            <p:cNvGrpSpPr>
              <a:grpSpLocks/>
            </p:cNvGrpSpPr>
            <p:nvPr/>
          </p:nvGrpSpPr>
          <p:grpSpPr bwMode="auto">
            <a:xfrm>
              <a:off x="3134904" y="4928078"/>
              <a:ext cx="159778" cy="157106"/>
              <a:chOff x="3241345" y="4941168"/>
              <a:chExt cx="111675" cy="98858"/>
            </a:xfrm>
          </p:grpSpPr>
          <p:cxnSp>
            <p:nvCxnSpPr>
              <p:cNvPr id="15" name="Прямая соединительная линия 14"/>
              <p:cNvCxnSpPr/>
              <p:nvPr/>
            </p:nvCxnSpPr>
            <p:spPr>
              <a:xfrm flipV="1">
                <a:off x="3241344" y="4941168"/>
                <a:ext cx="106148" cy="7184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" name="Прямая соединительная линия 24"/>
              <p:cNvCxnSpPr/>
              <p:nvPr/>
            </p:nvCxnSpPr>
            <p:spPr>
              <a:xfrm flipV="1">
                <a:off x="3246872" y="4968109"/>
                <a:ext cx="106148" cy="7184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33" name="Прямая соединительная линия 32"/>
            <p:cNvCxnSpPr/>
            <p:nvPr/>
          </p:nvCxnSpPr>
          <p:spPr>
            <a:xfrm>
              <a:off x="3134903" y="5265848"/>
              <a:ext cx="159779" cy="8563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7113" name="Группа 37"/>
          <p:cNvGrpSpPr>
            <a:grpSpLocks/>
          </p:cNvGrpSpPr>
          <p:nvPr/>
        </p:nvGrpSpPr>
        <p:grpSpPr bwMode="auto">
          <a:xfrm>
            <a:off x="3348038" y="2492375"/>
            <a:ext cx="160337" cy="423863"/>
            <a:chOff x="3134903" y="4928078"/>
            <a:chExt cx="159779" cy="423402"/>
          </a:xfrm>
        </p:grpSpPr>
        <p:grpSp>
          <p:nvGrpSpPr>
            <p:cNvPr id="47139" name="Группа 38"/>
            <p:cNvGrpSpPr>
              <a:grpSpLocks/>
            </p:cNvGrpSpPr>
            <p:nvPr/>
          </p:nvGrpSpPr>
          <p:grpSpPr bwMode="auto">
            <a:xfrm>
              <a:off x="3134904" y="4928078"/>
              <a:ext cx="159778" cy="157106"/>
              <a:chOff x="3241345" y="4941168"/>
              <a:chExt cx="111675" cy="98858"/>
            </a:xfrm>
          </p:grpSpPr>
          <p:cxnSp>
            <p:nvCxnSpPr>
              <p:cNvPr id="41" name="Прямая соединительная линия 40"/>
              <p:cNvCxnSpPr/>
              <p:nvPr/>
            </p:nvCxnSpPr>
            <p:spPr>
              <a:xfrm flipV="1">
                <a:off x="3241344" y="4941168"/>
                <a:ext cx="106148" cy="7184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2" name="Прямая соединительная линия 41"/>
              <p:cNvCxnSpPr/>
              <p:nvPr/>
            </p:nvCxnSpPr>
            <p:spPr>
              <a:xfrm flipV="1">
                <a:off x="3246872" y="4968110"/>
                <a:ext cx="106148" cy="7184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40" name="Прямая соединительная линия 39"/>
            <p:cNvCxnSpPr/>
            <p:nvPr/>
          </p:nvCxnSpPr>
          <p:spPr>
            <a:xfrm>
              <a:off x="3134903" y="5265848"/>
              <a:ext cx="159779" cy="8563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7114" name="Группа 50"/>
          <p:cNvGrpSpPr>
            <a:grpSpLocks/>
          </p:cNvGrpSpPr>
          <p:nvPr/>
        </p:nvGrpSpPr>
        <p:grpSpPr bwMode="auto">
          <a:xfrm>
            <a:off x="4843463" y="2997200"/>
            <a:ext cx="160337" cy="423863"/>
            <a:chOff x="3134903" y="4928078"/>
            <a:chExt cx="159779" cy="423402"/>
          </a:xfrm>
        </p:grpSpPr>
        <p:grpSp>
          <p:nvGrpSpPr>
            <p:cNvPr id="47135" name="Группа 51"/>
            <p:cNvGrpSpPr>
              <a:grpSpLocks/>
            </p:cNvGrpSpPr>
            <p:nvPr/>
          </p:nvGrpSpPr>
          <p:grpSpPr bwMode="auto">
            <a:xfrm>
              <a:off x="3134904" y="4928078"/>
              <a:ext cx="159778" cy="157106"/>
              <a:chOff x="3241345" y="4941168"/>
              <a:chExt cx="111675" cy="98858"/>
            </a:xfrm>
          </p:grpSpPr>
          <p:cxnSp>
            <p:nvCxnSpPr>
              <p:cNvPr id="54" name="Прямая соединительная линия 53"/>
              <p:cNvCxnSpPr/>
              <p:nvPr/>
            </p:nvCxnSpPr>
            <p:spPr>
              <a:xfrm flipV="1">
                <a:off x="3241344" y="4941168"/>
                <a:ext cx="106148" cy="7184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5" name="Прямая соединительная линия 54"/>
              <p:cNvCxnSpPr/>
              <p:nvPr/>
            </p:nvCxnSpPr>
            <p:spPr>
              <a:xfrm flipV="1">
                <a:off x="3246872" y="4968110"/>
                <a:ext cx="106148" cy="7184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53" name="Прямая соединительная линия 52"/>
            <p:cNvCxnSpPr/>
            <p:nvPr/>
          </p:nvCxnSpPr>
          <p:spPr>
            <a:xfrm>
              <a:off x="3134903" y="5265848"/>
              <a:ext cx="159779" cy="8563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7115" name="Группа 55"/>
          <p:cNvGrpSpPr>
            <a:grpSpLocks/>
          </p:cNvGrpSpPr>
          <p:nvPr/>
        </p:nvGrpSpPr>
        <p:grpSpPr bwMode="auto">
          <a:xfrm>
            <a:off x="1481138" y="3817938"/>
            <a:ext cx="160337" cy="423862"/>
            <a:chOff x="3134903" y="4928078"/>
            <a:chExt cx="159779" cy="423402"/>
          </a:xfrm>
        </p:grpSpPr>
        <p:grpSp>
          <p:nvGrpSpPr>
            <p:cNvPr id="47131" name="Группа 56"/>
            <p:cNvGrpSpPr>
              <a:grpSpLocks/>
            </p:cNvGrpSpPr>
            <p:nvPr/>
          </p:nvGrpSpPr>
          <p:grpSpPr bwMode="auto">
            <a:xfrm>
              <a:off x="3134904" y="4928078"/>
              <a:ext cx="159778" cy="157106"/>
              <a:chOff x="3241345" y="4941168"/>
              <a:chExt cx="111675" cy="98858"/>
            </a:xfrm>
          </p:grpSpPr>
          <p:cxnSp>
            <p:nvCxnSpPr>
              <p:cNvPr id="59" name="Прямая соединительная линия 58"/>
              <p:cNvCxnSpPr/>
              <p:nvPr/>
            </p:nvCxnSpPr>
            <p:spPr>
              <a:xfrm flipV="1">
                <a:off x="3241344" y="4941168"/>
                <a:ext cx="106148" cy="7184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0" name="Прямая соединительная линия 59"/>
              <p:cNvCxnSpPr/>
              <p:nvPr/>
            </p:nvCxnSpPr>
            <p:spPr>
              <a:xfrm flipV="1">
                <a:off x="3246872" y="4968109"/>
                <a:ext cx="106148" cy="7184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58" name="Прямая соединительная линия 57"/>
            <p:cNvCxnSpPr/>
            <p:nvPr/>
          </p:nvCxnSpPr>
          <p:spPr>
            <a:xfrm>
              <a:off x="3134903" y="5265848"/>
              <a:ext cx="159779" cy="8563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7116" name="Группа 61"/>
          <p:cNvGrpSpPr>
            <a:grpSpLocks/>
          </p:cNvGrpSpPr>
          <p:nvPr/>
        </p:nvGrpSpPr>
        <p:grpSpPr bwMode="auto">
          <a:xfrm>
            <a:off x="3995738" y="3860800"/>
            <a:ext cx="158750" cy="423863"/>
            <a:chOff x="3134903" y="4928078"/>
            <a:chExt cx="159779" cy="423402"/>
          </a:xfrm>
        </p:grpSpPr>
        <p:grpSp>
          <p:nvGrpSpPr>
            <p:cNvPr id="47127" name="Группа 62"/>
            <p:cNvGrpSpPr>
              <a:grpSpLocks/>
            </p:cNvGrpSpPr>
            <p:nvPr/>
          </p:nvGrpSpPr>
          <p:grpSpPr bwMode="auto">
            <a:xfrm>
              <a:off x="3134904" y="4928078"/>
              <a:ext cx="159778" cy="157106"/>
              <a:chOff x="3241345" y="4941168"/>
              <a:chExt cx="111675" cy="98858"/>
            </a:xfrm>
          </p:grpSpPr>
          <p:cxnSp>
            <p:nvCxnSpPr>
              <p:cNvPr id="65" name="Прямая соединительная линия 64"/>
              <p:cNvCxnSpPr/>
              <p:nvPr/>
            </p:nvCxnSpPr>
            <p:spPr>
              <a:xfrm flipV="1">
                <a:off x="3241344" y="4941168"/>
                <a:ext cx="106092" cy="7184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6" name="Прямая соединительная линия 65"/>
              <p:cNvCxnSpPr/>
              <p:nvPr/>
            </p:nvCxnSpPr>
            <p:spPr>
              <a:xfrm flipV="1">
                <a:off x="3246928" y="4968110"/>
                <a:ext cx="106092" cy="7184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64" name="Прямая соединительная линия 63"/>
            <p:cNvCxnSpPr/>
            <p:nvPr/>
          </p:nvCxnSpPr>
          <p:spPr>
            <a:xfrm>
              <a:off x="3134903" y="5265848"/>
              <a:ext cx="159779" cy="8563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7117" name="Группа 72"/>
          <p:cNvGrpSpPr>
            <a:grpSpLocks/>
          </p:cNvGrpSpPr>
          <p:nvPr/>
        </p:nvGrpSpPr>
        <p:grpSpPr bwMode="auto">
          <a:xfrm>
            <a:off x="1530350" y="4676775"/>
            <a:ext cx="160338" cy="422275"/>
            <a:chOff x="3134903" y="4928078"/>
            <a:chExt cx="159779" cy="423402"/>
          </a:xfrm>
        </p:grpSpPr>
        <p:grpSp>
          <p:nvGrpSpPr>
            <p:cNvPr id="47123" name="Группа 73"/>
            <p:cNvGrpSpPr>
              <a:grpSpLocks/>
            </p:cNvGrpSpPr>
            <p:nvPr/>
          </p:nvGrpSpPr>
          <p:grpSpPr bwMode="auto">
            <a:xfrm>
              <a:off x="3134904" y="4928078"/>
              <a:ext cx="159778" cy="157106"/>
              <a:chOff x="3241345" y="4941168"/>
              <a:chExt cx="111675" cy="98858"/>
            </a:xfrm>
          </p:grpSpPr>
          <p:cxnSp>
            <p:nvCxnSpPr>
              <p:cNvPr id="76" name="Прямая соединительная линия 75"/>
              <p:cNvCxnSpPr/>
              <p:nvPr/>
            </p:nvCxnSpPr>
            <p:spPr>
              <a:xfrm flipV="1">
                <a:off x="3241344" y="4941168"/>
                <a:ext cx="106147" cy="7211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7" name="Прямая соединительная линия 76"/>
              <p:cNvCxnSpPr/>
              <p:nvPr/>
            </p:nvCxnSpPr>
            <p:spPr>
              <a:xfrm flipV="1">
                <a:off x="3246873" y="4968211"/>
                <a:ext cx="106147" cy="7211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75" name="Прямая соединительная линия 74"/>
            <p:cNvCxnSpPr/>
            <p:nvPr/>
          </p:nvCxnSpPr>
          <p:spPr>
            <a:xfrm>
              <a:off x="3134903" y="5265526"/>
              <a:ext cx="159779" cy="8595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7118" name="Группа 35"/>
          <p:cNvGrpSpPr>
            <a:grpSpLocks/>
          </p:cNvGrpSpPr>
          <p:nvPr/>
        </p:nvGrpSpPr>
        <p:grpSpPr bwMode="auto">
          <a:xfrm>
            <a:off x="4035425" y="4675188"/>
            <a:ext cx="160338" cy="423862"/>
            <a:chOff x="3134903" y="4928078"/>
            <a:chExt cx="159779" cy="423402"/>
          </a:xfrm>
        </p:grpSpPr>
        <p:grpSp>
          <p:nvGrpSpPr>
            <p:cNvPr id="47119" name="Группа 29"/>
            <p:cNvGrpSpPr>
              <a:grpSpLocks/>
            </p:cNvGrpSpPr>
            <p:nvPr/>
          </p:nvGrpSpPr>
          <p:grpSpPr bwMode="auto">
            <a:xfrm>
              <a:off x="3134904" y="4928078"/>
              <a:ext cx="159778" cy="157106"/>
              <a:chOff x="3241345" y="4941168"/>
              <a:chExt cx="111675" cy="98858"/>
            </a:xfrm>
          </p:grpSpPr>
          <p:cxnSp>
            <p:nvCxnSpPr>
              <p:cNvPr id="48" name="Прямая соединительная линия 47"/>
              <p:cNvCxnSpPr/>
              <p:nvPr/>
            </p:nvCxnSpPr>
            <p:spPr>
              <a:xfrm flipV="1">
                <a:off x="3241344" y="4941168"/>
                <a:ext cx="106147" cy="7184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9" name="Прямая соединительная линия 48"/>
              <p:cNvCxnSpPr/>
              <p:nvPr/>
            </p:nvCxnSpPr>
            <p:spPr>
              <a:xfrm flipV="1">
                <a:off x="3246873" y="4968109"/>
                <a:ext cx="106147" cy="71844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47" name="Прямая соединительная линия 46"/>
            <p:cNvCxnSpPr/>
            <p:nvPr/>
          </p:nvCxnSpPr>
          <p:spPr>
            <a:xfrm>
              <a:off x="3134903" y="5265848"/>
              <a:ext cx="159779" cy="8563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95536" y="413792"/>
            <a:ext cx="8229600" cy="11430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cap="all" dirty="0" smtClean="0">
                <a:ln/>
                <a:solidFill>
                  <a:srgbClr val="A6B727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Часть 1</a:t>
            </a:r>
            <a:endParaRPr lang="ru-RU" sz="3600" b="1" cap="all" dirty="0">
              <a:ln/>
              <a:solidFill>
                <a:srgbClr val="A6B727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1267" name="Объект 1"/>
          <p:cNvSpPr>
            <a:spLocks noGrp="1"/>
          </p:cNvSpPr>
          <p:nvPr>
            <p:ph idx="1"/>
          </p:nvPr>
        </p:nvSpPr>
        <p:spPr>
          <a:xfrm>
            <a:off x="506413" y="1800225"/>
            <a:ext cx="8007350" cy="2220913"/>
          </a:xfrm>
        </p:spPr>
        <p:txBody>
          <a:bodyPr/>
          <a:lstStyle/>
          <a:p>
            <a:pPr marL="0" indent="0" algn="just" eaLnBrk="1" hangingPunct="1">
              <a:buFont typeface="Wingdings" pitchFamily="2" charset="2"/>
              <a:buNone/>
            </a:pPr>
            <a:r>
              <a:rPr lang="ru-RU" altLang="ru-RU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Часть 1 содержит 29 заданий с кратким ответом. Ответом к заданиям 1–26 является последовательность цифр. </a:t>
            </a:r>
          </a:p>
          <a:p>
            <a:pPr marL="0" indent="0" algn="just" eaLnBrk="1" hangingPunct="1">
              <a:buFont typeface="Wingdings" pitchFamily="2" charset="2"/>
              <a:buNone/>
            </a:pPr>
            <a:r>
              <a:rPr lang="ru-RU" altLang="ru-RU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заданиях  несколько правильных ответов.</a:t>
            </a:r>
          </a:p>
          <a:p>
            <a:pPr marL="0" indent="0" algn="just" eaLnBrk="1" hangingPunct="1">
              <a:buFont typeface="Wingdings" pitchFamily="2" charset="2"/>
              <a:buNone/>
            </a:pPr>
            <a:r>
              <a:rPr lang="ru-RU" altLang="ru-RU" sz="2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Цифры в ответах на задания 5, 10–12, 18, 19, 22–26 могут повторяться</a:t>
            </a:r>
          </a:p>
        </p:txBody>
      </p:sp>
      <p:sp>
        <p:nvSpPr>
          <p:cNvPr id="5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84213" y="4508500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11269" name="TextBox 5"/>
          <p:cNvSpPr txBox="1">
            <a:spLocks noChangeArrowheads="1"/>
          </p:cNvSpPr>
          <p:nvPr/>
        </p:nvSpPr>
        <p:spPr bwMode="auto">
          <a:xfrm>
            <a:off x="1763713" y="4572000"/>
            <a:ext cx="32432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>
                <a:latin typeface="Times New Roman" pitchFamily="18" charset="0"/>
                <a:cs typeface="Times New Roman" pitchFamily="18" charset="0"/>
              </a:rPr>
              <a:t>ссылка на таблицу Менделеева</a:t>
            </a:r>
          </a:p>
        </p:txBody>
      </p:sp>
      <p:sp>
        <p:nvSpPr>
          <p:cNvPr id="7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01675" y="5300663"/>
            <a:ext cx="854075" cy="5762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11271" name="TextBox 7"/>
          <p:cNvSpPr txBox="1">
            <a:spLocks noChangeArrowheads="1"/>
          </p:cNvSpPr>
          <p:nvPr/>
        </p:nvSpPr>
        <p:spPr bwMode="auto">
          <a:xfrm>
            <a:off x="1763713" y="5364163"/>
            <a:ext cx="35433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>
                <a:latin typeface="Times New Roman" pitchFamily="18" charset="0"/>
                <a:cs typeface="Times New Roman" pitchFamily="18" charset="0"/>
              </a:rPr>
              <a:t>ссылка на таблицу растворимости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260648"/>
            <a:ext cx="7932095" cy="2751522"/>
          </a:xfrm>
          <a:prstGeom prst="rect">
            <a:avLst/>
          </a:prstGeom>
          <a:solidFill>
            <a:srgbClr val="A6B727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 eaLnBrk="1" hangingPunct="1">
              <a:lnSpc>
                <a:spcPct val="80000"/>
              </a:lnSpc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33.</a:t>
            </a:r>
            <a:r>
              <a:rPr lang="ru-RU" sz="2400" dirty="0"/>
              <a:t>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Смесь безводных сульфата алюминия и сульфата меди(II) добавили к избытку разбавленного раствора гидроксида натрия. При этом образовалось 4,9 г осадка. Если эту же смесь добавить к раствору нитрата бария, то выделится 46,6 г осадка. Определите массовую долю сульфата алюминия в исходной смеси. В ответе запишите уравнения реакций, которые указаны в условии задачи, и приведите все необходимые вычисления (указывайте единицы измерения искомых физических величин).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061" name="TextBox 45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684213" y="3284538"/>
            <a:ext cx="1508125" cy="46196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                   </a:t>
            </a:r>
            <a:r>
              <a:rPr lang="ru-RU" alt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188" y="333375"/>
          <a:ext cx="7848600" cy="612616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848600">
                  <a:extLst>
                    <a:ext uri="{9D8B030D-6E8A-4147-A177-3AD203B41FA5}"/>
                  </a:extLst>
                </a:gridCol>
              </a:tblGrid>
              <a:tr h="6126163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Вариант ответа </a:t>
                      </a:r>
                    </a:p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Элементы ответа: </a:t>
                      </a:r>
                      <a:endParaRPr lang="en-US" sz="1800" dirty="0" smtClean="0">
                        <a:latin typeface="+mn-lt"/>
                        <a:cs typeface="+mn-cs"/>
                      </a:endParaRPr>
                    </a:p>
                    <a:p>
                      <a:pPr marL="342900" indent="-342900">
                        <a:buAutoNum type="arabicParenR"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Записаны уравнения реакций: </a:t>
                      </a:r>
                      <a:endParaRPr lang="en-US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CuSO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+ 2NaOH = Na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Cu(OH)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 </a:t>
                      </a:r>
                    </a:p>
                    <a:p>
                      <a:pPr marL="0" indent="0">
                        <a:buNone/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(SO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+ 8NaOH = 2Na[Al(OH)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 + 3Na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indent="0">
                        <a:buNone/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CuSO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Ba(NO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BaSO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 + Cu(NO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indent="0">
                        <a:buNone/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(SO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+ 3Ba(NO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3BaSO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↓ + 2Al(NO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indent="0">
                        <a:buNone/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 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Рассчитаны количества вещества реагентов и продуктов реакций:</a:t>
                      </a:r>
                      <a:endParaRPr lang="en-US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en-US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n(BaSO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общ.)) = 46,6 / 233 = 0,20 моль </a:t>
                      </a:r>
                      <a:endParaRPr lang="en-US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n(Cu(OH)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= 4,9 / 98 = 0,05 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моль </a:t>
                      </a:r>
                      <a:endParaRPr lang="en-US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n(CuSO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= n(Cu(OH)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= 0,05 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моль </a:t>
                      </a:r>
                      <a:endParaRPr lang="en-US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n(BaSO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третьему уравнению)) = 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n(CuSO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= 0,05 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моль </a:t>
                      </a:r>
                      <a:endParaRPr lang="en-US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n(BaSO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четвёртому уравнению)) = 0,20 – 0,05 = 0,15 моль </a:t>
                      </a:r>
                      <a:endParaRPr lang="en-US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n(Al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(SO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= 1 3 n(BaSO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четвёртому уравнению)) = 0,05 моль</a:t>
                      </a:r>
                      <a:endParaRPr lang="en-US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3) Вычислены массы веществ и их смеси: </a:t>
                      </a:r>
                      <a:endParaRPr lang="en-US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m(CuSO4) = 0,05 · 160 = 8 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 </a:t>
                      </a:r>
                      <a:endParaRPr lang="en-US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mAl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(SO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)= 0,05 · 342= 17,1 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 </a:t>
                      </a:r>
                      <a:endParaRPr lang="en-US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m(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смеси) = 8 + 17,1= 25,1 г </a:t>
                      </a:r>
                      <a:endParaRPr lang="en-US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4) Вычислена массовая доля сульфата алюминия в смеси: </a:t>
                      </a:r>
                      <a:endParaRPr lang="en-US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el-GR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ω(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Al2(SO</a:t>
                      </a:r>
                      <a:r>
                        <a:rPr lang="en-US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)3) = 17,1 / 25,1 = 0,681, 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68,1%</a:t>
                      </a:r>
                      <a:endParaRPr lang="ru-RU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7" marR="91437" marT="45705" marB="45705"/>
                </a:tc>
                <a:extLst>
                  <a:ext uri="{0D108BD9-81ED-4DB2-BD59-A6C34878D82A}"/>
                </a:extLst>
              </a:tr>
            </a:tbl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260648"/>
            <a:ext cx="7932095" cy="4228850"/>
          </a:xfrm>
          <a:prstGeom prst="rect">
            <a:avLst/>
          </a:prstGeom>
          <a:solidFill>
            <a:srgbClr val="A6B727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 eaLnBrk="1" hangingPunct="1">
              <a:lnSpc>
                <a:spcPct val="80000"/>
              </a:lnSpc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34.</a:t>
            </a:r>
            <a:r>
              <a:rPr lang="ru-RU" sz="2400" dirty="0"/>
              <a:t>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сгорании 43,4 г органического вещества получили 61,6 г углекислого газа и 37,8 мл воды. Известно, что это вещество может быть получено окислением соответствующего углеводорода водным раствором перманганата калия на холоду. На основании данных условия задания: 1) произведите вычисления, необходимые для установления молекулярной формулы органического вещества; 2) запишите молекулярную формулу исходного органического вещества; 3) составьте структурную формулу этого вещества, которая однозначно отражает порядок связи атомов в его молекуле; 4) напишите уравнение реакции получения данного вещества окислением соответствующего углеводорода водным раствором перманганата калия на холоду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109" name="TextBox 45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539750" y="5300663"/>
            <a:ext cx="1508125" cy="46196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                   </a:t>
            </a:r>
            <a:r>
              <a:rPr lang="ru-RU" alt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7950" y="0"/>
          <a:ext cx="8135938" cy="62372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135938">
                  <a:extLst>
                    <a:ext uri="{9D8B030D-6E8A-4147-A177-3AD203B41FA5}"/>
                  </a:extLst>
                </a:gridCol>
              </a:tblGrid>
              <a:tr h="6237288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Вариант ответа </a:t>
                      </a:r>
                    </a:p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Элементы ответа: </a:t>
                      </a:r>
                      <a:endParaRPr lang="en-US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Общая формула вещества – C</a:t>
                      </a:r>
                      <a:r>
                        <a:rPr lang="ru-RU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ru-RU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ru-RU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>
                        <a:buAutoNum type="arabicParenR"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Найдены количества вещества продуктов сгорания: </a:t>
                      </a:r>
                      <a:endParaRPr lang="en-US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n(CO</a:t>
                      </a:r>
                      <a:r>
                        <a:rPr lang="ru-RU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= 61,6 / 44 = 1,4 моль </a:t>
                      </a:r>
                      <a:endParaRPr lang="en-US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n(H</a:t>
                      </a:r>
                      <a:r>
                        <a:rPr lang="ru-RU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O) = 37,8 / 18 = 2,1 моль </a:t>
                      </a:r>
                      <a:endParaRPr lang="en-US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 Определена молекулярная формула вещества: </a:t>
                      </a:r>
                      <a:endParaRPr lang="en-US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n(С) = n(CO</a:t>
                      </a:r>
                      <a:r>
                        <a:rPr lang="ru-RU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= 1,4 моль </a:t>
                      </a:r>
                      <a:endParaRPr lang="en-US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n(H) = 2n(H</a:t>
                      </a:r>
                      <a:r>
                        <a:rPr lang="ru-RU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O) = 4,2 моль</a:t>
                      </a:r>
                      <a:endParaRPr lang="en-US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m(O) = m(C</a:t>
                      </a:r>
                      <a:r>
                        <a:rPr lang="ru-RU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ru-RU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ru-RU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– m(C) – m(H) = 43,4 – 1,4 · 12 – 4,2 = 22,4 г </a:t>
                      </a:r>
                      <a:endParaRPr lang="en-US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n(O) = 22,4 / 16 = 1,4 моль </a:t>
                      </a:r>
                      <a:endParaRPr lang="en-US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 : y : z = 1,4 : 4,2 : 1,4 = 1 : 3 : 1 </a:t>
                      </a:r>
                      <a:endParaRPr lang="en-US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Молекулярная формула вещества – C</a:t>
                      </a:r>
                      <a:r>
                        <a:rPr lang="ru-RU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ru-RU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ru-RU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 Составлена структурная формула вещества: </a:t>
                      </a:r>
                      <a:endParaRPr lang="en-US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en-US" sz="1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</a:t>
                      </a:r>
                      <a:r>
                        <a:rPr lang="en-US" sz="1800" baseline="-25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 baseline="-25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OH      OH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4) Написано уравнение реакции получения данного вещества окислением соответствующего углеводорода водным раствором перманганата калия на холоду: 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0</a:t>
                      </a:r>
                      <a:r>
                        <a:rPr lang="en-US" sz="1800" baseline="4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800" baseline="1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3CH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 CH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+ 2KMnO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r>
                        <a:rPr lang="en-US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+ 4H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               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3CH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+ 2MnO</a:t>
                      </a:r>
                      <a:r>
                        <a:rPr lang="en-US" sz="18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+2KOH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                        </a:t>
                      </a:r>
                      <a:r>
                        <a:rPr lang="he-IL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׀</a:t>
                      </a:r>
                      <a:r>
                        <a:rPr lang="en-US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he-IL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׀</a:t>
                      </a:r>
                      <a:endParaRPr lang="en-US" sz="18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en-US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                       OH    </a:t>
                      </a:r>
                      <a:r>
                        <a:rPr lang="en-US" sz="18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OH</a:t>
                      </a:r>
                      <a:endParaRPr lang="en-US" sz="18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9" marR="91429" marT="45707" marB="45707"/>
                </a:tc>
                <a:extLst>
                  <a:ext uri="{0D108BD9-81ED-4DB2-BD59-A6C34878D82A}"/>
                </a:extLst>
              </a:tr>
            </a:tbl>
          </a:graphicData>
        </a:graphic>
      </p:graphicFrame>
      <p:cxnSp>
        <p:nvCxnSpPr>
          <p:cNvPr id="3" name="Прямая соединительная линия 2"/>
          <p:cNvCxnSpPr/>
          <p:nvPr/>
        </p:nvCxnSpPr>
        <p:spPr>
          <a:xfrm>
            <a:off x="250825" y="4076700"/>
            <a:ext cx="0" cy="14446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900113" y="4076700"/>
            <a:ext cx="0" cy="14446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39750" y="4005263"/>
            <a:ext cx="225425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3348038" y="5373688"/>
            <a:ext cx="649287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омой 1">
            <a:hlinkClick r:id="" action="ppaction://hlinkshowjump?jump=lastslideviewed" highlightClick="1"/>
          </p:cNvPr>
          <p:cNvSpPr/>
          <p:nvPr/>
        </p:nvSpPr>
        <p:spPr>
          <a:xfrm>
            <a:off x="8675688" y="6416675"/>
            <a:ext cx="385762" cy="360363"/>
          </a:xfrm>
          <a:prstGeom prst="actionButtonHom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52227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938"/>
            <a:ext cx="8820150" cy="614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домой 2">
            <a:hlinkClick r:id="" action="ppaction://hlinkshowjump?jump=lastslideviewed" highlightClick="1"/>
          </p:cNvPr>
          <p:cNvSpPr/>
          <p:nvPr/>
        </p:nvSpPr>
        <p:spPr>
          <a:xfrm>
            <a:off x="8666163" y="6426200"/>
            <a:ext cx="384175" cy="349250"/>
          </a:xfrm>
          <a:prstGeom prst="actionButtonHom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53251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46"/>
          <a:stretch>
            <a:fillRect/>
          </a:stretch>
        </p:blipFill>
        <p:spPr bwMode="auto">
          <a:xfrm>
            <a:off x="0" y="765175"/>
            <a:ext cx="8821738" cy="511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500034" y="214290"/>
            <a:ext cx="8229600" cy="1143000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2800" kern="1200">
                <a:gradFill>
                  <a:gsLst>
                    <a:gs pos="0">
                      <a:schemeClr val="tx1">
                        <a:lumMod val="50000"/>
                      </a:schemeClr>
                    </a:gs>
                    <a:gs pos="61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3600" b="1" cap="all" dirty="0" smtClean="0">
                <a:ln/>
                <a:solidFill>
                  <a:srgbClr val="A6B727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Источники:</a:t>
            </a:r>
            <a:endParaRPr lang="ru-RU" sz="3600" b="1" cap="all" dirty="0">
              <a:ln/>
              <a:solidFill>
                <a:srgbClr val="A6B727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2113" y="1700213"/>
            <a:ext cx="8089900" cy="2308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В.Н.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Доронькин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А.Г. Бережная Тематический тренинг. </a:t>
            </a:r>
          </a:p>
          <a:p>
            <a:pPr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Задания базового и повышенного уровня сложности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пробные варианты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тренировочныч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тестов ЕГЭ </a:t>
            </a:r>
          </a:p>
          <a:p>
            <a:pPr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химии в формате ЕГЭ 2017 года от 30 января 2017 года</a:t>
            </a:r>
            <a:endParaRPr lang="ru-RU" sz="2400" dirty="0">
              <a:ln w="1905"/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ln w="1905"/>
                <a:latin typeface="Times New Roman" pitchFamily="18" charset="0"/>
                <a:cs typeface="Times New Roman" pitchFamily="18" charset="0"/>
              </a:rPr>
              <a:t>Решу ЕГЭ - 2017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>
            <a:spLocks noChangeAspect="1"/>
          </p:cNvSpPr>
          <p:nvPr/>
        </p:nvSpPr>
        <p:spPr>
          <a:xfrm>
            <a:off x="3132138" y="508476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Прямоугольник 24"/>
          <p:cNvSpPr>
            <a:spLocks noChangeAspect="1"/>
          </p:cNvSpPr>
          <p:nvPr/>
        </p:nvSpPr>
        <p:spPr>
          <a:xfrm>
            <a:off x="3132138" y="508476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2292" name="TextBox 45"/>
          <p:cNvSpPr txBox="1">
            <a:spLocks noChangeArrowheads="1"/>
          </p:cNvSpPr>
          <p:nvPr/>
        </p:nvSpPr>
        <p:spPr bwMode="auto">
          <a:xfrm>
            <a:off x="611188" y="50847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945" y="287249"/>
            <a:ext cx="7932095" cy="2308324"/>
          </a:xfrm>
          <a:prstGeom prst="rect">
            <a:avLst/>
          </a:prstGeom>
          <a:solidFill>
            <a:srgbClr val="A6B727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/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Для выполнения заданий 1–3 используйте следующий ряд химических элементов. Ответом в заданиях 1–3 является последовательность цифр, под которыми указаны химические элементы в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данном ряду. </a:t>
            </a:r>
          </a:p>
          <a:p>
            <a:pPr algn="ctr" eaLnBrk="1" hangingPunct="1"/>
            <a:endParaRPr lang="ru-RU" altLang="ru-RU" sz="2400">
              <a:solidFill>
                <a:schemeClr val="bg1"/>
              </a:solidFill>
              <a:latin typeface="Times New Roman" pitchFamily="18" charset="0"/>
              <a:ea typeface="Cambria Math" pitchFamily="18" charset="0"/>
              <a:cs typeface="Cambria Math" pitchFamily="18" charset="0"/>
            </a:endParaRPr>
          </a:p>
          <a:p>
            <a:pPr algn="ctr" eaLnBrk="1" hangingPunct="1"/>
            <a:r>
              <a:rPr lang="ru-RU" altLang="ru-RU" sz="2400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1) </a:t>
            </a:r>
            <a:r>
              <a:rPr lang="en-US" altLang="ru-RU" sz="2400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Si</a:t>
            </a:r>
            <a:r>
              <a:rPr lang="ru-RU" altLang="ru-RU" sz="2400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       2) </a:t>
            </a:r>
            <a:r>
              <a:rPr lang="en-US" altLang="ru-RU" sz="2400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S</a:t>
            </a:r>
            <a:r>
              <a:rPr lang="ru-RU" altLang="ru-RU" sz="2400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        3)</a:t>
            </a:r>
            <a:r>
              <a:rPr lang="en-US" altLang="ru-RU" sz="2400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 P</a:t>
            </a:r>
            <a:r>
              <a:rPr lang="ru-RU" altLang="ru-RU" sz="2400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        4)</a:t>
            </a:r>
            <a:r>
              <a:rPr lang="en-US" altLang="ru-RU" sz="2400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 Br</a:t>
            </a:r>
            <a:r>
              <a:rPr lang="ru-RU" altLang="ru-RU" sz="2400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        5)</a:t>
            </a:r>
            <a:r>
              <a:rPr lang="en-US" altLang="ru-RU" sz="2400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 F</a:t>
            </a:r>
            <a:r>
              <a:rPr lang="ru-RU" altLang="ru-RU" sz="2400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  </a:t>
            </a:r>
            <a:endParaRPr lang="ru-RU" altLang="ru-RU" sz="2400" b="1">
              <a:solidFill>
                <a:schemeClr val="bg1"/>
              </a:solidFill>
              <a:latin typeface="Times New Roman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95944" y="2976977"/>
            <a:ext cx="7932095" cy="1569660"/>
          </a:xfrm>
          <a:prstGeom prst="rect">
            <a:avLst/>
          </a:prstGeom>
          <a:solidFill>
            <a:srgbClr val="82901E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altLang="ru-RU" sz="2400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Определите, атомы каких из указанных в ряду элементов в основном состоянии имеют одинаковое число p-электронов на внешнем уровне. Запишите в поле ответа номера выбранных элементов</a:t>
            </a:r>
            <a:r>
              <a:rPr lang="en-US" altLang="ru-RU" sz="2400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.</a:t>
            </a:r>
            <a:endParaRPr lang="ru-RU" altLang="ru-RU" sz="2400" b="1" baseline="30000">
              <a:solidFill>
                <a:schemeClr val="bg1"/>
              </a:solidFill>
              <a:latin typeface="Times New Roman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24" name="Прямоугольник 23"/>
          <p:cNvSpPr>
            <a:spLocks noChangeAspect="1"/>
          </p:cNvSpPr>
          <p:nvPr/>
        </p:nvSpPr>
        <p:spPr>
          <a:xfrm>
            <a:off x="3959225" y="5084763"/>
            <a:ext cx="541338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Прямоугольник 26"/>
          <p:cNvSpPr>
            <a:spLocks noChangeAspect="1"/>
          </p:cNvSpPr>
          <p:nvPr/>
        </p:nvSpPr>
        <p:spPr>
          <a:xfrm>
            <a:off x="3959225" y="5084763"/>
            <a:ext cx="541338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8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111750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30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164388" y="5111750"/>
            <a:ext cx="852487" cy="5762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5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95945" y="287249"/>
            <a:ext cx="7932095" cy="2308324"/>
          </a:xfrm>
          <a:prstGeom prst="rect">
            <a:avLst/>
          </a:prstGeom>
          <a:solidFill>
            <a:srgbClr val="A6B727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Для выполнения заданий 1–3 используйте следующий ряд химических элементов. Ответом в заданиях 1–3 является последовательность цифр, под которыми указаны химические элементы в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данном ряду.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ru-RU" alt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1) </a:t>
            </a:r>
            <a:r>
              <a:rPr lang="en-US" alt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Si</a:t>
            </a:r>
            <a:r>
              <a:rPr lang="ru-RU" alt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      2) </a:t>
            </a:r>
            <a:r>
              <a:rPr lang="en-US" alt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S</a:t>
            </a:r>
            <a:r>
              <a:rPr lang="ru-RU" alt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       3)</a:t>
            </a:r>
            <a:r>
              <a:rPr lang="en-US" alt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P</a:t>
            </a:r>
            <a:r>
              <a:rPr lang="ru-RU" alt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       4)</a:t>
            </a:r>
            <a:r>
              <a:rPr lang="en-US" alt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Br</a:t>
            </a:r>
            <a:r>
              <a:rPr lang="ru-RU" alt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       5)</a:t>
            </a:r>
            <a:r>
              <a:rPr lang="en-US" alt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F</a:t>
            </a:r>
            <a:r>
              <a:rPr lang="ru-RU" alt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 </a:t>
            </a:r>
            <a:endParaRPr lang="ru-RU" altLang="ru-RU" sz="2400" b="1" dirty="0">
              <a:solidFill>
                <a:schemeClr val="bg1"/>
              </a:solidFill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95944" y="2843446"/>
            <a:ext cx="7932095" cy="2677656"/>
          </a:xfrm>
          <a:prstGeom prst="rect">
            <a:avLst/>
          </a:prstGeom>
          <a:solidFill>
            <a:srgbClr val="82901E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указанных в ряду химических элементов выберите три элемента, которые в Периодической системе химических элементов Д.И. Менделеева находятся в одном периоде. Расположите выбранные элементы в порядке возрастания их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электроотрицательности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Запишите в поле ответа номера выбранных элементов в нужной последовательности.</a:t>
            </a:r>
            <a:endParaRPr lang="ru-RU" alt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>
            <a:spLocks noChangeAspect="1"/>
          </p:cNvSpPr>
          <p:nvPr/>
        </p:nvSpPr>
        <p:spPr>
          <a:xfrm>
            <a:off x="3132138" y="5778500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>
            <a:spLocks noChangeAspect="1"/>
          </p:cNvSpPr>
          <p:nvPr/>
        </p:nvSpPr>
        <p:spPr>
          <a:xfrm>
            <a:off x="3959225" y="5778500"/>
            <a:ext cx="541338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Прямоугольник 23"/>
          <p:cNvSpPr>
            <a:spLocks noChangeAspect="1"/>
          </p:cNvSpPr>
          <p:nvPr/>
        </p:nvSpPr>
        <p:spPr>
          <a:xfrm>
            <a:off x="4787900" y="5778500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23" name="TextBox 45"/>
          <p:cNvSpPr txBox="1">
            <a:spLocks noChangeArrowheads="1"/>
          </p:cNvSpPr>
          <p:nvPr/>
        </p:nvSpPr>
        <p:spPr bwMode="auto">
          <a:xfrm>
            <a:off x="755650" y="5805488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26" name="Прямоугольник 25"/>
          <p:cNvSpPr>
            <a:spLocks noChangeAspect="1"/>
          </p:cNvSpPr>
          <p:nvPr/>
        </p:nvSpPr>
        <p:spPr>
          <a:xfrm>
            <a:off x="3132138" y="5768975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5" name="Прямоугольник 24"/>
          <p:cNvSpPr>
            <a:spLocks noChangeAspect="1"/>
          </p:cNvSpPr>
          <p:nvPr/>
        </p:nvSpPr>
        <p:spPr>
          <a:xfrm>
            <a:off x="3959225" y="5778500"/>
            <a:ext cx="541338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3" name="Прямоугольник 22"/>
          <p:cNvSpPr>
            <a:spLocks noChangeAspect="1"/>
          </p:cNvSpPr>
          <p:nvPr/>
        </p:nvSpPr>
        <p:spPr>
          <a:xfrm>
            <a:off x="4787900" y="5768975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8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16625" y="5692775"/>
            <a:ext cx="852488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29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132638" y="5688013"/>
            <a:ext cx="852487" cy="5762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26" grpId="0" animBg="1"/>
      <p:bldP spid="25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95945" y="287249"/>
            <a:ext cx="7932095" cy="2308324"/>
          </a:xfrm>
          <a:prstGeom prst="rect">
            <a:avLst/>
          </a:prstGeom>
          <a:solidFill>
            <a:srgbClr val="A6B727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/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Для выполнения заданий 1–3 используйте следующий ряд химических элементов. Ответом в заданиях 1–3 является последовательность цифр, под которыми указаны химические элементы в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данном ряду. </a:t>
            </a:r>
          </a:p>
          <a:p>
            <a:pPr algn="ctr" eaLnBrk="1" hangingPunct="1"/>
            <a:endParaRPr lang="ru-RU" altLang="ru-RU" sz="2400">
              <a:solidFill>
                <a:schemeClr val="bg1"/>
              </a:solidFill>
              <a:latin typeface="Times New Roman" pitchFamily="18" charset="0"/>
              <a:ea typeface="Cambria Math" pitchFamily="18" charset="0"/>
              <a:cs typeface="Cambria Math" pitchFamily="18" charset="0"/>
            </a:endParaRPr>
          </a:p>
          <a:p>
            <a:pPr algn="ctr" eaLnBrk="1" hangingPunct="1"/>
            <a:r>
              <a:rPr lang="ru-RU" altLang="ru-RU" sz="2400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1) </a:t>
            </a:r>
            <a:r>
              <a:rPr lang="en-US" altLang="ru-RU" sz="2400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Si</a:t>
            </a:r>
            <a:r>
              <a:rPr lang="ru-RU" altLang="ru-RU" sz="2400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       2) </a:t>
            </a:r>
            <a:r>
              <a:rPr lang="en-US" altLang="ru-RU" sz="2400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S</a:t>
            </a:r>
            <a:r>
              <a:rPr lang="ru-RU" altLang="ru-RU" sz="2400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        3)</a:t>
            </a:r>
            <a:r>
              <a:rPr lang="en-US" altLang="ru-RU" sz="2400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 P</a:t>
            </a:r>
            <a:r>
              <a:rPr lang="ru-RU" altLang="ru-RU" sz="2400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        4)</a:t>
            </a:r>
            <a:r>
              <a:rPr lang="en-US" altLang="ru-RU" sz="2400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 Br</a:t>
            </a:r>
            <a:r>
              <a:rPr lang="ru-RU" altLang="ru-RU" sz="2400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        5)</a:t>
            </a:r>
            <a:r>
              <a:rPr lang="en-US" altLang="ru-RU" sz="2400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 F</a:t>
            </a:r>
            <a:r>
              <a:rPr lang="ru-RU" altLang="ru-RU" sz="2400">
                <a:solidFill>
                  <a:schemeClr val="bg1"/>
                </a:solidFill>
                <a:latin typeface="Times New Roman" pitchFamily="18" charset="0"/>
                <a:ea typeface="Cambria Math" pitchFamily="18" charset="0"/>
                <a:cs typeface="Cambria Math" pitchFamily="18" charset="0"/>
              </a:rPr>
              <a:t>  </a:t>
            </a:r>
            <a:endParaRPr lang="ru-RU" altLang="ru-RU" sz="2400" b="1">
              <a:solidFill>
                <a:schemeClr val="bg1"/>
              </a:solidFill>
              <a:latin typeface="Times New Roman" pitchFamily="18" charset="0"/>
              <a:ea typeface="Cambria Math" pitchFamily="18" charset="0"/>
              <a:cs typeface="Cambria Math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95944" y="2976977"/>
            <a:ext cx="7932095" cy="1569660"/>
          </a:xfrm>
          <a:prstGeom prst="rect">
            <a:avLst/>
          </a:prstGeom>
          <a:solidFill>
            <a:srgbClr val="82901E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/>
              <a:t>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числа указанных в ряду элементов выберите два элемента, которые проявляют одинаковую низшую степень окисления. Запишите в поле ответа номера выбранных элементов.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400" b="1" baseline="30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>
            <a:spLocks noChangeAspect="1"/>
          </p:cNvSpPr>
          <p:nvPr/>
        </p:nvSpPr>
        <p:spPr>
          <a:xfrm>
            <a:off x="3132138" y="508476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>
            <a:spLocks noChangeAspect="1"/>
          </p:cNvSpPr>
          <p:nvPr/>
        </p:nvSpPr>
        <p:spPr>
          <a:xfrm>
            <a:off x="3959225" y="5084763"/>
            <a:ext cx="541338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46" name="TextBox 45"/>
          <p:cNvSpPr txBox="1">
            <a:spLocks noChangeArrowheads="1"/>
          </p:cNvSpPr>
          <p:nvPr/>
        </p:nvSpPr>
        <p:spPr bwMode="auto">
          <a:xfrm>
            <a:off x="611188" y="50847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12" name="Прямоугольник 11"/>
          <p:cNvSpPr>
            <a:spLocks noChangeAspect="1"/>
          </p:cNvSpPr>
          <p:nvPr/>
        </p:nvSpPr>
        <p:spPr>
          <a:xfrm>
            <a:off x="3132138" y="508476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3" name="Прямоугольник 12"/>
          <p:cNvSpPr>
            <a:spLocks noChangeAspect="1"/>
          </p:cNvSpPr>
          <p:nvPr/>
        </p:nvSpPr>
        <p:spPr>
          <a:xfrm>
            <a:off x="3959225" y="5084763"/>
            <a:ext cx="541338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4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111750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15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164388" y="5111750"/>
            <a:ext cx="852487" cy="5762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605953" y="620688"/>
            <a:ext cx="7932095" cy="1200329"/>
          </a:xfrm>
          <a:prstGeom prst="rect">
            <a:avLst/>
          </a:prstGeom>
          <a:solidFill>
            <a:srgbClr val="A6B727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предложенного перечня выберите два вещества, которые имеют молекулярную кристаллическую решетку в твердом состоянии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2400" b="1" baseline="30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5" name="TextBox 4"/>
          <p:cNvSpPr txBox="1">
            <a:spLocks noChangeArrowheads="1"/>
          </p:cNvSpPr>
          <p:nvPr/>
        </p:nvSpPr>
        <p:spPr bwMode="auto">
          <a:xfrm>
            <a:off x="611188" y="2089150"/>
            <a:ext cx="7926387" cy="254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1) кремний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	  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2) хлорид алюминия</a:t>
            </a:r>
            <a:endParaRPr lang="en-US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3) кварц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4)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углекислый газ</a:t>
            </a:r>
            <a:endParaRPr lang="ru-RU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5)</a:t>
            </a:r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бензол </a:t>
            </a:r>
            <a:endParaRPr lang="en-US" altLang="ru-RU"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>
            <a:spLocks noChangeAspect="1"/>
          </p:cNvSpPr>
          <p:nvPr/>
        </p:nvSpPr>
        <p:spPr>
          <a:xfrm>
            <a:off x="3132138" y="5516563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>
            <a:spLocks noChangeAspect="1"/>
          </p:cNvSpPr>
          <p:nvPr/>
        </p:nvSpPr>
        <p:spPr>
          <a:xfrm>
            <a:off x="3959225" y="5516563"/>
            <a:ext cx="541338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68" name="TextBox 45"/>
          <p:cNvSpPr txBox="1">
            <a:spLocks noChangeArrowheads="1"/>
          </p:cNvSpPr>
          <p:nvPr/>
        </p:nvSpPr>
        <p:spPr bwMode="auto">
          <a:xfrm>
            <a:off x="611188" y="5516563"/>
            <a:ext cx="1508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</a:t>
            </a:r>
          </a:p>
        </p:txBody>
      </p:sp>
      <p:sp>
        <p:nvSpPr>
          <p:cNvPr id="13" name="Прямоугольник 12"/>
          <p:cNvSpPr>
            <a:spLocks noChangeAspect="1"/>
          </p:cNvSpPr>
          <p:nvPr/>
        </p:nvSpPr>
        <p:spPr>
          <a:xfrm>
            <a:off x="3132138" y="5516563"/>
            <a:ext cx="539750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4" name="Прямоугольник 13"/>
          <p:cNvSpPr>
            <a:spLocks noChangeAspect="1"/>
          </p:cNvSpPr>
          <p:nvPr/>
        </p:nvSpPr>
        <p:spPr>
          <a:xfrm>
            <a:off x="3959225" y="5516563"/>
            <a:ext cx="541338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6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6084888" y="5516563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17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7164388" y="5516563"/>
            <a:ext cx="852487" cy="5762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3"/>
          <p:cNvSpPr txBox="1">
            <a:spLocks noChangeArrowheads="1"/>
          </p:cNvSpPr>
          <p:nvPr/>
        </p:nvSpPr>
        <p:spPr bwMode="auto">
          <a:xfrm>
            <a:off x="280988" y="2174875"/>
            <a:ext cx="8304212" cy="46196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НАЗВАНИЕ ВЕЩЕСТВА	               КЛАСС/ГРУППА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865957" y="4484430"/>
            <a:ext cx="500066" cy="461665"/>
          </a:xfrm>
          <a:prstGeom prst="rect">
            <a:avLst/>
          </a:prstGeom>
          <a:solidFill>
            <a:srgbClr val="A6B727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865957" y="3908217"/>
            <a:ext cx="500066" cy="461665"/>
          </a:xfrm>
          <a:prstGeom prst="rect">
            <a:avLst/>
          </a:prstGeom>
          <a:solidFill>
            <a:srgbClr val="A6B727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16632"/>
            <a:ext cx="7932095" cy="1938992"/>
          </a:xfrm>
          <a:prstGeom prst="rect">
            <a:avLst/>
          </a:prstGeom>
          <a:solidFill>
            <a:srgbClr val="A6B727"/>
          </a:solidFill>
          <a:ln>
            <a:noFill/>
          </a:ln>
          <a:effectLst>
            <a:glow rad="101600">
              <a:schemeClr val="bg2">
                <a:alpha val="6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Установите соответствие между названием вещества и классом (группой) неорганических соединений, к которому(ой) оно принадлежит: к каждой позиции, обозначенной буквой, подберите соответствующую позицию из второго столбца, обозначенную цифрой. 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96" name="TextBox 33"/>
          <p:cNvSpPr txBox="1">
            <a:spLocks noChangeArrowheads="1"/>
          </p:cNvSpPr>
          <p:nvPr/>
        </p:nvSpPr>
        <p:spPr bwMode="auto">
          <a:xfrm>
            <a:off x="5516563" y="3373438"/>
            <a:ext cx="32321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000" b="1">
                <a:latin typeface="Times New Roman" pitchFamily="18" charset="0"/>
                <a:cs typeface="Times New Roman" pitchFamily="18" charset="0"/>
              </a:rPr>
              <a:t>бинарные соединения</a:t>
            </a:r>
            <a:endParaRPr lang="ru-RU" altLang="ru-RU" sz="2000"/>
          </a:p>
        </p:txBody>
      </p:sp>
      <p:sp>
        <p:nvSpPr>
          <p:cNvPr id="16397" name="TextBox 34"/>
          <p:cNvSpPr txBox="1">
            <a:spLocks noChangeArrowheads="1"/>
          </p:cNvSpPr>
          <p:nvPr/>
        </p:nvSpPr>
        <p:spPr bwMode="auto">
          <a:xfrm>
            <a:off x="5491163" y="2814638"/>
            <a:ext cx="30972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000" b="1">
                <a:latin typeface="Times New Roman" pitchFamily="18" charset="0"/>
                <a:cs typeface="Times New Roman" pitchFamily="18" charset="0"/>
              </a:rPr>
              <a:t>амфотерные гидроксиды</a:t>
            </a:r>
            <a:endParaRPr lang="ru-RU" altLang="ru-RU" sz="2000" baseline="-25000"/>
          </a:p>
        </p:txBody>
      </p:sp>
      <p:sp>
        <p:nvSpPr>
          <p:cNvPr id="16398" name="TextBox 35"/>
          <p:cNvSpPr txBox="1">
            <a:spLocks noChangeArrowheads="1"/>
          </p:cNvSpPr>
          <p:nvPr/>
        </p:nvSpPr>
        <p:spPr bwMode="auto">
          <a:xfrm>
            <a:off x="5499100" y="4484688"/>
            <a:ext cx="32972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000" b="1">
                <a:latin typeface="Times New Roman" pitchFamily="18" charset="0"/>
                <a:cs typeface="Times New Roman" pitchFamily="18" charset="0"/>
              </a:rPr>
              <a:t>несолеобразующие оксиды</a:t>
            </a:r>
            <a:endParaRPr lang="ru-RU" altLang="ru-RU" sz="2000" baseline="-25000"/>
          </a:p>
        </p:txBody>
      </p:sp>
      <p:sp>
        <p:nvSpPr>
          <p:cNvPr id="16399" name="TextBox 44"/>
          <p:cNvSpPr txBox="1">
            <a:spLocks noChangeArrowheads="1"/>
          </p:cNvSpPr>
          <p:nvPr/>
        </p:nvSpPr>
        <p:spPr bwMode="auto">
          <a:xfrm>
            <a:off x="5521325" y="3925888"/>
            <a:ext cx="10731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000" b="1">
                <a:latin typeface="Times New Roman" pitchFamily="18" charset="0"/>
                <a:cs typeface="Times New Roman" pitchFamily="18" charset="0"/>
              </a:rPr>
              <a:t>щёлочи</a:t>
            </a:r>
            <a:endParaRPr lang="ru-RU" altLang="ru-RU" sz="2000" baseline="-25000"/>
          </a:p>
        </p:txBody>
      </p:sp>
      <p:sp>
        <p:nvSpPr>
          <p:cNvPr id="27" name="TextBox 26"/>
          <p:cNvSpPr txBox="1"/>
          <p:nvPr/>
        </p:nvSpPr>
        <p:spPr>
          <a:xfrm>
            <a:off x="4865957" y="2756238"/>
            <a:ext cx="500066" cy="461665"/>
          </a:xfrm>
          <a:prstGeom prst="rect">
            <a:avLst/>
          </a:prstGeom>
          <a:solidFill>
            <a:srgbClr val="A6B727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865957" y="3332302"/>
            <a:ext cx="500066" cy="461665"/>
          </a:xfrm>
          <a:prstGeom prst="rect">
            <a:avLst/>
          </a:prstGeom>
          <a:solidFill>
            <a:srgbClr val="A6B727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406" name="TextBox 45"/>
          <p:cNvSpPr txBox="1">
            <a:spLocks noChangeArrowheads="1"/>
          </p:cNvSpPr>
          <p:nvPr/>
        </p:nvSpPr>
        <p:spPr bwMode="auto">
          <a:xfrm>
            <a:off x="-52388" y="4824413"/>
            <a:ext cx="1508126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ru-RU" sz="24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Ответ                                    </a:t>
            </a:r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34" name="Прямоугольник 33"/>
          <p:cNvSpPr>
            <a:spLocks noChangeAspect="1"/>
          </p:cNvSpPr>
          <p:nvPr/>
        </p:nvSpPr>
        <p:spPr>
          <a:xfrm>
            <a:off x="1465263" y="4829175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35" name="Прямоугольник 34"/>
          <p:cNvSpPr>
            <a:spLocks noChangeAspect="1"/>
          </p:cNvSpPr>
          <p:nvPr/>
        </p:nvSpPr>
        <p:spPr>
          <a:xfrm>
            <a:off x="2316163" y="4833938"/>
            <a:ext cx="541337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36" name="Прямоугольник 35"/>
          <p:cNvSpPr>
            <a:spLocks noChangeAspect="1"/>
          </p:cNvSpPr>
          <p:nvPr/>
        </p:nvSpPr>
        <p:spPr>
          <a:xfrm>
            <a:off x="3168650" y="4833938"/>
            <a:ext cx="539750" cy="539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37" name="Прямоугольник 36"/>
          <p:cNvSpPr>
            <a:spLocks noChangeAspect="1"/>
          </p:cNvSpPr>
          <p:nvPr/>
        </p:nvSpPr>
        <p:spPr>
          <a:xfrm>
            <a:off x="2316163" y="4833938"/>
            <a:ext cx="541337" cy="5397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</a:p>
        </p:txBody>
      </p:sp>
      <p:sp>
        <p:nvSpPr>
          <p:cNvPr id="38" name="Прямоугольник 37"/>
          <p:cNvSpPr>
            <a:spLocks noChangeAspect="1"/>
          </p:cNvSpPr>
          <p:nvPr/>
        </p:nvSpPr>
        <p:spPr>
          <a:xfrm>
            <a:off x="3168650" y="4829175"/>
            <a:ext cx="550863" cy="55086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33" name="Прямоугольник 32"/>
          <p:cNvSpPr>
            <a:spLocks noChangeAspect="1"/>
          </p:cNvSpPr>
          <p:nvPr/>
        </p:nvSpPr>
        <p:spPr>
          <a:xfrm>
            <a:off x="1466850" y="4838700"/>
            <a:ext cx="539750" cy="54133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</p:txBody>
      </p:sp>
      <p:sp>
        <p:nvSpPr>
          <p:cNvPr id="16413" name="TextBox 4"/>
          <p:cNvSpPr txBox="1">
            <a:spLocks noChangeArrowheads="1"/>
          </p:cNvSpPr>
          <p:nvPr/>
        </p:nvSpPr>
        <p:spPr bwMode="auto">
          <a:xfrm>
            <a:off x="280988" y="2755900"/>
            <a:ext cx="3925887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А) ортофосфорная кислота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ru-RU" sz="2400" b="1" baseline="30000">
                <a:latin typeface="Times New Roman" pitchFamily="18" charset="0"/>
                <a:cs typeface="Times New Roman" pitchFamily="18" charset="0"/>
              </a:rPr>
              <a:t>	               </a:t>
            </a:r>
            <a:endParaRPr lang="en-US" altLang="ru-RU" sz="2400" b="1" baseline="-250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Б) аммиак </a:t>
            </a:r>
            <a:endParaRPr lang="en-US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В) гидроксид кальция</a:t>
            </a:r>
          </a:p>
        </p:txBody>
      </p:sp>
      <p:sp>
        <p:nvSpPr>
          <p:cNvPr id="40" name="Содержимое 8">
            <a:hlinkClick r:id="rId2" action="ppaction://hlinksldjump"/>
          </p:cNvPr>
          <p:cNvSpPr txBox="1">
            <a:spLocks/>
          </p:cNvSpPr>
          <p:nvPr/>
        </p:nvSpPr>
        <p:spPr>
          <a:xfrm>
            <a:off x="1465263" y="5646738"/>
            <a:ext cx="852487" cy="5746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>
            <a:normAutofit fontScale="85000" lnSpcReduction="20000"/>
          </a:bodyPr>
          <a:lstStyle/>
          <a:p>
            <a:pPr>
              <a:spcBef>
                <a:spcPts val="250"/>
              </a:spcBef>
              <a:buClr>
                <a:schemeClr val="accent1"/>
              </a:buClr>
              <a:buSzPct val="80000"/>
              <a:defRPr/>
            </a:pPr>
            <a:r>
              <a:rPr lang="ru-RU" sz="33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ТМ</a:t>
            </a:r>
          </a:p>
        </p:txBody>
      </p:sp>
      <p:sp>
        <p:nvSpPr>
          <p:cNvPr id="41" name="Содержимое 8">
            <a:hlinkClick r:id="rId3" action="ppaction://hlinksldjump"/>
          </p:cNvPr>
          <p:cNvSpPr txBox="1">
            <a:spLocks/>
          </p:cNvSpPr>
          <p:nvPr/>
        </p:nvSpPr>
        <p:spPr>
          <a:xfrm>
            <a:off x="2584450" y="5645150"/>
            <a:ext cx="854075" cy="57626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82880" tIns="91440" anchor="ctr"/>
          <a:lstStyle>
            <a:defPPr>
              <a:defRPr lang="ru-RU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8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solidFill>
                  <a:schemeClr val="tx1"/>
                </a:solidFill>
                <a:latin typeface="Cambria" panose="02040503050406030204" pitchFamily="18" charset="0"/>
                <a:cs typeface="Times New Roman" pitchFamily="18" charset="0"/>
              </a:rPr>
              <a:t>ТР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865957" y="5060643"/>
            <a:ext cx="500066" cy="461665"/>
          </a:xfrm>
          <a:prstGeom prst="rect">
            <a:avLst/>
          </a:prstGeom>
          <a:solidFill>
            <a:srgbClr val="A6B727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865957" y="5636856"/>
            <a:ext cx="500066" cy="461665"/>
          </a:xfrm>
          <a:prstGeom prst="rect">
            <a:avLst/>
          </a:prstGeom>
          <a:solidFill>
            <a:srgbClr val="A6B727"/>
          </a:solidFill>
          <a:ln>
            <a:solidFill>
              <a:schemeClr val="tx1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422" name="TextBox 34"/>
          <p:cNvSpPr txBox="1">
            <a:spLocks noChangeArrowheads="1"/>
          </p:cNvSpPr>
          <p:nvPr/>
        </p:nvSpPr>
        <p:spPr bwMode="auto">
          <a:xfrm>
            <a:off x="5519738" y="5056188"/>
            <a:ext cx="2863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000" b="1">
                <a:latin typeface="Times New Roman" pitchFamily="18" charset="0"/>
                <a:cs typeface="Times New Roman" pitchFamily="18" charset="0"/>
              </a:rPr>
              <a:t>трехосновные кислоты</a:t>
            </a:r>
            <a:endParaRPr lang="ru-RU" altLang="ru-RU" sz="2000" baseline="-25000"/>
          </a:p>
        </p:txBody>
      </p:sp>
      <p:sp>
        <p:nvSpPr>
          <p:cNvPr id="16423" name="TextBox 34"/>
          <p:cNvSpPr txBox="1">
            <a:spLocks noChangeArrowheads="1"/>
          </p:cNvSpPr>
          <p:nvPr/>
        </p:nvSpPr>
        <p:spPr bwMode="auto">
          <a:xfrm>
            <a:off x="5516563" y="5637213"/>
            <a:ext cx="23764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ru-RU" altLang="ru-RU" sz="2000" b="1">
                <a:latin typeface="Times New Roman" pitchFamily="18" charset="0"/>
                <a:cs typeface="Times New Roman" pitchFamily="18" charset="0"/>
              </a:rPr>
              <a:t>кислотные оксиды</a:t>
            </a:r>
            <a:endParaRPr lang="ru-RU" altLang="ru-RU" sz="2000" baseline="-2500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3" grpId="0" animBg="1"/>
    </p:bldLst>
  </p:timing>
</p:sld>
</file>

<file path=ppt/theme/theme1.xml><?xml version="1.0" encoding="utf-8"?>
<a:theme xmlns:a="http://schemas.openxmlformats.org/drawingml/2006/main" name="Ретро">
  <a:themeElements>
    <a:clrScheme name="Индикатор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2149</TotalTime>
  <Words>2877</Words>
  <Application>Microsoft Office PowerPoint</Application>
  <PresentationFormat>Экран (4:3)</PresentationFormat>
  <Paragraphs>631</Paragraphs>
  <Slides>46</Slides>
  <Notes>0</Notes>
  <HiddenSlides>2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46</vt:i4>
      </vt:variant>
    </vt:vector>
  </HeadingPairs>
  <TitlesOfParts>
    <vt:vector size="54" baseType="lpstr">
      <vt:lpstr>Calibri</vt:lpstr>
      <vt:lpstr>Arial</vt:lpstr>
      <vt:lpstr>Calibri Light</vt:lpstr>
      <vt:lpstr>Times New Roman</vt:lpstr>
      <vt:lpstr>Cambria</vt:lpstr>
      <vt:lpstr>Wingdings</vt:lpstr>
      <vt:lpstr>Cambria Math</vt:lpstr>
      <vt:lpstr>Ретро</vt:lpstr>
      <vt:lpstr>Тест для подготовки к ЕГЭ по химии 2017</vt:lpstr>
      <vt:lpstr>Цели:</vt:lpstr>
      <vt:lpstr>Инструкции  к выполнению теста:</vt:lpstr>
      <vt:lpstr>Часть 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Часть 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Людмила</dc:creator>
  <cp:lastModifiedBy>Людмила</cp:lastModifiedBy>
  <cp:revision>184</cp:revision>
  <dcterms:created xsi:type="dcterms:W3CDTF">2013-03-18T17:09:19Z</dcterms:created>
  <dcterms:modified xsi:type="dcterms:W3CDTF">2017-08-18T11:58:56Z</dcterms:modified>
</cp:coreProperties>
</file>