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7" r:id="rId16"/>
    <p:sldId id="276" r:id="rId17"/>
    <p:sldId id="278" r:id="rId18"/>
    <p:sldId id="279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8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8661E-CD48-41AD-9C6F-12C5820CF080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54A04-4289-4D31-BC46-C59F9D02E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279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54A04-4289-4D31-BC46-C59F9D02E0F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255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54A04-4289-4D31-BC46-C59F9D02E0F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954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3" Type="http://schemas.openxmlformats.org/officeDocument/2006/relationships/image" Target="../media/image8.jpe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50.jpeg"/><Relationship Id="rId5" Type="http://schemas.openxmlformats.org/officeDocument/2006/relationships/image" Target="../media/image10.jpeg"/><Relationship Id="rId10" Type="http://schemas.openxmlformats.org/officeDocument/2006/relationships/image" Target="../media/image49.jpeg"/><Relationship Id="rId4" Type="http://schemas.openxmlformats.org/officeDocument/2006/relationships/image" Target="../media/image9.jpeg"/><Relationship Id="rId9" Type="http://schemas.openxmlformats.org/officeDocument/2006/relationships/image" Target="../media/image4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13" Type="http://schemas.openxmlformats.org/officeDocument/2006/relationships/image" Target="../media/image59.jpeg"/><Relationship Id="rId3" Type="http://schemas.openxmlformats.org/officeDocument/2006/relationships/image" Target="../media/image8.jpeg"/><Relationship Id="rId7" Type="http://schemas.openxmlformats.org/officeDocument/2006/relationships/image" Target="../media/image53.jpeg"/><Relationship Id="rId12" Type="http://schemas.openxmlformats.org/officeDocument/2006/relationships/image" Target="../media/image5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57.jpeg"/><Relationship Id="rId5" Type="http://schemas.openxmlformats.org/officeDocument/2006/relationships/image" Target="../media/image10.jpeg"/><Relationship Id="rId15" Type="http://schemas.openxmlformats.org/officeDocument/2006/relationships/image" Target="../media/image61.jpeg"/><Relationship Id="rId10" Type="http://schemas.openxmlformats.org/officeDocument/2006/relationships/image" Target="../media/image56.jpeg"/><Relationship Id="rId4" Type="http://schemas.openxmlformats.org/officeDocument/2006/relationships/image" Target="../media/image9.jpeg"/><Relationship Id="rId9" Type="http://schemas.openxmlformats.org/officeDocument/2006/relationships/image" Target="../media/image55.jpeg"/><Relationship Id="rId14" Type="http://schemas.openxmlformats.org/officeDocument/2006/relationships/image" Target="../media/image6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13" Type="http://schemas.openxmlformats.org/officeDocument/2006/relationships/image" Target="../media/image68.jpeg"/><Relationship Id="rId3" Type="http://schemas.openxmlformats.org/officeDocument/2006/relationships/image" Target="../media/image8.jpeg"/><Relationship Id="rId7" Type="http://schemas.openxmlformats.org/officeDocument/2006/relationships/image" Target="../media/image62.jpeg"/><Relationship Id="rId12" Type="http://schemas.openxmlformats.org/officeDocument/2006/relationships/image" Target="../media/image6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66.jpeg"/><Relationship Id="rId5" Type="http://schemas.openxmlformats.org/officeDocument/2006/relationships/image" Target="../media/image10.jpeg"/><Relationship Id="rId10" Type="http://schemas.openxmlformats.org/officeDocument/2006/relationships/image" Target="../media/image65.jpeg"/><Relationship Id="rId4" Type="http://schemas.openxmlformats.org/officeDocument/2006/relationships/image" Target="../media/image9.jpeg"/><Relationship Id="rId9" Type="http://schemas.openxmlformats.org/officeDocument/2006/relationships/image" Target="../media/image64.jpeg"/><Relationship Id="rId14" Type="http://schemas.openxmlformats.org/officeDocument/2006/relationships/image" Target="../media/image6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etlerto.livejournal.com/304232.html" TargetMode="External"/><Relationship Id="rId3" Type="http://schemas.openxmlformats.org/officeDocument/2006/relationships/image" Target="../media/image8.jpeg"/><Relationship Id="rId7" Type="http://schemas.openxmlformats.org/officeDocument/2006/relationships/hyperlink" Target="http://vegetarianrecept.ru/deserty/konfety-iz-suhofruktov-svoimi-rukami.html" TargetMode="External"/><Relationship Id="rId12" Type="http://schemas.openxmlformats.org/officeDocument/2006/relationships/hyperlink" Target="http://www.anypics.ru/tags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hyperlink" Target="http://www.konfeco.ru/" TargetMode="External"/><Relationship Id="rId5" Type="http://schemas.openxmlformats.org/officeDocument/2006/relationships/image" Target="../media/image10.jpeg"/><Relationship Id="rId10" Type="http://schemas.openxmlformats.org/officeDocument/2006/relationships/hyperlink" Target="http://detskie-recepty.ru/detskie-deserty-i-sladosti/poleznye-sladosti-detyam-konfety-iz-suxofruktov-foto-recept/" TargetMode="External"/><Relationship Id="rId4" Type="http://schemas.openxmlformats.org/officeDocument/2006/relationships/image" Target="../media/image9.jpeg"/><Relationship Id="rId9" Type="http://schemas.openxmlformats.org/officeDocument/2006/relationships/hyperlink" Target="http://kyharim.ru/recipe/samodelnie-poleznie-konfeti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7.jpeg"/><Relationship Id="rId5" Type="http://schemas.openxmlformats.org/officeDocument/2006/relationships/image" Target="../media/image10.jpeg"/><Relationship Id="rId10" Type="http://schemas.openxmlformats.org/officeDocument/2006/relationships/image" Target="../media/image16.jpeg"/><Relationship Id="rId4" Type="http://schemas.openxmlformats.org/officeDocument/2006/relationships/image" Target="../media/image9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18" Type="http://schemas.openxmlformats.org/officeDocument/2006/relationships/image" Target="../media/image28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22.jpeg"/><Relationship Id="rId17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6.jpeg"/><Relationship Id="rId20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21.jpeg"/><Relationship Id="rId5" Type="http://schemas.openxmlformats.org/officeDocument/2006/relationships/image" Target="../media/image9.jpeg"/><Relationship Id="rId15" Type="http://schemas.openxmlformats.org/officeDocument/2006/relationships/image" Target="../media/image25.jpeg"/><Relationship Id="rId10" Type="http://schemas.openxmlformats.org/officeDocument/2006/relationships/image" Target="../media/image20.jpeg"/><Relationship Id="rId19" Type="http://schemas.openxmlformats.org/officeDocument/2006/relationships/image" Target="../media/image29.jpeg"/><Relationship Id="rId4" Type="http://schemas.openxmlformats.org/officeDocument/2006/relationships/image" Target="../media/image8.jpeg"/><Relationship Id="rId9" Type="http://schemas.openxmlformats.org/officeDocument/2006/relationships/image" Target="../media/image19.jpeg"/><Relationship Id="rId1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8.jpeg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35.jpeg"/><Relationship Id="rId5" Type="http://schemas.openxmlformats.org/officeDocument/2006/relationships/image" Target="../media/image10.jpeg"/><Relationship Id="rId10" Type="http://schemas.openxmlformats.org/officeDocument/2006/relationships/image" Target="../media/image34.jpeg"/><Relationship Id="rId4" Type="http://schemas.openxmlformats.org/officeDocument/2006/relationships/image" Target="../media/image9.jpeg"/><Relationship Id="rId9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8.jpeg"/><Relationship Id="rId7" Type="http://schemas.openxmlformats.org/officeDocument/2006/relationships/image" Target="../media/image3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40.jpeg"/><Relationship Id="rId4" Type="http://schemas.openxmlformats.org/officeDocument/2006/relationships/image" Target="../media/image9.jpeg"/><Relationship Id="rId9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8.jpeg"/><Relationship Id="rId7" Type="http://schemas.openxmlformats.org/officeDocument/2006/relationships/image" Target="../media/image4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45.gif"/><Relationship Id="rId5" Type="http://schemas.openxmlformats.org/officeDocument/2006/relationships/image" Target="../media/image10.jpeg"/><Relationship Id="rId10" Type="http://schemas.openxmlformats.org/officeDocument/2006/relationships/image" Target="../media/image44.jpeg"/><Relationship Id="rId4" Type="http://schemas.openxmlformats.org/officeDocument/2006/relationships/image" Target="../media/image9.jpeg"/><Relationship Id="rId9" Type="http://schemas.openxmlformats.org/officeDocument/2006/relationships/image" Target="../media/image4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Kcy;&amp;acy;&amp;rcy;&amp;acy;&amp;mcy;&amp;iecy;&amp;lcy;&amp;softcy;&amp;kcy;&amp;icy;, &amp;lcy;&amp;iecy;&amp;dcy;&amp;iecy;&amp;ncy;&amp;tscy;&amp;ycy; - &amp;vcy;&amp;iecy;&amp;kcy;&amp;tcy;&amp;ocy;&amp;rcy;&amp;ncy;&amp;ycy;&amp;iecy; &amp;fcy;&amp;ocy;&amp;ncy;&amp;ycy; &amp;icy; &amp;rcy;&amp;acy;&amp;mcy;&amp;kcy;&amp;icy;. Caramels, lollipops, vector backgrounds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30073"/>
            <a:ext cx="6825564" cy="682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&amp;Scy;&amp;lcy;&amp;acy;&amp;dcy;&amp;ocy;&amp;scy;&amp;tcy;&amp;icy;, &amp;kcy;&amp;ocy;&amp;ncy;&amp;fcy;&amp;iecy;&amp;tcy;&amp;ycy;, &amp;lcy;&amp;iecy;&amp;dcy;&amp;iecy;&amp;ncy;&amp;tscy;&amp;ycy; - &amp;kcy;&amp;rcy;&amp;acy;&amp;scy;&amp;ocy;&amp;chcy;&amp;ncy;&amp;ycy;&amp;jcy; &amp;vcy;&amp;iecy;&amp;kcy;&amp;tcy;&amp;ocy;&amp;rcy;&amp;ncy;&amp;ycy;&amp;jcy; &amp;kcy;&amp;lcy;&amp;icy;&amp;pcy;&amp;acy;&amp;rcy;&amp;tcy;. Sweet Candies Vector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49240" y="0"/>
            <a:ext cx="994760" cy="229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&amp;Scy;&amp;lcy;&amp;acy;&amp;dcy;&amp;ocy;&amp;scy;&amp;tcy;&amp;icy;, &amp;kcy;&amp;ocy;&amp;ncy;&amp;fcy;&amp;iecy;&amp;tcy;&amp;ycy;, &amp;lcy;&amp;iecy;&amp;dcy;&amp;iecy;&amp;ncy;&amp;tscy;&amp;ycy; - &amp;kcy;&amp;rcy;&amp;acy;&amp;scy;&amp;ocy;&amp;chcy;&amp;ncy;&amp;ycy;&amp;jcy; &amp;vcy;&amp;iecy;&amp;kcy;&amp;tcy;&amp;ocy;&amp;rcy;&amp;ncy;&amp;ycy;&amp;jcy; &amp;kcy;&amp;lcy;&amp;icy;&amp;pcy;&amp;acy;&amp;rcy;&amp;tcy;. Sweet Candies Vector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30271" y="2299855"/>
            <a:ext cx="99476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&amp;Scy;&amp;lcy;&amp;acy;&amp;dcy;&amp;ocy;&amp;scy;&amp;tcy;&amp;icy;, &amp;kcy;&amp;ocy;&amp;ncy;&amp;fcy;&amp;iecy;&amp;tcy;&amp;ycy;, &amp;lcy;&amp;iecy;&amp;dcy;&amp;iecy;&amp;ncy;&amp;tscy;&amp;ycy; - &amp;kcy;&amp;rcy;&amp;acy;&amp;scy;&amp;ocy;&amp;chcy;&amp;ncy;&amp;ycy;&amp;jcy; &amp;vcy;&amp;iecy;&amp;kcy;&amp;tcy;&amp;ocy;&amp;rcy;&amp;ncy;&amp;ycy;&amp;jcy; &amp;kcy;&amp;lcy;&amp;icy;&amp;pcy;&amp;acy;&amp;rcy;&amp;tcy;. Sweet Candies Vector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30271" y="4488873"/>
            <a:ext cx="1013729" cy="236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&amp;Scy;&amp;lcy;&amp;acy;&amp;dcy;&amp;ocy;&amp;scy;&amp;tcy;&amp;icy;, &amp;kcy;&amp;ocy;&amp;ncy;&amp;fcy;&amp;iecy;&amp;tcy;&amp;ycy;, &amp;lcy;&amp;iecy;&amp;dcy;&amp;iecy;&amp;ncy;&amp;tscy;&amp;ycy; - &amp;kcy;&amp;rcy;&amp;acy;&amp;scy;&amp;ocy;&amp;chcy;&amp;ncy;&amp;ycy;&amp;jcy; &amp;vcy;&amp;iecy;&amp;kcy;&amp;tcy;&amp;ocy;&amp;rcy;&amp;ncy;&amp;ycy;&amp;jcy; &amp;kcy;&amp;lcy;&amp;icy;&amp;pcy;&amp;acy;&amp;rcy;&amp;tcy;. Sweet Candies Vector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2626"/>
            <a:ext cx="994760" cy="229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&amp;Scy;&amp;lcy;&amp;acy;&amp;dcy;&amp;ocy;&amp;scy;&amp;tcy;&amp;icy;, &amp;kcy;&amp;ocy;&amp;ncy;&amp;fcy;&amp;iecy;&amp;tcy;&amp;ycy;, &amp;lcy;&amp;iecy;&amp;dcy;&amp;iecy;&amp;ncy;&amp;tscy;&amp;ycy; - &amp;kcy;&amp;rcy;&amp;acy;&amp;scy;&amp;ocy;&amp;chcy;&amp;ncy;&amp;ycy;&amp;jcy; &amp;vcy;&amp;iecy;&amp;kcy;&amp;tcy;&amp;ocy;&amp;rcy;&amp;ncy;&amp;ycy;&amp;jcy; &amp;kcy;&amp;lcy;&amp;icy;&amp;pcy;&amp;acy;&amp;rcy;&amp;tcy;. Sweet Candies Vector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840" y="2309502"/>
            <a:ext cx="97792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&amp;Scy;&amp;lcy;&amp;acy;&amp;dcy;&amp;ocy;&amp;scy;&amp;tcy;&amp;icy;, &amp;kcy;&amp;ocy;&amp;ncy;&amp;fcy;&amp;iecy;&amp;tcy;&amp;ycy;, &amp;lcy;&amp;iecy;&amp;dcy;&amp;iecy;&amp;ncy;&amp;tscy;&amp;ycy; - &amp;kcy;&amp;rcy;&amp;acy;&amp;scy;&amp;ocy;&amp;chcy;&amp;ncy;&amp;ycy;&amp;jcy; &amp;vcy;&amp;iecy;&amp;kcy;&amp;tcy;&amp;ocy;&amp;rcy;&amp;ncy;&amp;ycy;&amp;jcy; &amp;kcy;&amp;lcy;&amp;icy;&amp;pcy;&amp;acy;&amp;rcy;&amp;tcy;. Sweet Candies Vector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8969" y="4464852"/>
            <a:ext cx="1013729" cy="236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7070" y="3685250"/>
            <a:ext cx="626748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Витамины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счастья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32040" y="4279434"/>
            <a:ext cx="41007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i="1" dirty="0" smtClean="0"/>
              <a:t>Автор: </a:t>
            </a:r>
          </a:p>
          <a:p>
            <a:pPr algn="r"/>
            <a:r>
              <a:rPr lang="ru-RU" sz="2000" b="1" i="1" dirty="0" smtClean="0"/>
              <a:t>Борисова</a:t>
            </a:r>
            <a:r>
              <a:rPr lang="ru-RU" sz="2000" b="1" i="1" dirty="0"/>
              <a:t> </a:t>
            </a:r>
            <a:r>
              <a:rPr lang="ru-RU" sz="2000" b="1" i="1" dirty="0" smtClean="0"/>
              <a:t>Эвелина, </a:t>
            </a:r>
          </a:p>
          <a:p>
            <a:pPr algn="r"/>
            <a:r>
              <a:rPr lang="ru-RU" sz="2000" b="1" i="1" dirty="0" smtClean="0"/>
              <a:t>ученица 1 класса «Г» </a:t>
            </a:r>
          </a:p>
          <a:p>
            <a:pPr algn="r"/>
            <a:r>
              <a:rPr lang="ru-RU" sz="2000" b="1" i="1" dirty="0" smtClean="0"/>
              <a:t>МБОУ СШ № 2 г. Вязьмы</a:t>
            </a:r>
          </a:p>
          <a:p>
            <a:pPr algn="r"/>
            <a:r>
              <a:rPr lang="ru-RU" sz="2000" b="1" i="1" dirty="0" smtClean="0"/>
              <a:t>Руководитель: </a:t>
            </a:r>
          </a:p>
          <a:p>
            <a:pPr algn="r"/>
            <a:r>
              <a:rPr lang="ru-RU" sz="2000" b="1" i="1" dirty="0" err="1" smtClean="0"/>
              <a:t>Любко</a:t>
            </a:r>
            <a:r>
              <a:rPr lang="ru-RU" sz="2000" b="1" i="1" dirty="0" smtClean="0"/>
              <a:t> Светлана Владимировна, </a:t>
            </a:r>
          </a:p>
          <a:p>
            <a:pPr algn="r"/>
            <a:r>
              <a:rPr lang="ru-RU" sz="2000" b="1" i="1" dirty="0" smtClean="0"/>
              <a:t>учитель начальных классов МОУ СШ № 2 г. Вязьмы</a:t>
            </a:r>
          </a:p>
        </p:txBody>
      </p:sp>
    </p:spTree>
    <p:extLst>
      <p:ext uri="{BB962C8B-B14F-4D97-AF65-F5344CB8AC3E}">
        <p14:creationId xmlns:p14="http://schemas.microsoft.com/office/powerpoint/2010/main" val="82444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106841"/>
            <a:ext cx="69127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Польза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908720"/>
            <a:ext cx="7200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  Сладости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— это углеводы, то есть важнейший источник энергии. Человек много двигается, расход энергии у него большой, его надо быстро восполнять, с этой точки зрения сладости полезны. Углеводы также участвуют в построении клеточных мембран, белков крови, гормонов.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   К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тому же, сладкие блюда — источник удовольствия, радости, а это немаловажно.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    По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мнению специалистов, для полноценного развития ребенку необходимо потреблять 30–40 г «сладких углеводов» в день: две-три конфеты, или одну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</a:rPr>
              <a:t>зефирину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, или два печеньица. В какой-то день норму можно удвоить, а следующий прожить без сладкого.</a:t>
            </a:r>
          </a:p>
        </p:txBody>
      </p:sp>
    </p:spTree>
    <p:extLst>
      <p:ext uri="{BB962C8B-B14F-4D97-AF65-F5344CB8AC3E}">
        <p14:creationId xmlns:p14="http://schemas.microsoft.com/office/powerpoint/2010/main" val="289015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213360"/>
            <a:ext cx="60486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Вред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108796"/>
            <a:ext cx="73448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   Но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, к сожалению, от большого потребления конфет может развиться кариес. Особенно вредны для зубов жевательные и сосательные конфеты.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  Если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конфеты имеют интенсивный красный, зеленый, оранжевый цвет, значит, в них добавили большое количество искусственных красителей, что может вызвать заболевания желудочно-кишечного тракта и аллергию.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   Самое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главное – это придерживаться разумной нормы и не употреблять конфеты в больших количествах. Их не должно быть на нашем столе ежедневно – иначе не избежать проблем со здоровьем.</a:t>
            </a:r>
          </a:p>
        </p:txBody>
      </p:sp>
    </p:spTree>
    <p:extLst>
      <p:ext uri="{BB962C8B-B14F-4D97-AF65-F5344CB8AC3E}">
        <p14:creationId xmlns:p14="http://schemas.microsoft.com/office/powerpoint/2010/main" val="341006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1166801"/>
            <a:ext cx="7101376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Как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вы относитесь к сладостям?</a:t>
            </a:r>
          </a:p>
          <a:p>
            <a:pPr lvl="0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Какие сладости вы любите?</a:t>
            </a:r>
          </a:p>
          <a:p>
            <a:pPr lvl="0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Что вы знаете о пользе и вреде от конфет?</a:t>
            </a:r>
          </a:p>
          <a:p>
            <a:pPr lvl="0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Как вы думаете, можно ли приготовить конфеты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в домашних условиях?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223074"/>
            <a:ext cx="60486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Опрос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268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93389" y="199359"/>
            <a:ext cx="64807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Результат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668339"/>
              </p:ext>
            </p:extLst>
          </p:nvPr>
        </p:nvGraphicFramePr>
        <p:xfrm>
          <a:off x="1993389" y="1122689"/>
          <a:ext cx="6404482" cy="50342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336162"/>
                <a:gridCol w="1848414"/>
                <a:gridCol w="12199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Вопросы </a:t>
                      </a:r>
                      <a:endParaRPr lang="ru-RU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Да 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Нет 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Любите ли вы сладости?</a:t>
                      </a:r>
                      <a:endParaRPr lang="ru-RU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24 ч.</a:t>
                      </a:r>
                      <a:endParaRPr lang="ru-RU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 ч.</a:t>
                      </a:r>
                      <a:endParaRPr lang="ru-RU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Какие сладости вы любите?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леденцы</a:t>
                      </a:r>
                    </a:p>
                    <a:p>
                      <a:pPr algn="ctr"/>
                      <a:r>
                        <a:rPr lang="ru-RU" b="1" dirty="0" smtClean="0"/>
                        <a:t>шоколад</a:t>
                      </a:r>
                    </a:p>
                    <a:p>
                      <a:pPr algn="ctr"/>
                      <a:r>
                        <a:rPr lang="ru-RU" b="1" dirty="0" smtClean="0"/>
                        <a:t>пряники</a:t>
                      </a:r>
                    </a:p>
                    <a:p>
                      <a:pPr algn="ctr"/>
                      <a:r>
                        <a:rPr lang="ru-RU" b="1" dirty="0" err="1" smtClean="0"/>
                        <a:t>чупа-чупс</a:t>
                      </a:r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ириски</a:t>
                      </a:r>
                    </a:p>
                    <a:p>
                      <a:pPr algn="ctr"/>
                      <a:r>
                        <a:rPr lang="ru-RU" b="1" dirty="0" smtClean="0"/>
                        <a:t>торт</a:t>
                      </a:r>
                      <a:endParaRPr lang="ru-RU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Что вы знаете о пользе от конфет?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пользы нет</a:t>
                      </a:r>
                      <a:endParaRPr lang="ru-RU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Что вы знаете о вреде от конфет?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боль</a:t>
                      </a:r>
                      <a:r>
                        <a:rPr lang="ru-RU" b="1" baseline="0" dirty="0" smtClean="0"/>
                        <a:t> в</a:t>
                      </a:r>
                      <a:r>
                        <a:rPr lang="ru-RU" b="1" dirty="0" smtClean="0"/>
                        <a:t> зубах</a:t>
                      </a:r>
                    </a:p>
                    <a:p>
                      <a:pPr algn="ctr"/>
                      <a:r>
                        <a:rPr lang="ru-RU" b="1" dirty="0" smtClean="0"/>
                        <a:t>боль в животе </a:t>
                      </a:r>
                    </a:p>
                    <a:p>
                      <a:pPr algn="ctr"/>
                      <a:r>
                        <a:rPr lang="ru-RU" b="1" dirty="0" smtClean="0"/>
                        <a:t>аллергия</a:t>
                      </a:r>
                      <a:endParaRPr lang="ru-RU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Можно ли приготовить конфеты в домашних условиях?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13 ч.</a:t>
                      </a:r>
                      <a:endParaRPr lang="ru-RU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13 ч.</a:t>
                      </a:r>
                      <a:endParaRPr lang="ru-RU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29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K:\1 класс 2014-2015уч.г\Первые шаги 2015\Первые шаги Борисовой Эвелины\20150109_13443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38224"/>
            <a:ext cx="3871979" cy="290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K:\1 класс 2014-2015уч.г\Первые шаги 2015\Первые шаги Борисовой Эвелины\20150109_13452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36374"/>
            <a:ext cx="2145434" cy="286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K:\1 класс 2014-2015уч.г\Первые шаги 2015\Первые шаги Борисовой Эвелины\20150109_134622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6236" y="413389"/>
            <a:ext cx="2153697" cy="2871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K:\1 класс 2014-2015уч.г\Первые шаги 2015\Первые шаги Борисовой Эвелины\20150109_135231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400788"/>
            <a:ext cx="2260404" cy="301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K:\1 класс 2014-2015уч.г\Первые шаги 2015\Первые шаги Борисовой Эвелины\20150109_135510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751763"/>
            <a:ext cx="2116960" cy="282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K:\1 класс 2014-2015уч.г\Первые шаги 2015\Первые шаги Борисовой Эвелины\20150109_143838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391" y="3428999"/>
            <a:ext cx="2079540" cy="2772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K:\1 класс 2014-2015уч.г\Первые шаги 2015\Первые шаги Борисовой Эвелины\20150109_144548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3937" y="3781041"/>
            <a:ext cx="2095002" cy="279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51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K:\1 класс 2014-2015уч.г\Первые шаги 2015\Первые шаги Борисовой Эвелины\20150108_10575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266" y="147066"/>
            <a:ext cx="2510849" cy="1883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K:\1 класс 2014-2015уч.г\Первые шаги 2015\Первые шаги Борисовой Эвелины\20150108_10593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5851" y="163211"/>
            <a:ext cx="1759373" cy="2345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K:\1 класс 2014-2015уч.г\Первые шаги 2015\Первые шаги Борисовой Эвелины\20150108_110704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561344"/>
            <a:ext cx="1732968" cy="2310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K:\1 класс 2014-2015уч.г\Первые шаги 2015\Первые шаги Борисовой Эвелины\20150108_111440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979729"/>
            <a:ext cx="1732968" cy="2310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K:\1 класс 2014-2015уч.г\Первые шаги 2015\Первые шаги Борисовой Эвелины\20150108_112424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266" y="2444399"/>
            <a:ext cx="2510849" cy="1883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K:\1 класс 2014-2015уч.г\Первые шаги 2015\Первые шаги Борисовой Эвелины\20150108_112620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634" y="4581128"/>
            <a:ext cx="2498482" cy="1873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K:\1 класс 2014-2015уч.г\Первые шаги 2015\Первые шаги Борисовой Эвелины\20150108_113606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0278" y="3248706"/>
            <a:ext cx="1784946" cy="237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K:\1 класс 2014-2015уч.г\Первые шаги 2015\Первые шаги Борисовой Эвелины\20150108_114608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2268" y="3645024"/>
            <a:ext cx="1784894" cy="2379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K:\1 класс 2014-2015уч.г\Первые шаги 2015\Первые шаги Борисовой Эвелины\20150108_120317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4061607"/>
            <a:ext cx="1784895" cy="2379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56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K:\1 класс 2014-2015уч.г\Первые шаги 2015\Первые шаги Борисовой Эвелины\20150105_12023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716" y="116632"/>
            <a:ext cx="1923678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K:\1 класс 2014-2015уч.г\Первые шаги 2015\Первые шаги Борисовой Эвелины\20150105_12504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4311" y="146642"/>
            <a:ext cx="1911660" cy="254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K:\1 класс 2014-2015уч.г\Первые шаги 2015\Первые шаги Борисовой Эвелины\20150105_130653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9645" y="561344"/>
            <a:ext cx="1902025" cy="2536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K:\1 класс 2014-2015уч.г\Первые шаги 2015\Первые шаги Борисовой Эвелины\20150105_130731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732" y="3788943"/>
            <a:ext cx="1779662" cy="237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K:\1 класс 2014-2015уч.г\Первые шаги 2015\Первые шаги Борисовой Эвелины\20150105_131622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0436" y="4149080"/>
            <a:ext cx="1779663" cy="2372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K:\1 класс 2014-2015уч.г\Первые шаги 2015\Первые шаги Борисовой Эвелины\20150105_132237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5020" y="3788943"/>
            <a:ext cx="1770241" cy="236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K:\1 класс 2014-2015уч.г\Первые шаги 2015\Первые шаги Борисовой Эвелины\20150105_133557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2007" y="4149080"/>
            <a:ext cx="1779663" cy="2372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K:\1 класс 2014-2015уч.г\Первые шаги 2015\Первые шаги Борисовой Эвелины\20150105_125724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8215" y="561344"/>
            <a:ext cx="1923678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16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640251"/>
              </p:ext>
            </p:extLst>
          </p:nvPr>
        </p:nvGraphicFramePr>
        <p:xfrm>
          <a:off x="1619672" y="561344"/>
          <a:ext cx="7344816" cy="569828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877351"/>
                <a:gridCol w="4467465"/>
              </a:tblGrid>
              <a:tr h="49123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Содержат 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Помогают 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207049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полезные витамины 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железо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медь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марганец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селен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цинк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макроэлементы: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калий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кальций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магний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натрий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фосфор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хлор 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  нервных заболеваниях 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укрепляют иммунную систему 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улучшают зрение 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повышают аппетит 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активизируют мозговую деятельность 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улучшают состояния кожи 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снимают усталость  </a:t>
                      </a:r>
                    </a:p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восстанавливают работоспособность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858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47777" y="245526"/>
            <a:ext cx="76754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Источники информации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1746" y="1999852"/>
            <a:ext cx="73275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vegetarianrecept.ru/deserty/konfety-iz-suhofruktov-svoimi-rukami.html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etlerto.livejournal.com/304232.html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kyharim.ru/recipe/samodelnie-poleznie-konfeti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http://detskie-recepty.ru/detskie-deserty-i-sladosti/poleznye-sladosti-detyam-konfety-iz-suxofruktov-foto-recept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/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http://www.konfeco.ru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/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yandex.ru/yandsearch?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конфеты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://www.anypics.ru/tags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/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14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2308163"/>
            <a:ext cx="70493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3113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7" y="561344"/>
            <a:ext cx="6912768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Цель:</a:t>
            </a:r>
          </a:p>
          <a:p>
            <a:pPr algn="ctr"/>
            <a:r>
              <a:rPr lang="ru-RU" altLang="ru-RU" sz="3200" dirty="0" smtClean="0">
                <a:solidFill>
                  <a:schemeClr val="accent2">
                    <a:lumMod val="50000"/>
                  </a:schemeClr>
                </a:solidFill>
              </a:rPr>
              <a:t>выяснить</a:t>
            </a:r>
            <a:r>
              <a:rPr lang="ru-RU" altLang="ru-RU" sz="3200" dirty="0">
                <a:solidFill>
                  <a:schemeClr val="accent2">
                    <a:lumMod val="50000"/>
                  </a:schemeClr>
                </a:solidFill>
              </a:rPr>
              <a:t>, какую </a:t>
            </a:r>
            <a:r>
              <a:rPr lang="ru-RU" altLang="ru-RU" sz="3200" dirty="0" smtClean="0">
                <a:solidFill>
                  <a:schemeClr val="accent2">
                    <a:lumMod val="50000"/>
                  </a:schemeClr>
                </a:solidFill>
              </a:rPr>
              <a:t>пользу или </a:t>
            </a:r>
            <a:r>
              <a:rPr lang="ru-RU" altLang="ru-RU" sz="3200" dirty="0">
                <a:solidFill>
                  <a:schemeClr val="accent2">
                    <a:lumMod val="50000"/>
                  </a:schemeClr>
                </a:solidFill>
              </a:rPr>
              <a:t>какой вред</a:t>
            </a:r>
            <a:r>
              <a:rPr lang="ru-RU" altLang="ru-RU" sz="3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altLang="ru-RU" sz="3200" dirty="0">
                <a:solidFill>
                  <a:schemeClr val="accent2">
                    <a:lumMod val="50000"/>
                  </a:schemeClr>
                </a:solidFill>
              </a:rPr>
              <a:t>организму человека может принести употребление </a:t>
            </a:r>
            <a:r>
              <a:rPr lang="ru-RU" altLang="ru-RU" sz="3200" dirty="0" smtClean="0">
                <a:solidFill>
                  <a:schemeClr val="accent2">
                    <a:lumMod val="50000"/>
                  </a:schemeClr>
                </a:solidFill>
              </a:rPr>
              <a:t>конфет.</a:t>
            </a:r>
            <a:endParaRPr lang="ru-RU" sz="3200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7410" name="Picture 2" descr="&amp;Dcy;&amp;iecy;&amp;vcy;&amp;ocy;&amp;chcy;&amp;kcy;&amp;acy; &amp;zcy;&amp;acy; &amp;pcy;&amp;acy;&amp;rcy;&amp;tcy;&amp;ocy;&amp;jcy;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058296"/>
            <a:ext cx="2232248" cy="301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722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561344"/>
            <a:ext cx="6912768" cy="50321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Задачи: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5C2305"/>
              </a:buClr>
            </a:pPr>
            <a:r>
              <a:rPr kumimoji="1" lang="ru-RU" altLang="ru-RU" b="1" kern="0" dirty="0">
                <a:solidFill>
                  <a:srgbClr val="5C2305"/>
                </a:solidFill>
                <a:latin typeface="Verdana"/>
              </a:rPr>
              <a:t>1.	</a:t>
            </a:r>
            <a:r>
              <a:rPr kumimoji="1" lang="ru-RU" altLang="ru-RU" sz="2400" b="1" kern="0" dirty="0">
                <a:solidFill>
                  <a:schemeClr val="accent2">
                    <a:lumMod val="50000"/>
                  </a:schemeClr>
                </a:solidFill>
                <a:latin typeface="Verdana"/>
              </a:rPr>
              <a:t>Узнать, что </a:t>
            </a:r>
            <a:r>
              <a:rPr kumimoji="1" lang="ru-RU" altLang="ru-RU" sz="2400" b="1" kern="0" dirty="0" smtClean="0">
                <a:solidFill>
                  <a:schemeClr val="accent2">
                    <a:lumMod val="50000"/>
                  </a:schemeClr>
                </a:solidFill>
                <a:latin typeface="Verdana"/>
              </a:rPr>
              <a:t>означает </a:t>
            </a:r>
            <a:r>
              <a:rPr kumimoji="1" lang="ru-RU" altLang="ru-RU" sz="2400" b="1" kern="0" dirty="0">
                <a:solidFill>
                  <a:schemeClr val="accent2">
                    <a:lumMod val="50000"/>
                  </a:schemeClr>
                </a:solidFill>
                <a:latin typeface="Verdana"/>
              </a:rPr>
              <a:t>слово «конфета</a:t>
            </a:r>
            <a:r>
              <a:rPr kumimoji="1" lang="ru-RU" altLang="ru-RU" sz="2400" b="1" kern="0" dirty="0" smtClean="0">
                <a:solidFill>
                  <a:schemeClr val="accent2">
                    <a:lumMod val="50000"/>
                  </a:schemeClr>
                </a:solidFill>
                <a:latin typeface="Verdana"/>
              </a:rPr>
              <a:t>».</a:t>
            </a:r>
            <a:endParaRPr kumimoji="1" lang="ru-RU" altLang="ru-RU" sz="2400" b="1" kern="0" dirty="0">
              <a:solidFill>
                <a:schemeClr val="accent2">
                  <a:lumMod val="50000"/>
                </a:schemeClr>
              </a:solidFill>
              <a:latin typeface="Verdana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5C2305"/>
              </a:buClr>
            </a:pPr>
            <a:r>
              <a:rPr kumimoji="1" lang="ru-RU" altLang="ru-RU" sz="2400" b="1" kern="0" dirty="0">
                <a:solidFill>
                  <a:schemeClr val="accent2">
                    <a:lumMod val="50000"/>
                  </a:schemeClr>
                </a:solidFill>
                <a:latin typeface="Verdana"/>
              </a:rPr>
              <a:t>2.	Где, когда и какими были первые конфеты.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5C2305"/>
              </a:buClr>
            </a:pPr>
            <a:r>
              <a:rPr kumimoji="1" lang="ru-RU" altLang="ru-RU" sz="2400" b="1" kern="0" dirty="0">
                <a:solidFill>
                  <a:schemeClr val="accent2">
                    <a:lumMod val="50000"/>
                  </a:schemeClr>
                </a:solidFill>
                <a:latin typeface="Verdana"/>
              </a:rPr>
              <a:t>3.	Какую пользу они </a:t>
            </a:r>
            <a:r>
              <a:rPr kumimoji="1" lang="ru-RU" altLang="ru-RU" sz="2400" b="1" kern="0" dirty="0" smtClean="0">
                <a:solidFill>
                  <a:schemeClr val="accent2">
                    <a:lumMod val="50000"/>
                  </a:schemeClr>
                </a:solidFill>
                <a:latin typeface="Verdana"/>
              </a:rPr>
              <a:t>приносят.</a:t>
            </a:r>
            <a:endParaRPr kumimoji="1" lang="ru-RU" altLang="ru-RU" sz="2400" b="1" kern="0" dirty="0">
              <a:solidFill>
                <a:schemeClr val="accent2">
                  <a:lumMod val="50000"/>
                </a:schemeClr>
              </a:solidFill>
              <a:latin typeface="Verdana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5C2305"/>
              </a:buClr>
            </a:pPr>
            <a:r>
              <a:rPr kumimoji="1" lang="ru-RU" altLang="ru-RU" sz="2400" b="1" kern="0" dirty="0">
                <a:solidFill>
                  <a:schemeClr val="accent2">
                    <a:lumMod val="50000"/>
                  </a:schemeClr>
                </a:solidFill>
                <a:latin typeface="Verdana"/>
              </a:rPr>
              <a:t>4.	Можно ли приготовить конфеты в домашних </a:t>
            </a:r>
            <a:r>
              <a:rPr kumimoji="1" lang="ru-RU" altLang="ru-RU" sz="2400" b="1" kern="0" dirty="0" smtClean="0">
                <a:solidFill>
                  <a:schemeClr val="accent2">
                    <a:lumMod val="50000"/>
                  </a:schemeClr>
                </a:solidFill>
                <a:latin typeface="Verdana"/>
              </a:rPr>
              <a:t>условиях.</a:t>
            </a:r>
            <a:endParaRPr kumimoji="1" lang="ru-RU" altLang="ru-RU" sz="2400" b="1" kern="0" dirty="0">
              <a:solidFill>
                <a:schemeClr val="accent2">
                  <a:lumMod val="50000"/>
                </a:schemeClr>
              </a:solidFill>
              <a:latin typeface="Verdana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5C2305"/>
              </a:buClr>
            </a:pPr>
            <a:r>
              <a:rPr kumimoji="1" lang="ru-RU" altLang="ru-RU" sz="2400" b="1" kern="0" dirty="0">
                <a:solidFill>
                  <a:schemeClr val="accent2">
                    <a:lumMod val="50000"/>
                  </a:schemeClr>
                </a:solidFill>
                <a:latin typeface="Verdana"/>
              </a:rPr>
              <a:t>5.	Провести опрос среди моих </a:t>
            </a:r>
            <a:r>
              <a:rPr kumimoji="1" lang="ru-RU" altLang="ru-RU" sz="2400" b="1" kern="0" dirty="0" smtClean="0">
                <a:solidFill>
                  <a:schemeClr val="accent2">
                    <a:lumMod val="50000"/>
                  </a:schemeClr>
                </a:solidFill>
                <a:latin typeface="Verdana"/>
              </a:rPr>
              <a:t>одноклассников.</a:t>
            </a:r>
            <a:endParaRPr kumimoji="1" lang="ru-RU" altLang="ru-RU" sz="2400" b="1" kern="0" dirty="0">
              <a:solidFill>
                <a:schemeClr val="accent2">
                  <a:lumMod val="50000"/>
                </a:schemeClr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34069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5" y="476672"/>
            <a:ext cx="5904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31043" y="858952"/>
            <a:ext cx="7200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Само слово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"конфета" произошло от латинского </a:t>
            </a:r>
            <a:r>
              <a:rPr lang="ru-RU" sz="3200" b="1" i="1" dirty="0" err="1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confectum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- «изготовлено». Этот термин изначально использовали аптекари в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16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веке. Они называли этим словом засахаренные или переработанные в варенье фрукты, используемые в лечебных целях. 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2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&amp;Pcy;&amp;rcy;&amp;ocy;&amp;scy;&amp;mcy;&amp;ocy;&amp;tcy;&amp;rcy; &amp;icy;&amp;zcy;&amp;ocy;&amp;bcy;&amp;rcy;&amp;acy;&amp;zhcy;&amp;iecy;&amp;ncy;&amp;icy;&amp;yacy; 3490214 &amp;Scy;&amp;iecy;&amp;rcy;&amp;vcy;&amp;icy;&amp;scy; &amp;pcy;&amp;ucy;&amp;bcy;&amp;lcy;&amp;icy;&amp;kcy;&amp;acy;&amp;tscy;&amp;icy;&amp;icy; &amp;icy; &amp;khcy;&amp;rcy;&amp;acy;&amp;ncy;&amp;iecy;&amp;ncy;&amp;icy;&amp;yacy; &amp;icy;&amp;zcy;&amp;ocy;&amp;bcy;&amp;rcy;&amp;acy;&amp;zhcy;&amp;iecy;&amp;ncy;&amp;icy;&amp;jcy; : &amp;khcy;&amp;ocy;&amp;scy;&amp;tcy;&amp;icy;&amp;ncy;&amp;gcy; &amp;kcy;&amp;acy;&amp;rcy;&amp;tcy;&amp;icy;&amp;ncy;&amp;ocy;&amp;kcy; : &amp;rcy;&amp;acy;&amp;zcy;&amp;mcy;&amp;iecy;&amp;shchcy;&amp;iecy;&amp;ncy;&amp;icy;&amp;iecy; &amp;fcy;&amp;ocy;&amp;tcy;&amp;ocy;&amp;kcy; : &amp;mcy;&amp;iecy;&amp;scy;&amp;tcy;&amp;ocy; &amp;dcy;&amp;lcy;&amp;yacy; &amp;fcy;&amp;ocy;&amp;tcy;&amp;ocy;&amp;gcy;&amp;rcy;&amp;acy;&amp;fcy;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2305" y="4874470"/>
            <a:ext cx="1890698" cy="1468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amp;Icy;&amp;scy;&amp;tcy;&amp;ocy;&amp;rcy;&amp;icy;&amp;yacy; &amp;shcy;&amp;ocy;&amp;kcy;&amp;ocy;&amp;lcy;&amp;acy;&amp;dcy;&amp;acy;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0473" y="1002049"/>
            <a:ext cx="246637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&amp;Scy;&amp;lcy;&amp;acy;&amp;dcy;&amp;ocy;&amp;scy;&amp;tcy;&amp;icy; &amp;TScy;&amp;iecy;&amp;ncy;&amp;tcy;&amp;rcy; &amp;mcy;&amp;ocy;&amp;lcy;&amp;ocy;&amp;dcy;&amp;ocy;&amp;scy;&amp;tcy;&amp;icy; &amp;icy; &amp;kcy;&amp;rcy;&amp;acy;&amp;scy;&amp;ocy;&amp;tcy;&amp;ycy; &quot;Nata-Shapiro&quot;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83569" y="2760850"/>
            <a:ext cx="2788937" cy="1607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&amp;ucy;&amp;scy;&amp;ocy;&amp;vcy;&amp;iecy;&amp;rcy;&amp;shcy;&amp;iecy;&amp;ncy;&amp;scy;&amp;tcy;&amp;vcy;&amp;ocy;&amp;vcy;&amp;acy;&amp;ncy;&amp;icy;&amp;iecy;: &amp;scy;&amp;mcy;&amp;iecy;&amp;scy;&amp;softcy; &amp;scy;&amp;ucy;&amp;khcy;&amp;ocy;&amp;fcy;&amp;rcy;&amp;ucy;&amp;kcy;&amp;tcy;&amp;ocy;&amp;vcy; &amp;scy; &amp;icy;&amp;zcy;&amp;yucy;&amp;mcy;&amp;ocy;&amp;mcy; &amp;mcy;&amp;iecy;&amp;dcy;&amp;ocy;&amp;mcy;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0473" y="4699709"/>
            <a:ext cx="2424035" cy="181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&amp;Pcy;&amp;rcy;&amp;ocy;&amp;dcy;&amp;ucy;&amp;kcy;&amp;tcy;&amp;ycy; &amp;icy; &amp;ucy;&amp;scy;&amp;lcy;&amp;ucy;&amp;gcy;&amp;icy; &amp;kcy;&amp;ocy;&amp;mcy;&amp;pcy;&amp;acy;&amp;ncy;&amp;icy;&amp;icy; Lativus Network LinkedIn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2305" y="792298"/>
            <a:ext cx="2392604" cy="153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714" y="99679"/>
            <a:ext cx="66966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Древний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гипет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28385" y="2323348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мёд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47666" y="4368557"/>
            <a:ext cx="2344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нжир и орехи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73375" y="6062883"/>
            <a:ext cx="1419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финики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38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&amp;Mcy;&amp;icy;&amp;ncy;&amp;dcy;&amp;acy;&amp;lcy;&amp;softcy; - &amp;pcy;&amp;ocy;&amp;lcy;&amp;iecy;&amp;zcy;&amp;ncy;&amp;ycy;&amp;iecy; &amp;scy;&amp;vcy;&amp;ocy;&amp;jcy;&amp;scy;&amp;tcy;&amp;vcy;&amp;acy;. &amp;Pcy;&amp;ocy;&amp;lcy;&amp;iecy;&amp;zcy;&amp;ncy;&amp;ycy;&amp;iecy; &amp;scy;&amp;ocy;&amp;vcy;&amp;iecy;&amp;tcy;&amp;ycy; / &amp;Gcy;&amp;ocy;&amp;tcy;&amp;ocy;&amp;vcy;&amp;icy;&amp;mcy; &amp;scy;&amp;acy;&amp;mcy;&amp;icy;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6782" y="829296"/>
            <a:ext cx="2163130" cy="144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&amp;Mcy;&amp;icy;&amp;ncy;&amp;dcy;&amp;acy;&amp;lcy;&amp;softcy; - &amp;scy;&amp;acy;&amp;mcy;&amp;ycy;&amp;jcy; &amp;pcy;&amp;ocy;&amp;lcy;&amp;iecy;&amp;zcy;&amp;ncy;&amp;ycy;&amp;khcy; &amp;ocy;&amp;rcy;&amp;iecy;&amp;khcy;!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5673" y="857228"/>
            <a:ext cx="1866872" cy="141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&amp;Pcy;&amp;rcy;&amp;ocy;&amp;dcy;&amp;acy;&amp;mcy; &amp;pcy;&amp;rcy;&amp;ocy;&amp;dcy;&amp;ucy;&amp;kcy;&amp;tcy;&amp;ycy; &amp;pcy;&amp;icy;&amp;tcy;&amp;acy;&amp;ncy;&amp;icy;&amp;yacy; &amp;Rcy;&amp;ocy;&amp;scy;&amp;tcy;&amp;ocy;&amp;vcy;&amp;scy;&amp;kcy;&amp;acy;&amp;yacy; &amp;ocy;&amp;bcy;&amp;lcy;&amp;acy;&amp;scy;&amp;tcy;&amp;softcy; - &amp;scy;&amp;pcy;&amp;iecy;&amp;tscy;&amp;icy;&amp;icy;,&amp;pcy;&amp;rcy;&amp;icy;&amp;pcy;&amp;rcy;&amp;acy;&amp;vcy;&amp;ycy;,&amp;ocy;&amp;lcy;&amp;icy;&amp;vcy;&amp;kcy;&amp;ocy;&amp;vcy;&amp;ocy;&amp;iecy;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8714" y="857229"/>
            <a:ext cx="2121234" cy="141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&amp;Icy;&amp;Ncy;&amp;ZHcy;&amp;Icy;&amp;Rcy; - &amp;Lcy;&amp;IEcy;&amp;CHcy;&amp;Icy;&amp;Tcy; &amp;Vcy;&amp;Scy;&amp;IEcy; &amp;Zcy;&amp;Acy;&amp;Bcy;&amp;Ocy;&amp;Lcy;&amp;IEcy;&amp;Vcy;&amp;Acy;&amp;Ncy;&amp;Icy;&amp;YAcy; &amp;Scy;&amp;Tcy;&amp;Acy;&amp;Rcy;&amp;Ocy;&amp;Scy;&amp;Tcy;&amp;I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0990" y="5214724"/>
            <a:ext cx="2138922" cy="152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&amp;Bcy;&amp;ocy;&amp;lcy;&amp;softcy;&amp;shcy;&amp;acy;&amp;yacy; &amp;YAcy;&amp;lcy;&amp;tcy;&amp;acy; - &amp;Rcy;&amp;ycy;&amp;ncy;&amp;kcy;&amp;icy; &amp;YAcy;&amp;lcy;&amp;tcy;&amp;ycy;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7130" y="5228690"/>
            <a:ext cx="1820807" cy="152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&amp;Kcy;&amp;ocy;&amp;mcy;&amp;pcy;&amp;ocy;&amp;zcy;&amp;icy;&amp;tscy;&amp;icy;&amp;icy; &amp;ncy;&amp;acy; &amp;ocy;&amp;scy;&amp;ncy;&amp;ocy;&amp;vcy;&amp;iecy; &amp;icy;&amp;ncy;&amp;zhcy;&amp;icy;&amp;rcy;&amp;acy; &amp;ncy;&amp;acy; &amp;Acy;&amp;rcy;&amp;ocy;&amp;mcy;&amp;ocy;.&amp;Rcy;&amp;ucy;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88714" y="5214723"/>
            <a:ext cx="2256831" cy="1432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&amp;Zcy;&amp;dcy;&amp;ocy;&amp;rcy;&amp;ocy;&amp;vcy;&amp;softcy;&amp;iecy; &amp;icy; &amp;kcy;&amp;rcy;&amp;acy;&amp;scy;&amp;ocy;&amp;tcy;&amp;acy; Baby24.lv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7523" y="3850353"/>
            <a:ext cx="1622321" cy="101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&amp;Scy;&amp;lcy;&amp;acy;&amp;dcy;&amp;ocy;&amp;scy;&amp;tcy;&amp;icy; - &amp;Pcy;&amp;rcy;&amp;ocy;&amp;scy;&amp;mcy;&amp;ocy;&amp;tcy;&amp;rcy; &amp;ocy;&amp;dcy;&amp;icy;&amp;ncy;&amp;ocy;&amp;chcy;&amp;ncy;&amp;ocy;&amp;gcy;&amp;ocy; &amp;scy;&amp;ocy;&amp;ocy;&amp;bcy;&amp;shchcy;&amp;iecy;&amp;ncy;&amp;icy;&amp;yacy; - &amp;Fcy;&amp;icy;&amp;ncy;&amp;lcy;&amp;yacy;&amp;ncy;&amp;dcy;&amp;icy;&amp;yacy; &amp;pcy;&amp;ocy;-&amp;rcy;&amp;ucy;&amp;scy;&amp;scy;&amp;kcy;&amp;icy;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6923" y="3861061"/>
            <a:ext cx="1303256" cy="94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&amp;Fcy;&amp;ocy;&amp;tcy;&amp;ocy;&amp;bcy;&amp;acy;&amp;ncy;&amp;kcy; ClipArtBank.ru,&amp;pcy;&amp;rcy;&amp;ocy;&amp;dcy;&amp;acy;&amp;zhcy;&amp;acy; &amp;lcy;&amp;icy;&amp;tscy;&amp;iecy;&amp;ncy;&amp;zcy;&amp;icy;&amp;ocy;&amp;ncy;&amp;ncy;&amp;ycy;&amp;khcy; &amp;fcy;&amp;ocy;&amp;tcy;&amp;ocy;&amp;gcy;&amp;rcy;&amp;acy;&amp;fcy;&amp;icy;&amp;jcy; &amp;vcy; &amp;Rcy;&amp;ocy;&amp;scy;&amp;scy;&amp;icy;&amp;icy; &amp;Rcy;&amp;ucy;&amp;scy;&amp;scy;&amp;kcy;&amp;icy;&amp;jcy; &amp;fcy;&amp;ocy;&amp;tcy;&amp;ocy;&amp;scy;&amp;tcy;&amp;ocy;&amp;kcy;,&amp;fcy;&amp;ocy;&amp;tcy;&amp;ocy;&amp;kcy;&amp;lcy;&amp;icy;&amp;pcy;&amp;acy;&amp;rcy;&amp;tcy; &amp;rcy;&amp;ocy;&amp;scy;&amp;scy;&amp;icy;&amp;jcy;&amp;scy;&amp;kcy;&amp;icy;&amp;jcy;.&amp;Kcy;&amp;ucy;&amp;pcy;&amp;icy;&amp;tcy;&amp;softcy; &amp;lcy;&amp;icy;&amp;tscy;&amp;iecy;&amp;ncy;&amp;zcy;&amp;icy;&amp;ocy;&amp;ncy;&amp;ncy;&amp;ycy;&amp;iecy; &amp;fcy;&amp;ocy;&amp;tcy;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0990" y="3929235"/>
            <a:ext cx="1401662" cy="81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zmoj: &amp;Kcy;&amp;ocy;&amp;zcy;&amp;icy;&amp;ncy;&amp;acy;&amp;kcy;&amp;icy; &amp;scy; &amp;scy;&amp;iecy;&amp;mcy;&amp;iecy;&amp;chcy;&amp;kcy;&amp;acy;&amp;mcy;&amp;icy; &amp;icy; &amp;kcy;&amp;ucy;&amp;ncy;&amp;zhcy;&amp;ucy;&amp;tcy;&amp;ocy;&amp;mcy;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9818" y="2823343"/>
            <a:ext cx="1268119" cy="951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&amp;Kcy;&amp;ucy;&amp;lcy;&amp;icy;&amp;ncy;&amp;acy;&amp;rcy;&amp;ncy;&amp;acy;&amp;yacy; &amp;kcy;&amp;ncy;&amp;icy;&amp;gcy;&amp;acy; &amp;pcy;&amp;ocy;&amp;lcy;&amp;softcy;&amp;zcy;&amp;ocy;&amp;vcy;&amp;acy;&amp;tcy;&amp;iecy;&amp;lcy;&amp;yacy; miachka"/>
          <p:cNvPicPr>
            <a:picLocks noChangeAspect="1" noChangeArrowheads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16216" y="2908192"/>
            <a:ext cx="2224563" cy="1519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&amp;khcy;&amp;acy;&amp;lcy;&amp;vcy;&amp;acy; &amp;kcy;&amp;ucy;&amp;ncy;&amp;zhcy;&amp;ucy;&amp;tcy; &amp;scy; &amp;mcy;&amp;icy;&amp;ncy;&amp;dcy;&amp;acy;&amp;lcy;&amp;iecy;&amp;mcy; &amp;KHcy;&amp;acy;&amp;lcy;&amp;vcy;&amp;acy; &amp;kcy;&amp;ucy;&amp;ncy;&amp;zhcy;&amp;ucy;&amp;tcy; &amp;scy; &amp;mcy;&amp;icy;&amp;ncy;&amp;dcy;&amp;acy;&amp;lcy;&amp;iecy;&amp;mcy; &amp;Pcy;&amp;rcy;&amp;ocy;&amp;icy;&amp;zcy;&amp;vcy;&amp;ocy;&amp;dcy;&amp;icy;&amp;tcy;&amp;iecy;&amp;lcy;…"/>
          <p:cNvPicPr>
            <a:picLocks noChangeAspect="1" noChangeArrowheads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6923" y="2794605"/>
            <a:ext cx="1350600" cy="113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21 &amp;Acy;&amp;pcy;&amp;rcy;&amp;iecy;&amp;lcy;&amp;yacy; 2010 - &amp;Vcy;&amp;kcy;&amp;ucy;&amp;scy;&amp;ncy;&amp;yacy;&amp;shcy;&amp;iecy;&amp;chcy;&amp;kcy;&amp;acy;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6782" y="2823343"/>
            <a:ext cx="1466679" cy="98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195737" y="30171"/>
            <a:ext cx="51125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Восток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0990" y="2271385"/>
            <a:ext cx="2083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миндаль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68664" y="4753058"/>
            <a:ext cx="2083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фига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4" name="Прямая соединительная линия 13"/>
          <p:cNvCxnSpPr>
            <a:stCxn id="2" idx="3"/>
            <a:endCxn id="3" idx="1"/>
          </p:cNvCxnSpPr>
          <p:nvPr/>
        </p:nvCxnSpPr>
        <p:spPr>
          <a:xfrm>
            <a:off x="3779912" y="1550340"/>
            <a:ext cx="355761" cy="13966"/>
          </a:xfrm>
          <a:prstGeom prst="line">
            <a:avLst/>
          </a:prstGeom>
          <a:ln w="571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997937" y="1550340"/>
            <a:ext cx="355761" cy="13966"/>
          </a:xfrm>
          <a:prstGeom prst="line">
            <a:avLst/>
          </a:prstGeom>
          <a:ln w="571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779911" y="5984080"/>
            <a:ext cx="355761" cy="13966"/>
          </a:xfrm>
          <a:prstGeom prst="line">
            <a:avLst/>
          </a:prstGeom>
          <a:ln w="571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002545" y="5998046"/>
            <a:ext cx="355761" cy="13966"/>
          </a:xfrm>
          <a:prstGeom prst="line">
            <a:avLst/>
          </a:prstGeom>
          <a:ln w="571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2"/>
          </p:cNvCxnSpPr>
          <p:nvPr/>
        </p:nvCxnSpPr>
        <p:spPr>
          <a:xfrm>
            <a:off x="7449331" y="2271385"/>
            <a:ext cx="0" cy="6260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2064" idx="0"/>
          </p:cNvCxnSpPr>
          <p:nvPr/>
        </p:nvCxnSpPr>
        <p:spPr>
          <a:xfrm flipH="1" flipV="1">
            <a:off x="7517129" y="4512723"/>
            <a:ext cx="1" cy="70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981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&amp;Ocy;&amp;rcy;&amp;iecy;&amp;khcy;&amp;ocy;&amp;vcy;&amp;acy;&amp;yacy; &amp;khcy;&amp;acy;&amp;lcy;&amp;vcy;&amp;acy; - BwTorrents.Ru - &amp;Fcy;&amp;ocy;&amp;rcy;&amp;ucy;&amp;mcy;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88113" y="4964917"/>
            <a:ext cx="1874597" cy="173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&amp;Kcy;&amp;ucy;&amp;lcy;&amp;icy;&amp;ncy;&amp;acy;&amp;rcy;&amp;ncy;&amp;ycy;&amp;iecy; &amp;rcy;&amp;iecy;&amp;tscy;&amp;iecy;&amp;pcy;&amp;tcy;&amp;ycy; &quot; &amp;Mcy;&amp;acy;&amp;kcy; &amp;scy; &amp;mcy;&amp;iecy;&amp;dcy;&amp;ocy;&amp;mcy;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307006"/>
            <a:ext cx="1914646" cy="143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&amp;Bcy;&amp;lcy;&amp;ocy;&amp;gcy;.&amp;rcy;&amp;ucy; - cook-device - &amp;Kcy;&amp;ucy;&amp;tcy;&amp;softcy;&amp;yacy; &amp;icy;&amp;zcy; &amp;pcy;&amp;shcy;&amp;iecy;&amp;ncy;&amp;icy;&amp;tscy;&amp;ycy;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39406" y="5175524"/>
            <a:ext cx="2088233" cy="1316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&amp;Mcy;&amp;iecy;&amp;dcy; &amp;scy; &amp;ocy;&amp;rcy;&amp;iecy;&amp;khcy;&amp;acy;&amp;mcy;&amp;icy; &amp;dcy;&amp;lcy;&amp;yacy; &amp;pcy;&amp;ocy;&amp;tcy;&amp;iecy;&amp;ncy;&amp;tscy;&amp;icy;&amp;icy; &amp;Mcy;&amp;iecy;&amp;dcy; &amp;icy; &amp;pcy;&amp;chcy;&amp;iocy;&amp;lcy;&amp;ycy;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31335" y="3172915"/>
            <a:ext cx="2012370" cy="140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&amp;Dcy;&amp;icy;&amp;iecy;&amp;tcy;&amp;acy; &amp;dcy;&amp;lcy;&amp;yacy; &amp;zcy;&amp;dcy;&amp;ocy;&amp;rcy;&amp;ocy;&amp;vcy;&amp;ycy;&amp;khcy; &amp;vcy;&amp;ocy;&amp;lcy;&amp;ocy;&amp;scy;, &amp;kcy;&amp;ocy;&amp;zhcy;&amp;icy; &amp;icy; &amp;ncy;&amp;ocy;&amp;gcy;&amp;tcy;&amp;iecy;&amp;jcy;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7314" y="1255218"/>
            <a:ext cx="2432419" cy="153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Sesame Seed Health Benefits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94332" y="3253232"/>
            <a:ext cx="1909717" cy="130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9" y="188636"/>
            <a:ext cx="57606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Древний Рим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7314" y="2794779"/>
            <a:ext cx="1508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орехи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69768" y="2730012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мак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66215" y="4576800"/>
            <a:ext cx="1080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мёд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4581128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кунжут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8" name="Прямая со стрелкой 7"/>
          <p:cNvCxnSpPr>
            <a:endCxn id="3078" idx="1"/>
          </p:cNvCxnSpPr>
          <p:nvPr/>
        </p:nvCxnSpPr>
        <p:spPr>
          <a:xfrm>
            <a:off x="4199733" y="2024998"/>
            <a:ext cx="94833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078" idx="3"/>
            <a:endCxn id="3082" idx="0"/>
          </p:cNvCxnSpPr>
          <p:nvPr/>
        </p:nvCxnSpPr>
        <p:spPr>
          <a:xfrm>
            <a:off x="7062710" y="2024998"/>
            <a:ext cx="574810" cy="114791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082" idx="1"/>
            <a:endCxn id="3088" idx="3"/>
          </p:cNvCxnSpPr>
          <p:nvPr/>
        </p:nvCxnSpPr>
        <p:spPr>
          <a:xfrm flipH="1">
            <a:off x="5004049" y="3874858"/>
            <a:ext cx="1627286" cy="2995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3088" idx="1"/>
          </p:cNvCxnSpPr>
          <p:nvPr/>
        </p:nvCxnSpPr>
        <p:spPr>
          <a:xfrm flipH="1">
            <a:off x="2521585" y="3904811"/>
            <a:ext cx="572747" cy="123689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3080" idx="3"/>
            <a:endCxn id="3074" idx="1"/>
          </p:cNvCxnSpPr>
          <p:nvPr/>
        </p:nvCxnSpPr>
        <p:spPr>
          <a:xfrm>
            <a:off x="4027639" y="5833735"/>
            <a:ext cx="116047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097021" y="5661248"/>
            <a:ext cx="1685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нуга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9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&amp;Pcy;&amp;acy;&amp;scy;&amp;tcy;&amp;icy;&amp;lcy;&amp;acy; (&amp;icy;&amp;scy;&amp;tcy;&amp;ocy;&amp;rcy;&amp;icy;&amp;yacy; &amp;icy;&amp;zcy;&amp;ocy;&amp;bcy;&amp;rcy;&amp;iecy;&amp;tcy;&amp;iecy;&amp;ncy;&amp;icy;&amp;yacy;) &amp;Acy;&amp;vcy;&amp;tcy;&amp;ocy;&amp;rcy;: Veselchak. &amp;Kcy;&amp;ocy;&amp;lcy;&amp;ocy;&amp;mcy;&amp;iecy;&amp;ncy;&amp;scy;&amp;kcy;&amp;ocy;&amp;iecy; …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5469" y="3771956"/>
            <a:ext cx="2788240" cy="278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&amp;Rcy;&amp;iecy;&amp;tscy;&amp;iecy;&amp;pcy;&amp;tcy;&amp;ycy; &amp;kcy;&amp;acy;&amp;zhcy;&amp;dcy;&amp;ycy;&amp;jcy; &amp;dcy;&amp;iecy;&amp;ncy;&amp;softcy;!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5221" y="1221746"/>
            <a:ext cx="3276419" cy="2457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sherp96 - &amp;Zcy;&amp;acy;&amp;bcy;&amp;ycy;&amp;tcy;&amp;ycy;&amp;iecy; &amp;rcy;&amp;ucy;&amp;scy;&amp;scy;&amp;kcy;&amp;icy;&amp;iecy; &amp;scy;&amp;lcy;&amp;acy;&amp;scy;&amp;tcy;&amp;icy;.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679060"/>
            <a:ext cx="2920636" cy="283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&amp;Bcy;&amp;ucy;&amp;fcy;&amp;iecy;&amp;tcy;&amp;ncy;&amp;acy;&amp;yacy; &amp;Dcy;&amp;yacy;&amp;dcy;&amp;yucy;&amp;shcy;&amp;kcy;&amp;icy; &amp;Bcy;&amp;rcy;&amp;icy;&amp;gcy;&amp;scy;&amp;acy; - &amp;Scy;&amp;tcy;&amp;rcy;&amp;acy;&amp;ncy;&amp;icy;&amp;tscy;&amp;acy; 1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192224"/>
            <a:ext cx="2982368" cy="22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7" y="152410"/>
            <a:ext cx="60486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ревняя Русь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474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92938" cy="1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1122689"/>
            <a:ext cx="1474447" cy="11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2264137"/>
            <a:ext cx="1474447" cy="11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1" y="3429000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661248"/>
            <a:ext cx="1492938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ostav.ua - Rainford &amp;ncy;&amp;acy;&amp;chcy;&amp;ncy;&amp;iecy;&amp;tcy; &amp;pcy;&amp;rcy;&amp;ocy;&amp;dcy;&amp;acy;&amp;vcy;&amp;acy;&amp;tcy;&amp;softcy; &amp;ncy;&amp;acy; &amp;rcy;&amp;acy;&amp;zcy;&amp;vcy;&amp;iecy;&amp;s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5" y="4565639"/>
            <a:ext cx="1474447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&amp;Ncy;&amp;ocy;&amp;vcy;&amp;ocy;&amp;scy;&amp;tcy;&amp;icy; &amp;dcy;&amp;ocy;&amp;kcy;&amp;acy; &quot;&amp;Scy;&amp;Acy;&amp;Mcy;&amp;Ycy;&amp;IEcy; &amp;Scy;&amp;Vcy;&amp;IEcy;&amp;ZHcy;&amp;Icy;&amp;IEcy; &amp;ZHcy;&amp;Ucy;&amp;Rcy;&amp;Ncy;&amp;Acy;&amp;Lcy;&amp;Ycy;&quot; :: NoNaM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51611"/>
            <a:ext cx="1996650" cy="299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Best Persons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3928" y="398550"/>
            <a:ext cx="2230582" cy="185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&amp;Mcy;&amp;ucy;&amp;zcy;&amp;iecy;&amp;jcy; &quot;&amp;Mcy;&amp;icy;&amp;rcy; &amp;vcy;&amp;rcy;&amp;iecy;&amp;mcy;&amp;iecy;&amp;ncy;&amp;icy;&quot; - &amp;Kcy;&amp;ocy;&amp;rcy;&amp;ocy;&amp;bcy;&amp;kcy;&amp;acy; &amp;icy;&amp;zcy;-&amp;pcy;&amp;ocy;&amp;dcy; &amp;kcy;&amp;ocy;&amp;ncy;&amp;fcy;&amp;iecy;&amp;tcy; &amp;fcy;&amp;acy;&amp;bcy;&amp;rcy;&amp;icy;&amp;kcy;&amp;icy; &amp;bcy;&amp;rcy;. &amp;Kcy;&amp;ocy;&amp;gcy;&amp;acy;&amp;ncy;&amp;ocy;&amp;vcy;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4236" y="3675297"/>
            <a:ext cx="3076579" cy="258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&amp;SHcy;&amp;kcy;&amp;ocy;&amp;lcy;&amp;acy; 61 &amp;Gcy;&amp;lcy;&amp;acy;&amp;vcy;&amp;ncy;&amp;acy;&amp;yacy; - &amp;Rcy;&amp;iecy;&amp;fcy;&amp;iecy;&amp;rcy;&amp;acy;&amp;tcy; &amp;ncy;&amp;acy; &amp;icy;&amp;ncy;&amp;tcy;&amp;iecy;&amp;rcy;&amp;iecy;&amp;scy;&amp;ucy;&amp;yucy;&amp;shchcy;&amp;ucy;&amp;yucy; &amp;tcy;&amp;iecy;&amp;mcy;&amp;ucy;. &amp;Ucy;&amp;chcy;&amp;icy;&amp;mcy;&amp;scy;&amp;yacy; &amp;lcy;&amp;iecy;&amp;gcy;&amp;kcy;&amp;ocy;!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09781" y="348507"/>
            <a:ext cx="2492189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&amp;Scy;&amp;iecy;&amp;rcy;&amp;iecy;&amp;bcy;&amp;rcy;&amp;yacy;&amp;ncy;&amp;ycy;&amp;jcy; &amp;vcy;&amp;iecy;&amp;kcy; &amp;rcy;&amp;ucy;&amp;scy;&amp;scy;&amp;kcy;&amp;ocy;&amp;gcy;&amp;ocy; &amp;fcy;&amp;acy;&amp;ncy;&amp;tcy;&amp;icy;&amp;kcy;&amp;acy; &quot; ALLDAY - &amp;ncy;&amp;acy;&amp;rcy;&amp;ocy;&amp;dcy;&amp;ncy;&amp;ycy;&amp;jcy; &amp;scy;&amp;acy;&amp;jcy;&amp;tcy; &amp;ocy; &amp;dcy;&amp;icy;&amp;zcy;&amp;acy;&amp;jcy;&amp;ncy;&amp;iecy;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954" y="3154170"/>
            <a:ext cx="4060451" cy="308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32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Другая 1">
      <a:majorFont>
        <a:latin typeface="Brush Script MT"/>
        <a:ea typeface=""/>
        <a:cs typeface=""/>
      </a:majorFont>
      <a:minorFont>
        <a:latin typeface="Brush Script MT"/>
        <a:ea typeface=""/>
        <a:cs typeface="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644</TotalTime>
  <Words>490</Words>
  <Application>Microsoft Office PowerPoint</Application>
  <PresentationFormat>Экран (4:3)</PresentationFormat>
  <Paragraphs>102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Справедливость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48</cp:revision>
  <dcterms:created xsi:type="dcterms:W3CDTF">2014-12-15T18:04:13Z</dcterms:created>
  <dcterms:modified xsi:type="dcterms:W3CDTF">2017-08-18T13:23:17Z</dcterms:modified>
</cp:coreProperties>
</file>