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6" r:id="rId2"/>
    <p:sldId id="272" r:id="rId3"/>
    <p:sldId id="257" r:id="rId4"/>
    <p:sldId id="266" r:id="rId5"/>
    <p:sldId id="265" r:id="rId6"/>
    <p:sldId id="273" r:id="rId7"/>
    <p:sldId id="267" r:id="rId8"/>
    <p:sldId id="274" r:id="rId9"/>
    <p:sldId id="258" r:id="rId10"/>
    <p:sldId id="259" r:id="rId11"/>
    <p:sldId id="275" r:id="rId12"/>
    <p:sldId id="276" r:id="rId13"/>
    <p:sldId id="268" r:id="rId14"/>
    <p:sldId id="269" r:id="rId15"/>
    <p:sldId id="270" r:id="rId16"/>
    <p:sldId id="26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2CA30D-7253-4AB6-A3E8-7A4D88B028E6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C88911-4C4A-451A-A63E-B7E1D1DAE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698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8911-4C4A-451A-A63E-B7E1D1DAE2A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225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19.08.2017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628800"/>
            <a:ext cx="846160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Calibri" pitchFamily="34" charset="0"/>
                <a:cs typeface="Calibri" pitchFamily="34" charset="0"/>
              </a:rPr>
              <a:t>«Не в службу, а в дружбу!»</a:t>
            </a:r>
          </a:p>
          <a:p>
            <a:endParaRPr lang="ru-RU" sz="3200" b="1" dirty="0">
              <a:latin typeface="Calibri" pitchFamily="34" charset="0"/>
              <a:cs typeface="Calibri" pitchFamily="34" charset="0"/>
            </a:endParaRPr>
          </a:p>
          <a:p>
            <a:r>
              <a:rPr lang="ru-RU" sz="3200" b="1" dirty="0" smtClean="0">
                <a:latin typeface="Calibri" pitchFamily="34" charset="0"/>
                <a:cs typeface="Calibri" pitchFamily="34" charset="0"/>
              </a:rPr>
              <a:t>«Дружба не служба; а с кем дружить, на того служить!»</a:t>
            </a:r>
          </a:p>
          <a:p>
            <a:endParaRPr lang="ru-RU" sz="3200" b="1" dirty="0">
              <a:latin typeface="Calibri" pitchFamily="34" charset="0"/>
              <a:cs typeface="Calibri" pitchFamily="34" charset="0"/>
            </a:endParaRPr>
          </a:p>
          <a:p>
            <a:r>
              <a:rPr lang="ru-RU" sz="3200" b="1" dirty="0" smtClean="0">
                <a:latin typeface="Calibri" pitchFamily="34" charset="0"/>
                <a:cs typeface="Calibri" pitchFamily="34" charset="0"/>
              </a:rPr>
              <a:t>«Сослужить кому-то добрую службу» </a:t>
            </a:r>
          </a:p>
          <a:p>
            <a:endParaRPr lang="ru-RU" sz="3200" b="1" dirty="0">
              <a:latin typeface="Calibri" pitchFamily="34" charset="0"/>
              <a:cs typeface="Calibri" pitchFamily="34" charset="0"/>
            </a:endParaRPr>
          </a:p>
          <a:p>
            <a:r>
              <a:rPr lang="ru-RU" sz="3200" b="1" dirty="0" smtClean="0">
                <a:latin typeface="Calibri" pitchFamily="34" charset="0"/>
                <a:cs typeface="Calibri" pitchFamily="34" charset="0"/>
              </a:rPr>
              <a:t>«Дружба дружбой, а служба службой»</a:t>
            </a:r>
          </a:p>
          <a:p>
            <a:endParaRPr lang="ru-RU" sz="3200" b="1" dirty="0">
              <a:latin typeface="Calibri" pitchFamily="34" charset="0"/>
              <a:cs typeface="Calibri" pitchFamily="34" charset="0"/>
            </a:endParaRPr>
          </a:p>
          <a:p>
            <a:endParaRPr lang="ru-RU" sz="3200" b="1" dirty="0" smtClean="0">
              <a:latin typeface="Calibri" pitchFamily="34" charset="0"/>
              <a:cs typeface="Calibri" pitchFamily="34" charset="0"/>
            </a:endParaRPr>
          </a:p>
          <a:p>
            <a:endParaRPr lang="ru-RU" sz="32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3200" b="1" dirty="0" smtClean="0">
                <a:latin typeface="Calibri" pitchFamily="34" charset="0"/>
                <a:cs typeface="Calibri" pitchFamily="34" charset="0"/>
              </a:rPr>
              <a:t> </a:t>
            </a:r>
            <a:endParaRPr lang="ru-RU" sz="32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 descr="http://muzmix.com/images/songs/116161/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16632"/>
            <a:ext cx="194707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14480" y="142852"/>
            <a:ext cx="56182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Подчинительные союзы</a:t>
            </a:r>
            <a:endParaRPr lang="ru-RU" sz="4000" b="1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551006"/>
              </p:ext>
            </p:extLst>
          </p:nvPr>
        </p:nvGraphicFramePr>
        <p:xfrm>
          <a:off x="142844" y="1148986"/>
          <a:ext cx="8858312" cy="5012436"/>
        </p:xfrm>
        <a:graphic>
          <a:graphicData uri="http://schemas.openxmlformats.org/drawingml/2006/table">
            <a:tbl>
              <a:tblPr/>
              <a:tblGrid>
                <a:gridCol w="22563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019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60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Причинные</a:t>
                      </a: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Я люблю </a:t>
                      </a:r>
                      <a:r>
                        <a:rPr lang="ru-RU" sz="1900" i="1" dirty="0" smtClean="0">
                          <a:latin typeface="Calibri"/>
                          <a:ea typeface="Calibri"/>
                          <a:cs typeface="Times New Roman"/>
                        </a:rPr>
                        <a:t>свой</a:t>
                      </a:r>
                      <a:r>
                        <a:rPr lang="ru-RU" sz="1900" i="1" baseline="0" dirty="0" smtClean="0">
                          <a:latin typeface="Calibri"/>
                          <a:ea typeface="Calibri"/>
                          <a:cs typeface="Times New Roman"/>
                        </a:rPr>
                        <a:t> город</a:t>
                      </a:r>
                      <a:r>
                        <a:rPr lang="ru-RU" sz="19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900" dirty="0">
                          <a:latin typeface="Calibri"/>
                          <a:ea typeface="Calibri"/>
                          <a:cs typeface="Times New Roman"/>
                        </a:rPr>
                        <a:t>(по какой причине?),  </a:t>
                      </a:r>
                      <a:r>
                        <a:rPr lang="ru-RU" sz="1900" b="1" i="1" dirty="0">
                          <a:latin typeface="Calibri"/>
                          <a:ea typeface="Calibri"/>
                          <a:cs typeface="Times New Roman"/>
                        </a:rPr>
                        <a:t>потому что</a:t>
                      </a: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900" i="1" dirty="0" smtClean="0">
                          <a:latin typeface="Calibri"/>
                          <a:ea typeface="Calibri"/>
                          <a:cs typeface="Times New Roman"/>
                        </a:rPr>
                        <a:t>он</a:t>
                      </a:r>
                      <a:r>
                        <a:rPr lang="ru-RU" sz="1900" i="1" baseline="0" dirty="0" smtClean="0">
                          <a:latin typeface="Calibri"/>
                          <a:ea typeface="Calibri"/>
                          <a:cs typeface="Times New Roman"/>
                        </a:rPr>
                        <a:t> мне родной</a:t>
                      </a:r>
                      <a:r>
                        <a:rPr lang="ru-RU" sz="1900" i="1" dirty="0" smtClean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u-RU" sz="1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03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Целевые</a:t>
                      </a: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Я хочу знать историю города </a:t>
                      </a:r>
                      <a:r>
                        <a:rPr lang="ru-RU" sz="1900" dirty="0">
                          <a:latin typeface="Calibri"/>
                          <a:ea typeface="Calibri"/>
                          <a:cs typeface="Times New Roman"/>
                        </a:rPr>
                        <a:t>(с какой целью?),</a:t>
                      </a: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900" b="1" i="1" dirty="0">
                          <a:latin typeface="Calibri"/>
                          <a:ea typeface="Calibri"/>
                          <a:cs typeface="Times New Roman"/>
                        </a:rPr>
                        <a:t>чтобы</a:t>
                      </a: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 рассказать об этом своим детям.</a:t>
                      </a:r>
                      <a:endParaRPr lang="ru-RU" sz="1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03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Временные</a:t>
                      </a: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Я буду считать себя действительно образованным тогда </a:t>
                      </a:r>
                      <a:r>
                        <a:rPr lang="ru-RU" sz="1900" dirty="0">
                          <a:latin typeface="Calibri"/>
                          <a:ea typeface="Calibri"/>
                          <a:cs typeface="Times New Roman"/>
                        </a:rPr>
                        <a:t>(когда?),</a:t>
                      </a: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900" b="1" i="1" dirty="0">
                          <a:latin typeface="Calibri"/>
                          <a:ea typeface="Calibri"/>
                          <a:cs typeface="Times New Roman"/>
                        </a:rPr>
                        <a:t>когда </a:t>
                      </a: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я буду знать историю своего края.</a:t>
                      </a:r>
                      <a:endParaRPr lang="ru-RU" sz="1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03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Условные</a:t>
                      </a: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Я был бы рад </a:t>
                      </a:r>
                      <a:r>
                        <a:rPr lang="ru-RU" sz="1900" dirty="0">
                          <a:latin typeface="Calibri"/>
                          <a:ea typeface="Calibri"/>
                          <a:cs typeface="Times New Roman"/>
                        </a:rPr>
                        <a:t>(при каком условии?),</a:t>
                      </a: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900" b="1" i="1" dirty="0">
                          <a:latin typeface="Calibri"/>
                          <a:ea typeface="Calibri"/>
                          <a:cs typeface="Times New Roman"/>
                        </a:rPr>
                        <a:t>если бы</a:t>
                      </a: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 в нашей семье сохранились старые фотографии города.</a:t>
                      </a:r>
                      <a:endParaRPr lang="ru-RU" sz="1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03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Сравнительные</a:t>
                      </a: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Забытые виды старого </a:t>
                      </a:r>
                      <a:r>
                        <a:rPr lang="ru-RU" sz="1900" i="1" dirty="0" smtClean="0">
                          <a:latin typeface="Calibri"/>
                          <a:ea typeface="Calibri"/>
                          <a:cs typeface="Times New Roman"/>
                        </a:rPr>
                        <a:t>города </a:t>
                      </a: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возникали в моей памяти </a:t>
                      </a:r>
                      <a:r>
                        <a:rPr lang="ru-RU" sz="1900" dirty="0">
                          <a:latin typeface="Calibri"/>
                          <a:ea typeface="Calibri"/>
                          <a:cs typeface="Times New Roman"/>
                        </a:rPr>
                        <a:t>(как?),</a:t>
                      </a: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900" b="1" i="1" dirty="0">
                          <a:latin typeface="Calibri"/>
                          <a:ea typeface="Calibri"/>
                          <a:cs typeface="Times New Roman"/>
                        </a:rPr>
                        <a:t>словно</a:t>
                      </a: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 кто-то взмахнул волшебной палочкой.</a:t>
                      </a:r>
                      <a:endParaRPr lang="ru-RU" sz="1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60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Изъяснительные</a:t>
                      </a: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Мы не заметили </a:t>
                      </a:r>
                      <a:r>
                        <a:rPr lang="ru-RU" sz="1900" dirty="0">
                          <a:latin typeface="Calibri"/>
                          <a:ea typeface="Calibri"/>
                          <a:cs typeface="Times New Roman"/>
                        </a:rPr>
                        <a:t>(чего?)</a:t>
                      </a: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900" b="1" i="1" dirty="0">
                          <a:latin typeface="Calibri"/>
                          <a:ea typeface="Calibri"/>
                          <a:cs typeface="Times New Roman"/>
                        </a:rPr>
                        <a:t>как </a:t>
                      </a: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они остановились возле городского музея.</a:t>
                      </a:r>
                      <a:endParaRPr lang="ru-RU" sz="1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60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ru-RU" sz="2000" b="1" dirty="0" err="1" smtClean="0">
                          <a:latin typeface="Calibri"/>
                          <a:ea typeface="Calibri"/>
                          <a:cs typeface="Times New Roman"/>
                        </a:rPr>
                        <a:t>тупительные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Ворота оказались запертыми </a:t>
                      </a:r>
                      <a:r>
                        <a:rPr lang="ru-RU" sz="1900" dirty="0">
                          <a:latin typeface="Calibri"/>
                          <a:ea typeface="Calibri"/>
                          <a:cs typeface="Times New Roman"/>
                        </a:rPr>
                        <a:t>(несмотря на что?),</a:t>
                      </a: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900" b="1" i="1" dirty="0">
                          <a:latin typeface="Calibri"/>
                          <a:ea typeface="Calibri"/>
                          <a:cs typeface="Times New Roman"/>
                        </a:rPr>
                        <a:t>хотя </a:t>
                      </a: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было еще рано.</a:t>
                      </a:r>
                      <a:endParaRPr lang="ru-RU" sz="1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60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Следственные</a:t>
                      </a: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В сенях дуло со всех сторон, </a:t>
                      </a:r>
                      <a:r>
                        <a:rPr lang="ru-RU" sz="1900" b="1" i="1" dirty="0">
                          <a:latin typeface="Calibri"/>
                          <a:ea typeface="Calibri"/>
                          <a:cs typeface="Times New Roman"/>
                        </a:rPr>
                        <a:t>так что</a:t>
                      </a:r>
                      <a:r>
                        <a:rPr lang="ru-RU" sz="1900" i="1" dirty="0">
                          <a:latin typeface="Calibri"/>
                          <a:ea typeface="Calibri"/>
                          <a:cs typeface="Times New Roman"/>
                        </a:rPr>
                        <a:t> едва не погасла свеча.</a:t>
                      </a:r>
                      <a:endParaRPr lang="ru-RU" sz="1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Роль служебных частей речи в современном русском языке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52000" lvl="8" indent="0">
              <a:buNone/>
            </a:pPr>
            <a:r>
              <a:rPr lang="ru-RU" sz="2800" dirty="0"/>
              <a:t>Служебные части речи отличаются от знаменательных (самостоятельных) тем, что не имеют конкретного лексического или грамматического значения. Между тем около 25% речи составляют именно служебные слова и части речи.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84440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 на самоподготовку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Составьте и запишите небольшой текст на тему: «Что такое солдатская дружба?» </a:t>
            </a:r>
            <a:endParaRPr lang="ru-RU" sz="4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143024"/>
            <a:ext cx="2426498" cy="2528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31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71414"/>
          <a:ext cx="8643998" cy="6747510"/>
        </p:xfrm>
        <a:graphic>
          <a:graphicData uri="http://schemas.openxmlformats.org/drawingml/2006/table">
            <a:tbl>
              <a:tblPr/>
              <a:tblGrid>
                <a:gridCol w="43219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219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60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Слитно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Раздельно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0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1.  Союз 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также</a:t>
                      </a: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Месяц все </a:t>
                      </a:r>
                      <a:r>
                        <a:rPr lang="ru-RU" sz="2100" b="1" i="1" dirty="0">
                          <a:latin typeface="Calibri"/>
                          <a:ea typeface="Calibri"/>
                          <a:cs typeface="Times New Roman"/>
                        </a:rPr>
                        <a:t>та</a:t>
                      </a:r>
                      <a:r>
                        <a:rPr lang="ru-RU" sz="2100" b="1" i="1" u="sng" dirty="0">
                          <a:latin typeface="Calibri"/>
                          <a:ea typeface="Calibri"/>
                          <a:cs typeface="Times New Roman"/>
                        </a:rPr>
                        <a:t>кж</a:t>
                      </a:r>
                      <a:r>
                        <a:rPr lang="ru-RU" sz="2100" b="1" i="1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 плыл в облаках.</a:t>
                      </a:r>
                      <a:endParaRPr lang="ru-RU" sz="2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1. Наречие 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так</a:t>
                      </a: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 с частицей 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же</a:t>
                      </a: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Все </a:t>
                      </a:r>
                      <a:r>
                        <a:rPr lang="ru-RU" sz="2100" b="1" i="1" dirty="0">
                          <a:latin typeface="Calibri"/>
                          <a:ea typeface="Calibri"/>
                          <a:cs typeface="Times New Roman"/>
                        </a:rPr>
                        <a:t>та</a:t>
                      </a:r>
                      <a:r>
                        <a:rPr lang="ru-RU" sz="2100" b="1" i="1" u="sng" dirty="0">
                          <a:latin typeface="Calibri"/>
                          <a:ea typeface="Calibri"/>
                          <a:cs typeface="Times New Roman"/>
                        </a:rPr>
                        <a:t>к ж</a:t>
                      </a:r>
                      <a:r>
                        <a:rPr lang="ru-RU" sz="2100" b="1" i="1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 сверкали звезды, как и вчера.</a:t>
                      </a:r>
                      <a:endParaRPr lang="ru-RU" sz="2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0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2. Союз 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тоже</a:t>
                      </a: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2450" algn="l"/>
                        </a:tabLst>
                      </a:pP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Ветер </a:t>
                      </a:r>
                      <a:r>
                        <a:rPr lang="ru-RU" sz="2100" b="1" i="1" dirty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r>
                        <a:rPr lang="ru-RU" sz="2100" b="1" i="1" u="sng" dirty="0">
                          <a:latin typeface="Calibri"/>
                          <a:ea typeface="Calibri"/>
                          <a:cs typeface="Times New Roman"/>
                        </a:rPr>
                        <a:t>ож</a:t>
                      </a:r>
                      <a:r>
                        <a:rPr lang="ru-RU" sz="2100" b="1" i="1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 затих</a:t>
                      </a:r>
                      <a:endParaRPr lang="ru-RU" sz="2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2. Местоимение 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то</a:t>
                      </a: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 с частицей 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же</a:t>
                      </a: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Выполни </a:t>
                      </a:r>
                      <a:r>
                        <a:rPr lang="ru-RU" sz="2100" b="1" i="1" dirty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r>
                        <a:rPr lang="ru-RU" sz="2100" b="1" i="1" u="sng" dirty="0">
                          <a:latin typeface="Calibri"/>
                          <a:ea typeface="Calibri"/>
                          <a:cs typeface="Times New Roman"/>
                        </a:rPr>
                        <a:t>о ж</a:t>
                      </a:r>
                      <a:r>
                        <a:rPr lang="ru-RU" sz="2100" b="1" i="1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 задание</a:t>
                      </a: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0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3. Союз чтобы: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Смотри, кума, </a:t>
                      </a:r>
                      <a:r>
                        <a:rPr lang="ru-RU" sz="2100" b="1" i="1" dirty="0">
                          <a:latin typeface="Calibri"/>
                          <a:ea typeface="Calibri"/>
                          <a:cs typeface="Times New Roman"/>
                        </a:rPr>
                        <a:t>чт</a:t>
                      </a:r>
                      <a:r>
                        <a:rPr lang="ru-RU" sz="2100" b="1" i="1" u="sng" dirty="0">
                          <a:latin typeface="Calibri"/>
                          <a:ea typeface="Calibri"/>
                          <a:cs typeface="Times New Roman"/>
                        </a:rPr>
                        <a:t>об</a:t>
                      </a:r>
                      <a:r>
                        <a:rPr lang="ru-RU" sz="2100" b="1" i="1" dirty="0">
                          <a:latin typeface="Calibri"/>
                          <a:ea typeface="Calibri"/>
                          <a:cs typeface="Times New Roman"/>
                        </a:rPr>
                        <a:t>ы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 худо не вышло.</a:t>
                      </a:r>
                      <a:endParaRPr lang="ru-RU" sz="2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3. Местоимение 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что с</a:t>
                      </a: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 частицей 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бы</a:t>
                      </a: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i="1" dirty="0">
                          <a:latin typeface="Calibri"/>
                          <a:ea typeface="Calibri"/>
                          <a:cs typeface="Times New Roman"/>
                        </a:rPr>
                        <a:t>Чт</a:t>
                      </a:r>
                      <a:r>
                        <a:rPr lang="ru-RU" sz="2100" b="1" i="1" u="sng" dirty="0">
                          <a:latin typeface="Calibri"/>
                          <a:ea typeface="Calibri"/>
                          <a:cs typeface="Times New Roman"/>
                        </a:rPr>
                        <a:t>о б</a:t>
                      </a:r>
                      <a:r>
                        <a:rPr lang="ru-RU" sz="2100" b="1" i="1" dirty="0">
                          <a:latin typeface="Calibri"/>
                          <a:ea typeface="Calibri"/>
                          <a:cs typeface="Times New Roman"/>
                        </a:rPr>
                        <a:t>ы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 нам такое спросить…</a:t>
                      </a:r>
                      <a:endParaRPr lang="ru-RU" sz="2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80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4. Союз 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оттого (что)</a:t>
                      </a: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Я начал заниматься музыкой, </a:t>
                      </a:r>
                      <a:r>
                        <a:rPr lang="ru-RU" sz="2100" b="1" i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2100" b="1" i="1" u="sng" dirty="0">
                          <a:latin typeface="Calibri"/>
                          <a:ea typeface="Calibri"/>
                          <a:cs typeface="Times New Roman"/>
                        </a:rPr>
                        <a:t>тт</a:t>
                      </a:r>
                      <a:r>
                        <a:rPr lang="ru-RU" sz="2100" b="1" i="1" dirty="0">
                          <a:latin typeface="Calibri"/>
                          <a:ea typeface="Calibri"/>
                          <a:cs typeface="Times New Roman"/>
                        </a:rPr>
                        <a:t>ого что 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влюбился.</a:t>
                      </a:r>
                      <a:endParaRPr lang="ru-RU" sz="2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4. Местоимение 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того</a:t>
                      </a: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 с предлогом 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от</a:t>
                      </a: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В зависимости </a:t>
                      </a:r>
                      <a:r>
                        <a:rPr lang="ru-RU" sz="2100" b="1" i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2100" b="1" i="1" u="sng" dirty="0">
                          <a:latin typeface="Calibri"/>
                          <a:ea typeface="Calibri"/>
                          <a:cs typeface="Times New Roman"/>
                        </a:rPr>
                        <a:t>т т</a:t>
                      </a:r>
                      <a:r>
                        <a:rPr lang="ru-RU" sz="2100" b="1" i="1" dirty="0">
                          <a:latin typeface="Calibri"/>
                          <a:ea typeface="Calibri"/>
                          <a:cs typeface="Times New Roman"/>
                        </a:rPr>
                        <a:t>ого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, кто стоял в воротах, могла продолжиться игра.</a:t>
                      </a:r>
                      <a:endParaRPr lang="ru-RU" sz="2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0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5. Союз 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поэтому</a:t>
                      </a: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Было темно, </a:t>
                      </a:r>
                      <a:r>
                        <a:rPr lang="ru-RU" sz="2100" b="1" i="1" dirty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2100" b="1" i="1" u="sng" dirty="0">
                          <a:latin typeface="Calibri"/>
                          <a:ea typeface="Calibri"/>
                          <a:cs typeface="Times New Roman"/>
                        </a:rPr>
                        <a:t>оэ</a:t>
                      </a:r>
                      <a:r>
                        <a:rPr lang="ru-RU" sz="2100" b="1" i="1" dirty="0">
                          <a:latin typeface="Calibri"/>
                          <a:ea typeface="Calibri"/>
                          <a:cs typeface="Times New Roman"/>
                        </a:rPr>
                        <a:t>тому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 мы выбрали другую дорогу</a:t>
                      </a: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5. Местоимение 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этому</a:t>
                      </a: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 с предлогом 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по</a:t>
                      </a: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i="1" dirty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2100" b="1" i="1" u="sng" dirty="0">
                          <a:latin typeface="Calibri"/>
                          <a:ea typeface="Calibri"/>
                          <a:cs typeface="Times New Roman"/>
                        </a:rPr>
                        <a:t>о э</a:t>
                      </a:r>
                      <a:r>
                        <a:rPr lang="ru-RU" sz="2100" b="1" i="1" dirty="0">
                          <a:latin typeface="Calibri"/>
                          <a:ea typeface="Calibri"/>
                          <a:cs typeface="Times New Roman"/>
                        </a:rPr>
                        <a:t>тому</a:t>
                      </a:r>
                      <a:r>
                        <a:rPr lang="ru-RU" sz="2100" i="1" dirty="0">
                          <a:latin typeface="Calibri"/>
                          <a:ea typeface="Calibri"/>
                          <a:cs typeface="Times New Roman"/>
                        </a:rPr>
                        <a:t> шоссе было опасно ехать</a:t>
                      </a:r>
                      <a:r>
                        <a:rPr lang="ru-RU" sz="2100" dirty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136339"/>
            <a:ext cx="8643998" cy="3903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latin typeface="+mj-lt"/>
              </a:rPr>
              <a:t>1. Летние каникулы я провел так(же)хорошо, как и зимние. 2. (От)того и отстал, что плохо бежал. 3. (От)того села до станции рукой подать. 4. (По)этому делу поговорим особо. 5. Ты (то)же с ним дружишь? 6. Что(бы) такое сейчас предпринять, что(бы) освежиться. 7. Он говорил то(же) самое. 8. Он то(же) плакал.</a:t>
            </a:r>
            <a:endParaRPr lang="ru-RU" sz="2800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500042"/>
            <a:ext cx="85011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+mj-lt"/>
              </a:rPr>
              <a:t>Выберите слитное или раздельное написание. Объясните.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428604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+mj-lt"/>
              </a:rPr>
              <a:t>Частицы</a:t>
            </a:r>
            <a:r>
              <a:rPr lang="ru-RU" sz="2400" dirty="0" smtClean="0">
                <a:latin typeface="+mj-lt"/>
              </a:rPr>
              <a:t> – служебные слова, которые придают различные дополнительные оттенки словам и предложениям или служат для образования новых форм слов.</a:t>
            </a:r>
            <a:endParaRPr lang="ru-RU" sz="2400" dirty="0">
              <a:latin typeface="+mj-lt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2143116"/>
          <a:ext cx="8572560" cy="4416552"/>
        </p:xfrm>
        <a:graphic>
          <a:graphicData uri="http://schemas.openxmlformats.org/drawingml/2006/table">
            <a:tbl>
              <a:tblPr/>
              <a:tblGrid>
                <a:gridCol w="28572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293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859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60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Формообразующие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Модальные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Отрицательные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41640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повелительное и условное наклонение глагола: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Calibri"/>
                          <a:ea typeface="Calibri"/>
                          <a:cs typeface="Times New Roman"/>
                        </a:rPr>
                        <a:t>пусть, пускай, бы (б)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степени сравнения прилагательных и наречий: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Calibri"/>
                          <a:ea typeface="Calibri"/>
                          <a:cs typeface="Times New Roman"/>
                        </a:rPr>
                        <a:t>более, менее, самый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неопределенные местоимения: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Calibri"/>
                          <a:ea typeface="Calibri"/>
                          <a:cs typeface="Times New Roman"/>
                        </a:rPr>
                        <a:t>-то, -либо, -</a:t>
                      </a:r>
                      <a:r>
                        <a:rPr lang="ru-RU" sz="1800" i="1" dirty="0" err="1">
                          <a:latin typeface="Calibri"/>
                          <a:ea typeface="Calibri"/>
                          <a:cs typeface="Times New Roman"/>
                        </a:rPr>
                        <a:t>нибудь</a:t>
                      </a:r>
                      <a:r>
                        <a:rPr lang="ru-RU" sz="1800" i="1" dirty="0">
                          <a:latin typeface="Calibri"/>
                          <a:ea typeface="Calibri"/>
                          <a:cs typeface="Times New Roman"/>
                        </a:rPr>
                        <a:t>, кое-, не-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вопросительные: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Calibri"/>
                          <a:ea typeface="Calibri"/>
                          <a:cs typeface="Times New Roman"/>
                        </a:rPr>
                        <a:t>неужели, разве, ли(ль)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восклицательные: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Calibri"/>
                          <a:ea typeface="Calibri"/>
                          <a:cs typeface="Times New Roman"/>
                        </a:rPr>
                        <a:t>что за, как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указательные: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Calibri"/>
                          <a:ea typeface="Calibri"/>
                          <a:cs typeface="Times New Roman"/>
                        </a:rPr>
                        <a:t>вот, вон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усилительные: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Calibri"/>
                          <a:ea typeface="Calibri"/>
                          <a:cs typeface="Times New Roman"/>
                        </a:rPr>
                        <a:t>даже, ведь, -то, все-таки, же, 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i="1" dirty="0">
                          <a:latin typeface="Calibri"/>
                          <a:ea typeface="Calibri"/>
                          <a:cs typeface="Times New Roman"/>
                        </a:rPr>
                        <a:t>не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i="1" dirty="0">
                          <a:latin typeface="Calibri"/>
                          <a:ea typeface="Calibri"/>
                          <a:cs typeface="Times New Roman"/>
                        </a:rPr>
                        <a:t>ни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572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alibri" pitchFamily="34" charset="0"/>
                <a:cs typeface="Calibri" pitchFamily="34" charset="0"/>
              </a:rPr>
              <a:t>Раскройте скобки, вставьте пропущенные буквы.</a:t>
            </a:r>
            <a:endParaRPr lang="ru-RU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249997"/>
            <a:ext cx="817414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dirty="0" smtClean="0">
                <a:latin typeface="Calibri" pitchFamily="34" charset="0"/>
                <a:cs typeface="Calibri" pitchFamily="34" charset="0"/>
              </a:rPr>
              <a:t>1) Свет..т день х..</a:t>
            </a:r>
            <a:r>
              <a:rPr lang="ru-RU" sz="2600" dirty="0" err="1" smtClean="0">
                <a:latin typeface="Calibri" pitchFamily="34" charset="0"/>
                <a:cs typeface="Calibri" pitchFamily="34" charset="0"/>
              </a:rPr>
              <a:t>лодный</a:t>
            </a:r>
            <a:r>
              <a:rPr lang="ru-RU" sz="2600" dirty="0" smtClean="0">
                <a:latin typeface="Calibri" pitchFamily="34" charset="0"/>
                <a:cs typeface="Calibri" pitchFamily="34" charset="0"/>
              </a:rPr>
              <a:t> и (не)дужный. Я брожу свободный и (не)нужный. (Мандельштам.) 2) Горький </a:t>
            </a:r>
            <a:r>
              <a:rPr lang="ru-RU" sz="2600" dirty="0" err="1" smtClean="0">
                <a:latin typeface="Calibri" pitchFamily="34" charset="0"/>
                <a:cs typeface="Calibri" pitchFamily="34" charset="0"/>
              </a:rPr>
              <a:t>ок</a:t>
            </a:r>
            <a:r>
              <a:rPr lang="ru-RU" sz="2600" dirty="0" smtClean="0">
                <a:latin typeface="Calibri" pitchFamily="34" charset="0"/>
                <a:cs typeface="Calibri" pitchFamily="34" charset="0"/>
              </a:rPr>
              <a:t>..</a:t>
            </a:r>
            <a:r>
              <a:rPr lang="ru-RU" sz="2600" dirty="0" err="1" smtClean="0">
                <a:latin typeface="Calibri" pitchFamily="34" charset="0"/>
                <a:cs typeface="Calibri" pitchFamily="34" charset="0"/>
              </a:rPr>
              <a:t>зался</a:t>
            </a:r>
            <a:r>
              <a:rPr lang="ru-RU" sz="2600" dirty="0" smtClean="0">
                <a:latin typeface="Calibri" pitchFamily="34" charset="0"/>
                <a:cs typeface="Calibri" pitchFamily="34" charset="0"/>
              </a:rPr>
              <a:t> для Чехова связью с миром но ему вовсе (не) </a:t>
            </a:r>
            <a:r>
              <a:rPr lang="ru-RU" sz="2600" dirty="0" err="1" smtClean="0">
                <a:latin typeface="Calibri" pitchFamily="34" charset="0"/>
                <a:cs typeface="Calibri" pitchFamily="34" charset="0"/>
              </a:rPr>
              <a:t>подходящ</a:t>
            </a:r>
            <a:r>
              <a:rPr lang="ru-RU" sz="2600" dirty="0" smtClean="0">
                <a:latin typeface="Calibri" pitchFamily="34" charset="0"/>
                <a:cs typeface="Calibri" pitchFamily="34" charset="0"/>
              </a:rPr>
              <a:t>..м. (Зайцев.) 3) О чем г..в..</a:t>
            </a:r>
            <a:r>
              <a:rPr lang="ru-RU" sz="2600" dirty="0" err="1" smtClean="0">
                <a:latin typeface="Calibri" pitchFamily="34" charset="0"/>
                <a:cs typeface="Calibri" pitchFamily="34" charset="0"/>
              </a:rPr>
              <a:t>рит</a:t>
            </a:r>
            <a:r>
              <a:rPr lang="ru-RU" sz="2600" dirty="0" smtClean="0">
                <a:latin typeface="Calibri" pitchFamily="34" charset="0"/>
                <a:cs typeface="Calibri" pitchFamily="34" charset="0"/>
              </a:rPr>
              <a:t> жизнь Толстого? Об огромном, ф..</a:t>
            </a:r>
            <a:r>
              <a:rPr lang="ru-RU" sz="2600" dirty="0" err="1" smtClean="0">
                <a:latin typeface="Calibri" pitchFamily="34" charset="0"/>
                <a:cs typeface="Calibri" pitchFamily="34" charset="0"/>
              </a:rPr>
              <a:t>нтастическом</a:t>
            </a:r>
            <a:r>
              <a:rPr lang="ru-RU" sz="2600" dirty="0" smtClean="0">
                <a:latin typeface="Calibri" pitchFamily="34" charset="0"/>
                <a:cs typeface="Calibri" pitchFamily="34" charset="0"/>
              </a:rPr>
              <a:t>, (не)поддающимся воображению, (не) человеческом труде. (Айтматов.) 4) Могильный камни стояли как толпы стариков (н..)кому (не)нужных, для всех </a:t>
            </a:r>
            <a:r>
              <a:rPr lang="ru-RU" sz="2600" dirty="0" err="1" smtClean="0">
                <a:latin typeface="Calibri" pitchFamily="34" charset="0"/>
                <a:cs typeface="Calibri" pitchFamily="34" charset="0"/>
              </a:rPr>
              <a:t>бе</a:t>
            </a:r>
            <a:r>
              <a:rPr lang="ru-RU" sz="2600" dirty="0" smtClean="0">
                <a:latin typeface="Calibri" pitchFamily="34" charset="0"/>
                <a:cs typeface="Calibri" pitchFamily="34" charset="0"/>
              </a:rPr>
              <a:t>..различных, одни повалились (на)бок, другие </a:t>
            </a:r>
            <a:r>
              <a:rPr lang="ru-RU" sz="2600" dirty="0" err="1" smtClean="0">
                <a:latin typeface="Calibri" pitchFamily="34" charset="0"/>
                <a:cs typeface="Calibri" pitchFamily="34" charset="0"/>
              </a:rPr>
              <a:t>бе</a:t>
            </a:r>
            <a:r>
              <a:rPr lang="ru-RU" sz="2600" dirty="0" smtClean="0">
                <a:latin typeface="Calibri" pitchFamily="34" charset="0"/>
                <a:cs typeface="Calibri" pitchFamily="34" charset="0"/>
              </a:rPr>
              <a:t>..</a:t>
            </a:r>
            <a:r>
              <a:rPr lang="ru-RU" sz="2600" dirty="0" err="1" smtClean="0">
                <a:latin typeface="Calibri" pitchFamily="34" charset="0"/>
                <a:cs typeface="Calibri" pitchFamily="34" charset="0"/>
              </a:rPr>
              <a:t>помощно</a:t>
            </a:r>
            <a:r>
              <a:rPr lang="ru-RU" sz="2600" dirty="0" smtClean="0">
                <a:latin typeface="Calibri" pitchFamily="34" charset="0"/>
                <a:cs typeface="Calibri" pitchFamily="34" charset="0"/>
              </a:rPr>
              <a:t> пр..</a:t>
            </a:r>
            <a:r>
              <a:rPr lang="ru-RU" sz="2600" dirty="0" err="1" smtClean="0">
                <a:latin typeface="Calibri" pitchFamily="34" charset="0"/>
                <a:cs typeface="Calibri" pitchFamily="34" charset="0"/>
              </a:rPr>
              <a:t>слонились</a:t>
            </a:r>
            <a:r>
              <a:rPr lang="ru-RU" sz="2600" dirty="0" smtClean="0">
                <a:latin typeface="Calibri" pitchFamily="34" charset="0"/>
                <a:cs typeface="Calibri" pitchFamily="34" charset="0"/>
              </a:rPr>
              <a:t> к стволам. (</a:t>
            </a:r>
            <a:r>
              <a:rPr lang="ru-RU" sz="2600" dirty="0" err="1" smtClean="0">
                <a:latin typeface="Calibri" pitchFamily="34" charset="0"/>
                <a:cs typeface="Calibri" pitchFamily="34" charset="0"/>
              </a:rPr>
              <a:t>Гроссман</a:t>
            </a:r>
            <a:r>
              <a:rPr lang="ru-RU" sz="2600" dirty="0" smtClean="0">
                <a:latin typeface="Calibri" pitchFamily="34" charset="0"/>
                <a:cs typeface="Calibri" pitchFamily="34" charset="0"/>
              </a:rPr>
              <a:t>.) 5) Владея английским языком с колыбельных дней я мог </a:t>
            </a:r>
            <a:r>
              <a:rPr lang="ru-RU" sz="2600" dirty="0" err="1" smtClean="0">
                <a:latin typeface="Calibri" pitchFamily="34" charset="0"/>
                <a:cs typeface="Calibri" pitchFamily="34" charset="0"/>
              </a:rPr>
              <a:t>насл</a:t>
            </a:r>
            <a:r>
              <a:rPr lang="ru-RU" sz="2600" dirty="0" smtClean="0">
                <a:latin typeface="Calibri" pitchFamily="34" charset="0"/>
                <a:cs typeface="Calibri" pitchFamily="34" charset="0"/>
              </a:rPr>
              <a:t>..ждаться «Безглавым всадником» в (не)сокращенном оригинале. (Набоков)</a:t>
            </a:r>
            <a:endParaRPr lang="ru-RU" sz="26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Повторение изученного по теме «Служебные части речи»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«Не в службу, а в дружбу!»</a:t>
            </a:r>
          </a:p>
          <a:p>
            <a:pPr marL="0" indent="0">
              <a:buNone/>
            </a:pPr>
            <a:endParaRPr lang="ru-RU" sz="2800" b="1" dirty="0">
              <a:latin typeface="Calibri" pitchFamily="34" charset="0"/>
              <a:cs typeface="Calibri" pitchFamily="34" charset="0"/>
            </a:endParaRPr>
          </a:p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«Дружба не служба; а с кем дружить, на того служить!»</a:t>
            </a:r>
          </a:p>
          <a:p>
            <a:endParaRPr lang="ru-RU" sz="2800" b="1" dirty="0">
              <a:latin typeface="Calibri" pitchFamily="34" charset="0"/>
              <a:cs typeface="Calibri" pitchFamily="34" charset="0"/>
            </a:endParaRPr>
          </a:p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«Сослужить кому-то добрую службу» </a:t>
            </a:r>
          </a:p>
          <a:p>
            <a:endParaRPr lang="ru-RU" sz="2800" b="1" dirty="0">
              <a:latin typeface="Calibri" pitchFamily="34" charset="0"/>
              <a:cs typeface="Calibri" pitchFamily="34" charset="0"/>
            </a:endParaRPr>
          </a:p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«Дружба дружбой, а служба службой»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997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262574"/>
            <a:ext cx="88583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Calibri" pitchFamily="34" charset="0"/>
                <a:cs typeface="Calibri" pitchFamily="34" charset="0"/>
              </a:rPr>
              <a:t>Поработайте редактором, отредактируйте примеры.</a:t>
            </a:r>
            <a:endParaRPr lang="ru-RU" sz="3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772816"/>
            <a:ext cx="88583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dirty="0" smtClean="0">
                <a:latin typeface="Calibri" pitchFamily="34" charset="0"/>
                <a:cs typeface="Calibri" pitchFamily="34" charset="0"/>
              </a:rPr>
              <a:t>Сориентироваться об обстоятельствах, говоря за то,  подтвердить о том, учить о том, обсуждать о том, заслужил этого, утверждать о том, никому не секрет, подпись из-под  документа, обратить внимание к этой проблеме, победить на первом туре.</a:t>
            </a:r>
            <a:endParaRPr lang="ru-RU" sz="2800" b="1" i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357166"/>
            <a:ext cx="885831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dirty="0" smtClean="0">
                <a:latin typeface="+mj-lt"/>
              </a:rPr>
              <a:t>Предлог – </a:t>
            </a:r>
            <a:r>
              <a:rPr lang="ru-RU" sz="2600" dirty="0" smtClean="0">
                <a:latin typeface="+mj-lt"/>
              </a:rPr>
              <a:t>служебная часть речи, которая выражает зависимость существительных, числительных и местоимений от других слов в словосочетании и предложении.</a:t>
            </a:r>
            <a:endParaRPr lang="ru-RU" sz="2600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362857"/>
            <a:ext cx="82153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200" b="1" dirty="0" smtClean="0">
                <a:latin typeface="+mj-lt"/>
              </a:rPr>
              <a:t>По происхождению: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200" dirty="0" smtClean="0">
                <a:latin typeface="+mj-lt"/>
              </a:rPr>
              <a:t> непроизводные: </a:t>
            </a:r>
            <a:r>
              <a:rPr lang="ru-RU" sz="3200" i="1" dirty="0" smtClean="0">
                <a:latin typeface="+mj-lt"/>
              </a:rPr>
              <a:t>в, на, под, у, к, с, над, от, по</a:t>
            </a:r>
            <a:r>
              <a:rPr lang="ru-RU" sz="3200" dirty="0" smtClean="0">
                <a:latin typeface="+mj-lt"/>
              </a:rPr>
              <a:t> и др.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200" dirty="0" smtClean="0">
                <a:latin typeface="+mj-lt"/>
              </a:rPr>
              <a:t> производные: </a:t>
            </a:r>
            <a:r>
              <a:rPr lang="ru-RU" sz="3200" i="1" dirty="0" smtClean="0">
                <a:latin typeface="+mj-lt"/>
              </a:rPr>
              <a:t>в течение (часа), в продолжение (лета), вследствие (наступления). 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1671000"/>
            <a:ext cx="86056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AutoNum type="arabicPeriod"/>
            </a:pPr>
            <a:r>
              <a:rPr lang="ru-RU" sz="2400" dirty="0" smtClean="0">
                <a:latin typeface="+mj-lt"/>
              </a:rPr>
              <a:t>(В)</a:t>
            </a:r>
            <a:r>
              <a:rPr lang="ru-RU" sz="2400" dirty="0" err="1" smtClean="0">
                <a:latin typeface="+mj-lt"/>
              </a:rPr>
              <a:t>течени</a:t>
            </a:r>
            <a:r>
              <a:rPr lang="ru-RU" sz="2400" dirty="0" smtClean="0">
                <a:latin typeface="+mj-lt"/>
              </a:rPr>
              <a:t>.. </a:t>
            </a:r>
            <a:r>
              <a:rPr lang="ru-RU" sz="2400" dirty="0">
                <a:latin typeface="+mj-lt"/>
              </a:rPr>
              <a:t>с</a:t>
            </a:r>
            <a:r>
              <a:rPr lang="ru-RU" sz="2400" dirty="0" smtClean="0">
                <a:latin typeface="+mj-lt"/>
              </a:rPr>
              <a:t>ражения он был стойким. – Солдат быстро продвигался вперед, попав (в)</a:t>
            </a:r>
            <a:r>
              <a:rPr lang="ru-RU" sz="2400" dirty="0" err="1" smtClean="0">
                <a:latin typeface="+mj-lt"/>
              </a:rPr>
              <a:t>течени</a:t>
            </a:r>
            <a:r>
              <a:rPr lang="ru-RU" sz="2400" dirty="0" smtClean="0">
                <a:latin typeface="+mj-lt"/>
              </a:rPr>
              <a:t>.. реки. </a:t>
            </a:r>
          </a:p>
          <a:p>
            <a:pPr marL="457200" indent="-457200" algn="ctr">
              <a:buAutoNum type="arabicPeriod"/>
            </a:pPr>
            <a:endParaRPr lang="ru-RU" sz="2400" dirty="0" smtClean="0">
              <a:latin typeface="+mj-lt"/>
            </a:endParaRPr>
          </a:p>
          <a:p>
            <a:pPr algn="ctr"/>
            <a:r>
              <a:rPr lang="ru-RU" sz="2400" dirty="0" smtClean="0">
                <a:latin typeface="+mj-lt"/>
              </a:rPr>
              <a:t>2. Он сидел (в)</a:t>
            </a:r>
            <a:r>
              <a:rPr lang="ru-RU" sz="2400" dirty="0" err="1" smtClean="0">
                <a:latin typeface="+mj-lt"/>
              </a:rPr>
              <a:t>заключени</a:t>
            </a:r>
            <a:r>
              <a:rPr lang="ru-RU" sz="2400" dirty="0" smtClean="0">
                <a:latin typeface="+mj-lt"/>
              </a:rPr>
              <a:t>.. уже два года. – (В)</a:t>
            </a:r>
            <a:r>
              <a:rPr lang="ru-RU" sz="2400" dirty="0" err="1" smtClean="0">
                <a:latin typeface="+mj-lt"/>
              </a:rPr>
              <a:t>заключени</a:t>
            </a:r>
            <a:r>
              <a:rPr lang="ru-RU" sz="2400" dirty="0" smtClean="0">
                <a:latin typeface="+mj-lt"/>
              </a:rPr>
              <a:t>.. </a:t>
            </a:r>
            <a:r>
              <a:rPr lang="ru-RU" sz="2400" dirty="0">
                <a:latin typeface="+mj-lt"/>
              </a:rPr>
              <a:t>а</a:t>
            </a:r>
            <a:r>
              <a:rPr lang="ru-RU" sz="2400" dirty="0" smtClean="0">
                <a:latin typeface="+mj-lt"/>
              </a:rPr>
              <a:t>рмейский хор исполнил ряд известных песен. </a:t>
            </a:r>
          </a:p>
          <a:p>
            <a:pPr algn="ctr"/>
            <a:endParaRPr lang="ru-RU" sz="2400" dirty="0" smtClean="0">
              <a:latin typeface="+mj-lt"/>
            </a:endParaRPr>
          </a:p>
          <a:p>
            <a:pPr algn="ctr"/>
            <a:r>
              <a:rPr lang="ru-RU" sz="2400" dirty="0" smtClean="0">
                <a:latin typeface="+mj-lt"/>
              </a:rPr>
              <a:t>3. (В)</a:t>
            </a:r>
            <a:r>
              <a:rPr lang="ru-RU" sz="2400" dirty="0" err="1" smtClean="0">
                <a:latin typeface="+mj-lt"/>
              </a:rPr>
              <a:t>продолжени</a:t>
            </a:r>
            <a:r>
              <a:rPr lang="ru-RU" sz="2400" dirty="0" smtClean="0">
                <a:latin typeface="+mj-lt"/>
              </a:rPr>
              <a:t>.. повести герои встречаются. – Леса на земле изменялись (в)</a:t>
            </a:r>
            <a:r>
              <a:rPr lang="ru-RU" sz="2400" dirty="0" err="1" smtClean="0">
                <a:latin typeface="+mj-lt"/>
              </a:rPr>
              <a:t>продолжени</a:t>
            </a:r>
            <a:r>
              <a:rPr lang="ru-RU" sz="2400" dirty="0" smtClean="0">
                <a:latin typeface="+mj-lt"/>
              </a:rPr>
              <a:t>.. миллионов лет.</a:t>
            </a:r>
          </a:p>
          <a:p>
            <a:pPr algn="ctr"/>
            <a:r>
              <a:rPr lang="ru-RU" sz="2400" dirty="0" smtClean="0">
                <a:latin typeface="+mj-lt"/>
              </a:rPr>
              <a:t>    </a:t>
            </a:r>
          </a:p>
          <a:p>
            <a:pPr algn="ctr"/>
            <a:r>
              <a:rPr lang="ru-RU" sz="2400" dirty="0" smtClean="0">
                <a:latin typeface="+mj-lt"/>
              </a:rPr>
              <a:t>4. (В)</a:t>
            </a:r>
            <a:r>
              <a:rPr lang="ru-RU" sz="2400" dirty="0" err="1" smtClean="0">
                <a:latin typeface="+mj-lt"/>
              </a:rPr>
              <a:t>следстви</a:t>
            </a:r>
            <a:r>
              <a:rPr lang="ru-RU" sz="2400" dirty="0" smtClean="0">
                <a:latin typeface="+mj-lt"/>
              </a:rPr>
              <a:t>.. пожаров гибнут леса. – (В)</a:t>
            </a:r>
            <a:r>
              <a:rPr lang="ru-RU" sz="2400" dirty="0" err="1" smtClean="0">
                <a:latin typeface="+mj-lt"/>
              </a:rPr>
              <a:t>следстви</a:t>
            </a:r>
            <a:r>
              <a:rPr lang="ru-RU" sz="2400" dirty="0" smtClean="0">
                <a:latin typeface="+mj-lt"/>
              </a:rPr>
              <a:t>.. по этому делу, открылись новые обстоятельства. </a:t>
            </a:r>
          </a:p>
          <a:p>
            <a:pPr algn="ctr"/>
            <a:endParaRPr lang="ru-RU" sz="2400" dirty="0" smtClean="0">
              <a:latin typeface="+mj-lt"/>
            </a:endParaRPr>
          </a:p>
          <a:p>
            <a:pPr algn="ctr"/>
            <a:r>
              <a:rPr lang="ru-RU" sz="2400" dirty="0" smtClean="0">
                <a:latin typeface="+mj-lt"/>
              </a:rPr>
              <a:t>5. (Не)смотря на большие морозы нужно было продолжать путь. – Альпинисты, (не)смотря вниз, поднимались все выше.</a:t>
            </a:r>
            <a:endParaRPr lang="ru-RU" sz="2400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52"/>
            <a:ext cx="86439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+mj-lt"/>
              </a:rPr>
              <a:t>Раскройте скобки, вставьте пропущенные буквы, объясните написание.</a:t>
            </a:r>
            <a:endParaRPr lang="ru-RU" sz="2800" b="1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Русский язык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19736"/>
          </a:xfrm>
        </p:spPr>
        <p:txBody>
          <a:bodyPr/>
          <a:lstStyle/>
          <a:p>
            <a:r>
              <a:rPr lang="ru-RU" i="1" dirty="0"/>
              <a:t>«</a:t>
            </a:r>
            <a:r>
              <a:rPr lang="ru-RU" dirty="0"/>
              <a:t>… дни сомнений, … дни </a:t>
            </a:r>
            <a:r>
              <a:rPr lang="ru-RU" i="1" dirty="0"/>
              <a:t>тяжёлых</a:t>
            </a:r>
            <a:r>
              <a:rPr lang="ru-RU" dirty="0"/>
              <a:t>/тягостных раздумий … судьбах моей /</a:t>
            </a:r>
            <a:r>
              <a:rPr lang="ru-RU" i="1" dirty="0"/>
              <a:t>нашей </a:t>
            </a:r>
            <a:r>
              <a:rPr lang="ru-RU" dirty="0"/>
              <a:t>родины ты один мне поддержка … опора, о великий/</a:t>
            </a:r>
            <a:r>
              <a:rPr lang="ru-RU" i="1" dirty="0"/>
              <a:t>большой</a:t>
            </a:r>
            <a:r>
              <a:rPr lang="ru-RU" dirty="0"/>
              <a:t>, </a:t>
            </a:r>
            <a:r>
              <a:rPr lang="ru-RU" i="1" dirty="0"/>
              <a:t>сильный</a:t>
            </a:r>
            <a:r>
              <a:rPr lang="ru-RU" dirty="0"/>
              <a:t>/могучий, правдивый/</a:t>
            </a:r>
            <a:r>
              <a:rPr lang="ru-RU" i="1" dirty="0"/>
              <a:t>честный</a:t>
            </a:r>
            <a:r>
              <a:rPr lang="ru-RU" dirty="0"/>
              <a:t> … свободный русский/</a:t>
            </a:r>
            <a:r>
              <a:rPr lang="ru-RU" i="1" dirty="0"/>
              <a:t>английский язык</a:t>
            </a:r>
            <a:r>
              <a:rPr lang="ru-RU" dirty="0"/>
              <a:t>! … будь тебя/</a:t>
            </a:r>
            <a:r>
              <a:rPr lang="ru-RU" i="1" dirty="0"/>
              <a:t>меня</a:t>
            </a:r>
            <a:r>
              <a:rPr lang="ru-RU" dirty="0"/>
              <a:t> –как … впасть … отчаяние … виде всего, … творится/</a:t>
            </a:r>
            <a:r>
              <a:rPr lang="ru-RU" i="1" dirty="0"/>
              <a:t>совершается</a:t>
            </a:r>
            <a:r>
              <a:rPr lang="ru-RU" dirty="0"/>
              <a:t> дома? … </a:t>
            </a:r>
            <a:r>
              <a:rPr lang="ru-RU" i="1" dirty="0"/>
              <a:t>нельзя</a:t>
            </a:r>
            <a:r>
              <a:rPr lang="ru-RU" dirty="0"/>
              <a:t>/можно верить, … такой язык … был дан великому народу!» </a:t>
            </a:r>
          </a:p>
        </p:txBody>
      </p:sp>
      <p:pic>
        <p:nvPicPr>
          <p:cNvPr id="2052" name="Picture 4" descr="http://graphic-shop.ru/graphics/436-865_resiz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11283"/>
            <a:ext cx="1725626" cy="213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021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812424"/>
            <a:ext cx="8715436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600" b="1" dirty="0" smtClean="0">
                <a:latin typeface="+mj-lt"/>
              </a:rPr>
              <a:t>Союз</a:t>
            </a:r>
            <a:r>
              <a:rPr lang="ru-RU" sz="2600" dirty="0" smtClean="0">
                <a:latin typeface="+mj-lt"/>
              </a:rPr>
              <a:t> – служебная часть речи, которая связывает как однородные члены предложения, так и простые предложения в составе сложного.</a:t>
            </a:r>
            <a:endParaRPr lang="ru-RU" sz="2600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3071810"/>
            <a:ext cx="41434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latin typeface="+mj-lt"/>
              </a:rPr>
              <a:t>По значению: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200" dirty="0" smtClean="0">
                <a:latin typeface="+mj-lt"/>
              </a:rPr>
              <a:t> сочинительные;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200" dirty="0" smtClean="0">
                <a:latin typeface="+mj-lt"/>
              </a:rPr>
              <a:t> подчинительные</a:t>
            </a:r>
            <a:r>
              <a:rPr lang="ru-RU" sz="2600" dirty="0" smtClean="0">
                <a:latin typeface="+mj-lt"/>
              </a:rPr>
              <a:t>.</a:t>
            </a:r>
            <a:endParaRPr lang="ru-RU" sz="2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«Что такое солдатская дружба?»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47" y="1920875"/>
            <a:ext cx="3354105" cy="4433888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i="1" dirty="0" smtClean="0"/>
              <a:t>«…</a:t>
            </a:r>
            <a:r>
              <a:rPr lang="ru-RU" i="1" dirty="0"/>
              <a:t>Свет пройди, нигде не сыщешь,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Не </a:t>
            </a:r>
            <a:r>
              <a:rPr lang="ru-RU" i="1" dirty="0"/>
              <a:t>случалось видеть мне</a:t>
            </a:r>
            <a:r>
              <a:rPr lang="ru-RU" dirty="0"/>
              <a:t> </a:t>
            </a:r>
            <a:r>
              <a:rPr lang="ru-RU" i="1" dirty="0"/>
              <a:t>                                         </a:t>
            </a:r>
            <a:r>
              <a:rPr lang="ru-RU" i="1" dirty="0" smtClean="0"/>
              <a:t>Дружбы </a:t>
            </a:r>
            <a:r>
              <a:rPr lang="ru-RU" i="1" dirty="0"/>
              <a:t>той святей и чище,</a:t>
            </a:r>
            <a:r>
              <a:rPr lang="ru-RU" dirty="0"/>
              <a:t> </a:t>
            </a:r>
            <a:r>
              <a:rPr lang="ru-RU" i="1" dirty="0"/>
              <a:t>                                     </a:t>
            </a:r>
            <a:r>
              <a:rPr lang="ru-RU" i="1" dirty="0" smtClean="0"/>
              <a:t>Что </a:t>
            </a:r>
            <a:r>
              <a:rPr lang="ru-RU" i="1" dirty="0"/>
              <a:t>бывает на </a:t>
            </a:r>
            <a:r>
              <a:rPr lang="ru-RU" i="1" dirty="0" smtClean="0"/>
              <a:t>войне».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456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57356" y="285728"/>
            <a:ext cx="52834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Сочинительные союзы</a:t>
            </a:r>
            <a:endParaRPr lang="ru-RU" sz="4000" b="1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539949"/>
              </p:ext>
            </p:extLst>
          </p:nvPr>
        </p:nvGraphicFramePr>
        <p:xfrm>
          <a:off x="142844" y="1260177"/>
          <a:ext cx="8858312" cy="5240274"/>
        </p:xfrm>
        <a:graphic>
          <a:graphicData uri="http://schemas.openxmlformats.org/drawingml/2006/table">
            <a:tbl>
              <a:tblPr/>
              <a:tblGrid>
                <a:gridCol w="24913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36692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03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Соединительные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i="1" dirty="0">
                          <a:latin typeface="Calibri"/>
                          <a:ea typeface="Calibri"/>
                          <a:cs typeface="Times New Roman"/>
                        </a:rPr>
                        <a:t>На берегу реки Исеть </a:t>
                      </a:r>
                      <a:r>
                        <a:rPr lang="ru-RU" sz="2300" i="1" u="none" dirty="0">
                          <a:latin typeface="Calibri"/>
                          <a:ea typeface="Calibri"/>
                          <a:cs typeface="Times New Roman"/>
                        </a:rPr>
                        <a:t>расположился </a:t>
                      </a:r>
                      <a:r>
                        <a:rPr lang="ru-RU" sz="2300" i="1" dirty="0" err="1">
                          <a:latin typeface="Calibri"/>
                          <a:ea typeface="Calibri"/>
                          <a:cs typeface="Times New Roman"/>
                        </a:rPr>
                        <a:t>Спассо</a:t>
                      </a:r>
                      <a:r>
                        <a:rPr lang="ru-RU" sz="2300" i="1" dirty="0">
                          <a:latin typeface="Calibri"/>
                          <a:ea typeface="Calibri"/>
                          <a:cs typeface="Times New Roman"/>
                        </a:rPr>
                        <a:t>-Преображенский </a:t>
                      </a:r>
                      <a:r>
                        <a:rPr lang="ru-RU" sz="2300" i="1" u="none" dirty="0">
                          <a:latin typeface="Calibri"/>
                          <a:ea typeface="Calibri"/>
                          <a:cs typeface="Times New Roman"/>
                        </a:rPr>
                        <a:t>собор</a:t>
                      </a:r>
                      <a:r>
                        <a:rPr lang="ru-RU" sz="2300" i="1" dirty="0">
                          <a:latin typeface="Calibri"/>
                          <a:ea typeface="Calibri"/>
                          <a:cs typeface="Times New Roman"/>
                        </a:rPr>
                        <a:t>, и каждый </a:t>
                      </a:r>
                      <a:r>
                        <a:rPr lang="ru-RU" sz="2300" i="1" u="none" dirty="0">
                          <a:latin typeface="Calibri"/>
                          <a:ea typeface="Calibri"/>
                          <a:cs typeface="Times New Roman"/>
                        </a:rPr>
                        <a:t>гость </a:t>
                      </a:r>
                      <a:r>
                        <a:rPr lang="ru-RU" sz="2300" i="1" u="none" dirty="0" smtClean="0">
                          <a:latin typeface="Calibri"/>
                          <a:ea typeface="Calibri"/>
                          <a:cs typeface="Times New Roman"/>
                        </a:rPr>
                        <a:t>города</a:t>
                      </a:r>
                      <a:r>
                        <a:rPr lang="ru-RU" sz="2300" i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300" i="1" dirty="0">
                          <a:latin typeface="Calibri"/>
                          <a:ea typeface="Calibri"/>
                          <a:cs typeface="Times New Roman"/>
                        </a:rPr>
                        <a:t>обязательно </a:t>
                      </a:r>
                      <a:r>
                        <a:rPr lang="ru-RU" sz="2300" i="1" u="none" dirty="0">
                          <a:latin typeface="Calibri"/>
                          <a:ea typeface="Calibri"/>
                          <a:cs typeface="Times New Roman"/>
                        </a:rPr>
                        <a:t>посетит </a:t>
                      </a:r>
                      <a:r>
                        <a:rPr lang="ru-RU" sz="2300" i="1" dirty="0">
                          <a:latin typeface="Calibri"/>
                          <a:ea typeface="Calibri"/>
                          <a:cs typeface="Times New Roman"/>
                        </a:rPr>
                        <a:t>это место. </a:t>
                      </a:r>
                      <a:endParaRPr lang="en-US" sz="2300" i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 smtClean="0">
                          <a:latin typeface="Calibri"/>
                          <a:ea typeface="Calibri"/>
                          <a:cs typeface="Times New Roman"/>
                        </a:rPr>
                        <a:t>[ </a:t>
                      </a:r>
                      <a:r>
                        <a:rPr lang="en-US" sz="2300" u="dbl" dirty="0" smtClean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r>
                        <a:rPr lang="en-US" sz="23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300" u="sng" dirty="0" smtClean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r>
                        <a:rPr lang="en-US" sz="2300" dirty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r>
                        <a:rPr lang="ru-RU" sz="2300" dirty="0">
                          <a:latin typeface="Calibri"/>
                          <a:ea typeface="Calibri"/>
                          <a:cs typeface="Times New Roman"/>
                        </a:rPr>
                        <a:t>, и </a:t>
                      </a:r>
                      <a:r>
                        <a:rPr lang="en-US" sz="2300" dirty="0">
                          <a:latin typeface="Calibri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2300" u="sng" dirty="0">
                          <a:latin typeface="Calibri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en-US" sz="2300" dirty="0"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2300" u="dbl" dirty="0">
                          <a:latin typeface="Calibri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en-US" sz="2300" dirty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ru-RU" sz="2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05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Противительные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i="1" u="none" dirty="0" smtClean="0">
                          <a:latin typeface="Calibri"/>
                          <a:ea typeface="Calibri"/>
                          <a:cs typeface="Times New Roman"/>
                        </a:rPr>
                        <a:t>Жители</a:t>
                      </a:r>
                      <a:r>
                        <a:rPr lang="ru-RU" sz="2300" i="1" u="none" baseline="0" dirty="0" smtClean="0">
                          <a:latin typeface="Calibri"/>
                          <a:ea typeface="Calibri"/>
                          <a:cs typeface="Times New Roman"/>
                        </a:rPr>
                        <a:t> этого города</a:t>
                      </a:r>
                      <a:r>
                        <a:rPr lang="ru-RU" sz="2300" i="1" u="none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300" i="1" dirty="0">
                          <a:latin typeface="Calibri"/>
                          <a:ea typeface="Calibri"/>
                          <a:cs typeface="Times New Roman"/>
                        </a:rPr>
                        <a:t>покажут гостям не только памятники старины, но и современное здание центральной библиотеки им. Зырянова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latin typeface="Calibri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ru-RU" sz="2300" u="sng" dirty="0">
                          <a:latin typeface="Calibri"/>
                          <a:ea typeface="Calibri"/>
                          <a:cs typeface="Times New Roman"/>
                        </a:rPr>
                        <a:t>         </a:t>
                      </a:r>
                      <a:r>
                        <a:rPr lang="ru-RU" sz="23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300" u="dbl" dirty="0">
                          <a:latin typeface="Calibri"/>
                          <a:ea typeface="Calibri"/>
                          <a:cs typeface="Times New Roman"/>
                        </a:rPr>
                        <a:t>         </a:t>
                      </a:r>
                      <a:r>
                        <a:rPr lang="ru-RU" sz="2300" dirty="0">
                          <a:latin typeface="Calibri"/>
                          <a:ea typeface="Calibri"/>
                          <a:cs typeface="Times New Roman"/>
                        </a:rPr>
                        <a:t>  не только, но и  ]</a:t>
                      </a: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05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Разделительные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i="1" dirty="0">
                          <a:latin typeface="Calibri"/>
                          <a:ea typeface="Calibri"/>
                          <a:cs typeface="Times New Roman"/>
                        </a:rPr>
                        <a:t>Из окон экскурсионного автобуса видны то здание вокзала, то старинные купеческие торговые ряды, то стадион, то городской сад, отметивший недавно столетний юбилей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>
                          <a:latin typeface="Calibri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2300" u="dbl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r>
                        <a:rPr lang="en-US" sz="2300" dirty="0"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2300" dirty="0" err="1">
                          <a:latin typeface="Calibri"/>
                          <a:ea typeface="Calibri"/>
                          <a:cs typeface="Times New Roman"/>
                        </a:rPr>
                        <a:t>то</a:t>
                      </a:r>
                      <a:r>
                        <a:rPr lang="en-US" sz="2300" dirty="0"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2300" u="sng" dirty="0">
                          <a:latin typeface="Calibri"/>
                          <a:ea typeface="Calibri"/>
                          <a:cs typeface="Times New Roman"/>
                        </a:rPr>
                        <a:t>         </a:t>
                      </a:r>
                      <a:r>
                        <a:rPr lang="en-US" sz="23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300" dirty="0">
                          <a:latin typeface="Calibri"/>
                          <a:ea typeface="Calibri"/>
                          <a:cs typeface="Times New Roman"/>
                        </a:rPr>
                        <a:t>, то </a:t>
                      </a:r>
                      <a:r>
                        <a:rPr lang="ru-RU" sz="2300" u="sng" dirty="0" smtClean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r>
                        <a:rPr lang="ru-RU" sz="23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300" dirty="0"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300" dirty="0" err="1" smtClean="0">
                          <a:latin typeface="Calibri"/>
                          <a:ea typeface="Calibri"/>
                          <a:cs typeface="Times New Roman"/>
                        </a:rPr>
                        <a:t>то</a:t>
                      </a:r>
                      <a:r>
                        <a:rPr lang="ru-RU" sz="2300" dirty="0" smtClean="0"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2300" u="sng" dirty="0" smtClean="0">
                          <a:latin typeface="Calibri"/>
                          <a:ea typeface="Calibri"/>
                          <a:cs typeface="Times New Roman"/>
                        </a:rPr>
                        <a:t>         </a:t>
                      </a:r>
                      <a:r>
                        <a:rPr lang="ru-RU" sz="23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300" dirty="0"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300" dirty="0" err="1">
                          <a:latin typeface="Calibri"/>
                          <a:ea typeface="Calibri"/>
                          <a:cs typeface="Times New Roman"/>
                        </a:rPr>
                        <a:t>то</a:t>
                      </a:r>
                      <a:r>
                        <a:rPr lang="ru-RU" sz="2300" dirty="0"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2300" u="sng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r>
                        <a:rPr lang="ru-RU" sz="2300" dirty="0">
                          <a:latin typeface="Calibri"/>
                          <a:ea typeface="Calibri"/>
                          <a:cs typeface="Times New Roman"/>
                        </a:rPr>
                        <a:t> , /</a:t>
                      </a:r>
                      <a:r>
                        <a:rPr lang="ru-RU" sz="2300" u="wavy" dirty="0">
                          <a:latin typeface="Calibri"/>
                          <a:ea typeface="Calibri"/>
                          <a:cs typeface="Times New Roman"/>
                        </a:rPr>
                        <a:t>         </a:t>
                      </a:r>
                      <a:r>
                        <a:rPr lang="ru-RU" sz="23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300" dirty="0" smtClean="0">
                          <a:latin typeface="Calibri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2300" dirty="0" smtClean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ru-RU" sz="2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1012</TotalTime>
  <Words>1202</Words>
  <Application>Microsoft Office PowerPoint</Application>
  <PresentationFormat>Экран (4:3)</PresentationFormat>
  <Paragraphs>126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Презентация PowerPoint</vt:lpstr>
      <vt:lpstr>Повторение изученного по теме «Служебные части речи» </vt:lpstr>
      <vt:lpstr>Презентация PowerPoint</vt:lpstr>
      <vt:lpstr>Презентация PowerPoint</vt:lpstr>
      <vt:lpstr>Презентация PowerPoint</vt:lpstr>
      <vt:lpstr>Русский язык</vt:lpstr>
      <vt:lpstr>Презентация PowerPoint</vt:lpstr>
      <vt:lpstr>«Что такое солдатская дружба?»</vt:lpstr>
      <vt:lpstr>Презентация PowerPoint</vt:lpstr>
      <vt:lpstr>Презентация PowerPoint</vt:lpstr>
      <vt:lpstr>Роль служебных частей речи в современном русском языке</vt:lpstr>
      <vt:lpstr>Задание на самоподготовку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Атись</dc:creator>
  <cp:lastModifiedBy>Света</cp:lastModifiedBy>
  <cp:revision>86</cp:revision>
  <dcterms:created xsi:type="dcterms:W3CDTF">2010-05-08T13:48:31Z</dcterms:created>
  <dcterms:modified xsi:type="dcterms:W3CDTF">2017-08-19T18:10:11Z</dcterms:modified>
</cp:coreProperties>
</file>