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63" r:id="rId2"/>
    <p:sldId id="265" r:id="rId3"/>
    <p:sldId id="259" r:id="rId4"/>
    <p:sldId id="271" r:id="rId5"/>
    <p:sldId id="264" r:id="rId6"/>
    <p:sldId id="256" r:id="rId7"/>
    <p:sldId id="257" r:id="rId8"/>
    <p:sldId id="258" r:id="rId9"/>
    <p:sldId id="266" r:id="rId10"/>
    <p:sldId id="260" r:id="rId11"/>
    <p:sldId id="267" r:id="rId12"/>
    <p:sldId id="268" r:id="rId13"/>
    <p:sldId id="272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B253AA-8477-4B39-BA8C-379B86E926AA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CE89E8-9DB0-42D0-AF7E-263248FD9E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467293-62DB-4B1A-9F23-A11683139921}" type="slidenum">
              <a:rPr lang="ru-RU"/>
              <a:pPr/>
              <a:t>7</a:t>
            </a:fld>
            <a:endParaRPr lang="ru-RU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06FAA3-FC6C-4D9C-958A-39EF67908CF7}" type="slidenum">
              <a:rPr lang="ru-RU"/>
              <a:pPr/>
              <a:t>8</a:t>
            </a:fld>
            <a:endParaRPr lang="ru-RU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20.08.2017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Pictures\картинки к предметной неделе\вег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0"/>
            <a:ext cx="8143932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71603" y="1285860"/>
            <a:ext cx="342902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«словечки отношений»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58029" y="4063603"/>
            <a:ext cx="350046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В.А. Богородицкий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1\Desktop\к уроку\лдж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14290"/>
            <a:ext cx="2497457" cy="1643064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857364"/>
            <a:ext cx="8153400" cy="4268799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По легенде, благоверный князь Петр, вступивший на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муромский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престол в 1203 году страдал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от неизлечимой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болезни. Его тяжкий недуг не поддавался лечению, но однажды во сне князю привиделось, что исцелить его сможет дева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Феврония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крестьянка из деревни Ласковой в Рязанской земле. Дева исцелила князя Петра, стала его супругой, они терпели гонения, но потом снова благополучно княжили в Муроме. Их союз стал образцом супружеской верности, взаимной любви  и семейного счастья. По легенде, они умерли в один день по новому стилю – 8 июля в 1228 году, и их тела, положенные в разных местах, чудесным образом оказались в одном гробу.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Петр 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Феврония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были причислены к лику святых. Их день православная церковь уже около 8 веков отмечает 8 июля. В этот день тысячи людей приезжают в Муром, ставят свечи возле иконы святых Петра 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Февронии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¸ просят о счастье, любви, благополучии.</a:t>
            </a:r>
          </a:p>
          <a:p>
            <a:endParaRPr lang="ru-RU" dirty="0"/>
          </a:p>
        </p:txBody>
      </p:sp>
      <p:pic>
        <p:nvPicPr>
          <p:cNvPr id="3076" name="Picture 4" descr="C:\Users\1\Desktop\к уроку\ол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14290"/>
            <a:ext cx="2000264" cy="16218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642918"/>
            <a:ext cx="735811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Задание.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Прочитайте,найдите в тексте все предлоги и определите, какие из них наиболее употребительные. Запишите их в тетрадь.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 Какие предлоги по грамматическим признакам (простые или составные)?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 Какие разряды предлогов встретились в этом тексте?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214414" y="3714752"/>
            <a:ext cx="67151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Всего -  10 предлогов , в(во) – 9 раз; по – 3 раза; на, от, из, к, около, возле, о  - 1 раз.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4929198"/>
            <a:ext cx="7715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Оцените свою работу сами, используя критерии : 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 баллов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нашли все 10 предлогов,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 балла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7-9 предлогов,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балла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менее 7 предлогов.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3"/>
      <p:bldP spid="4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классный руководитель\ФотоШОУ\Themes\Современные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01156" cy="6749596"/>
          </a:xfrm>
          <a:prstGeom prst="rect">
            <a:avLst/>
          </a:prstGeom>
          <a:noFill/>
        </p:spPr>
      </p:pic>
      <p:pic>
        <p:nvPicPr>
          <p:cNvPr id="3" name="Picture 7" descr="E:\6622df030d7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410075"/>
            <a:ext cx="22606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85786" y="571480"/>
            <a:ext cx="25003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Вывод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428736"/>
            <a:ext cx="735811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Предлоги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это ____________ часть речи, которая служит для __________________________  в предложении, предлоги устанавливают ________________ между словами и словосочетаниями.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грамматическим признакам предлоги  бывают ______ и ______, ________ и ________.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значению делятся на предлоги  со значением ________, ________, ________, _________ значением.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728" y="428604"/>
            <a:ext cx="63680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Домашнее задание.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2143116"/>
            <a:ext cx="7143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Параграф о предлогах.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Сочинить сказку о предлогах.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C:\Users\1\Pictures\картинки к предметной неделе\ми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525411" cy="5786478"/>
          </a:xfrm>
          <a:prstGeom prst="rect">
            <a:avLst/>
          </a:prstGeom>
          <a:noFill/>
        </p:spPr>
      </p:pic>
      <p:pic>
        <p:nvPicPr>
          <p:cNvPr id="27650" name="Picture 2" descr="C:\Users\1\Pictures\картинки к предметной неделе\пшх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855356">
            <a:off x="4873357" y="1397079"/>
            <a:ext cx="2575553" cy="244514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20628615">
            <a:off x="1071538" y="1785926"/>
            <a:ext cx="53976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урок!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071538" y="0"/>
            <a:ext cx="8072462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Привет, Настасья!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Кузя, весь всклокоченный вылез из-под письменного стола и прочихавшись, спросил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Чего делаешь?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-Русский учу.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-И что у нас сегодня по русскому?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спросил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домовенок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-Предлоги, - ответила девочка.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-Предлоги!?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Кузя чуть не поперхнулся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такие маленькие, которые перед словами стоят. Нашла чего учить. Да я, если хочешь знать, вообще без предлогов обойтись могу!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-Во-первых, не все предлоги маленькие. Например: в течение, в продолжение, несмотря  на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тоже предлоги, а вот какие длинные, а во-вторых, ты бы, Кузя лучше под столом пыль вытер, чем всякую ерунду говорить.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Кузя принял обиженный вид, и бормоча себе под нос: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-Да я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ней больше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 за что, никогда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поплелся на кухню за тряпкой.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 уже на следующий день Настя, вернувшись из школы, увидела сидящего на диване Кузю. Он чуть не плакал.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-Что с тобой,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Кузенька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-Настя, ты не представляешь, лучший друг обманул, надул, облапошил.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Кузя протянул девочке мокрый от слез листок бумаги. Настя прочитала: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Телеграмма: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жди четверг билет куплю вокзале встречай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Пантелеймон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-Сегодня все утро ждал, - захныкал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домовенок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- ни поезда, ни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Пантелеймона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-Подожди, Кузя, а почему сегодня? Где твой друг живет?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-В деревне. Ночь езды на поезде.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Значит, завтра приедет, сделала вывод девочка.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Как завтра, здесь же ясно написано: Жди в четверг, билет куплю на вокзале, встречай.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Нет,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Кузенька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не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четверг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а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четверг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вот и получается: Жди, на четверг билет куплю, на вокзале встречай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Значит, твой друг приедет завтра с утра.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Так это что, он специально зашифровал, чтобы меня запутать?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обиделся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домовенок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Нет, Кузя, просто телеграммы обычно предлагаются без предлогов.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-Да, выходит, предлоги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 такая уж  бесполезная вещь. Я из-за них сегодня все утро на вокзале проторчал.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классный руководитель\ФотоШОУ\Themes\Экраны\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9208377" cy="600079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8" y="1214422"/>
            <a:ext cx="484639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Предлог  как служебная часть речи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28926" y="6500834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2013 г.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классный руководитель\ФотоШОУ\Themes\Современные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8404"/>
            <a:ext cx="9001156" cy="6749596"/>
          </a:xfrm>
          <a:prstGeom prst="rect">
            <a:avLst/>
          </a:prstGeom>
          <a:noFill/>
        </p:spPr>
      </p:pic>
      <p:pic>
        <p:nvPicPr>
          <p:cNvPr id="3" name="Picture 7" descr="E:\6622df030d7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410075"/>
            <a:ext cx="22606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00298" y="571480"/>
            <a:ext cx="39392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Цели урока: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6" y="1714488"/>
            <a:ext cx="70009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Знать характерные признаки предлога как служебной части речи, роль предлога  в речи.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Знать грамматические признаки предлога.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Уметь распознавать предлог среди других частей речи по его функциональному значению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к уроку\telegramma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290"/>
            <a:ext cx="8029605" cy="521017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929058" y="2786058"/>
            <a:ext cx="3214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Домовенку</a:t>
            </a:r>
            <a:r>
              <a:rPr lang="ru-RU" b="1" dirty="0" smtClean="0"/>
              <a:t> Кузе г </a:t>
            </a:r>
            <a:r>
              <a:rPr lang="ru-RU" b="1" dirty="0" err="1" smtClean="0"/>
              <a:t>Буквянск</a:t>
            </a:r>
            <a:r>
              <a:rPr lang="ru-RU" b="1" dirty="0" smtClean="0"/>
              <a:t> </a:t>
            </a:r>
            <a:r>
              <a:rPr lang="ru-RU" b="1" dirty="0" err="1" smtClean="0"/>
              <a:t>ул</a:t>
            </a:r>
            <a:r>
              <a:rPr lang="ru-RU" b="1" dirty="0" smtClean="0"/>
              <a:t> Служебная 1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571736" y="3643314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Жди </a:t>
            </a:r>
            <a:r>
              <a:rPr lang="ru-RU" b="1" dirty="0" err="1" smtClean="0"/>
              <a:t>зпт</a:t>
            </a:r>
            <a:r>
              <a:rPr lang="ru-RU" b="1" dirty="0" smtClean="0"/>
              <a:t> четверг билет куплю </a:t>
            </a:r>
            <a:r>
              <a:rPr lang="ru-RU" b="1" dirty="0" err="1" smtClean="0"/>
              <a:t>зпт</a:t>
            </a:r>
            <a:r>
              <a:rPr lang="ru-RU" b="1" dirty="0" smtClean="0"/>
              <a:t> вокзал встречай </a:t>
            </a:r>
            <a:r>
              <a:rPr lang="ru-RU" b="1" dirty="0" err="1" smtClean="0"/>
              <a:t>тчк</a:t>
            </a:r>
            <a:r>
              <a:rPr lang="ru-RU" b="1" dirty="0" smtClean="0"/>
              <a:t>  </a:t>
            </a:r>
            <a:r>
              <a:rPr lang="ru-RU" b="1" dirty="0" err="1" smtClean="0"/>
              <a:t>Пантелеймон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5643578"/>
            <a:ext cx="7072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Жди, на четверг билет куплю, на вокзале встречай.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Пантелеймон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классный руководитель\ФотоШОУ\Themes\Современные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8404"/>
            <a:ext cx="9001156" cy="6749596"/>
          </a:xfrm>
          <a:prstGeom prst="rect">
            <a:avLst/>
          </a:prstGeom>
          <a:noFill/>
        </p:spPr>
      </p:pic>
      <p:pic>
        <p:nvPicPr>
          <p:cNvPr id="3" name="Picture 7" descr="E:\6622df030d7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410075"/>
            <a:ext cx="22606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714480" y="571480"/>
            <a:ext cx="50731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Роль предлогов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2976" y="1571612"/>
            <a:ext cx="70009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 Предлоги служат для связи слов и словосочетаний в предложении.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Устанавливают смысловые отношения между словами и словосочетаниями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214290"/>
            <a:ext cx="12144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ru-RU" sz="96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WordArt 4"/>
          <p:cNvSpPr>
            <a:spLocks noChangeArrowheads="1" noChangeShapeType="1" noTextEdit="1"/>
          </p:cNvSpPr>
          <p:nvPr/>
        </p:nvSpPr>
        <p:spPr bwMode="auto">
          <a:xfrm>
            <a:off x="2209800" y="381000"/>
            <a:ext cx="48482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Разряды предлогов по значению</a:t>
            </a:r>
          </a:p>
        </p:txBody>
      </p:sp>
      <p:sp>
        <p:nvSpPr>
          <p:cNvPr id="83973" name="Rectangle 5"/>
          <p:cNvSpPr>
            <a:spLocks noChangeArrowheads="1"/>
          </p:cNvSpPr>
          <p:nvPr/>
        </p:nvSpPr>
        <p:spPr bwMode="auto">
          <a:xfrm>
            <a:off x="990600" y="14478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ru-RU" sz="2400"/>
              <a:t>Войти </a:t>
            </a:r>
            <a:r>
              <a:rPr lang="ru-RU" sz="2400" b="1"/>
              <a:t>в</a:t>
            </a:r>
            <a:r>
              <a:rPr lang="ru-RU" sz="2400"/>
              <a:t> комнату</a:t>
            </a:r>
          </a:p>
        </p:txBody>
      </p:sp>
      <p:sp>
        <p:nvSpPr>
          <p:cNvPr id="83974" name="Rectangle 6"/>
          <p:cNvSpPr>
            <a:spLocks noChangeArrowheads="1"/>
          </p:cNvSpPr>
          <p:nvPr/>
        </p:nvSpPr>
        <p:spPr bwMode="auto">
          <a:xfrm>
            <a:off x="990600" y="25146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ru-RU" sz="2400" dirty="0"/>
              <a:t>Прийти </a:t>
            </a:r>
            <a:r>
              <a:rPr lang="ru-RU" sz="2400" b="1" dirty="0"/>
              <a:t>через</a:t>
            </a:r>
            <a:r>
              <a:rPr lang="ru-RU" sz="2400" dirty="0"/>
              <a:t> час </a:t>
            </a:r>
          </a:p>
        </p:txBody>
      </p:sp>
      <p:sp>
        <p:nvSpPr>
          <p:cNvPr id="83975" name="Rectangle 7"/>
          <p:cNvSpPr>
            <a:spLocks noChangeArrowheads="1"/>
          </p:cNvSpPr>
          <p:nvPr/>
        </p:nvSpPr>
        <p:spPr bwMode="auto">
          <a:xfrm>
            <a:off x="990600" y="3657600"/>
            <a:ext cx="70643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ru-RU" sz="2400"/>
              <a:t>Не пришёл </a:t>
            </a:r>
            <a:r>
              <a:rPr lang="ru-RU" sz="2400" b="1"/>
              <a:t>из-за</a:t>
            </a:r>
            <a:r>
              <a:rPr lang="ru-RU" sz="2400"/>
              <a:t> болезни </a:t>
            </a:r>
          </a:p>
          <a:p>
            <a:pPr algn="just"/>
            <a:r>
              <a:rPr lang="ru-RU" sz="2400"/>
              <a:t>(не пришёл </a:t>
            </a:r>
            <a:r>
              <a:rPr lang="ru-RU" sz="2400" b="1"/>
              <a:t>почему?</a:t>
            </a:r>
            <a:r>
              <a:rPr lang="ru-RU" sz="2400"/>
              <a:t> из-за болезни)</a:t>
            </a:r>
          </a:p>
        </p:txBody>
      </p:sp>
      <p:sp>
        <p:nvSpPr>
          <p:cNvPr id="83976" name="Rectangle 8"/>
          <p:cNvSpPr>
            <a:spLocks noChangeArrowheads="1"/>
          </p:cNvSpPr>
          <p:nvPr/>
        </p:nvSpPr>
        <p:spPr bwMode="auto">
          <a:xfrm>
            <a:off x="990600" y="5181600"/>
            <a:ext cx="7620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ru-RU" sz="2400"/>
              <a:t>Остановились </a:t>
            </a:r>
            <a:r>
              <a:rPr lang="ru-RU" sz="2400" b="1"/>
              <a:t>для</a:t>
            </a:r>
            <a:r>
              <a:rPr lang="ru-RU" sz="2400"/>
              <a:t> ночлега </a:t>
            </a:r>
          </a:p>
          <a:p>
            <a:pPr algn="just"/>
            <a:r>
              <a:rPr lang="ru-RU" sz="2400"/>
              <a:t>(остановились </a:t>
            </a:r>
            <a:r>
              <a:rPr lang="ru-RU" sz="2400" b="1"/>
              <a:t>зачем? с какой целью?</a:t>
            </a:r>
            <a:r>
              <a:rPr lang="ru-RU" sz="2400"/>
              <a:t> для ночлега)</a:t>
            </a:r>
          </a:p>
        </p:txBody>
      </p:sp>
      <p:sp>
        <p:nvSpPr>
          <p:cNvPr id="83981" name="Rectangle 13"/>
          <p:cNvSpPr>
            <a:spLocks noChangeArrowheads="1"/>
          </p:cNvSpPr>
          <p:nvPr/>
        </p:nvSpPr>
        <p:spPr bwMode="auto">
          <a:xfrm>
            <a:off x="3581400" y="1447800"/>
            <a:ext cx="3627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(войти </a:t>
            </a:r>
            <a:r>
              <a:rPr lang="ru-RU" sz="2400" b="1"/>
              <a:t>куда?</a:t>
            </a:r>
            <a:r>
              <a:rPr lang="ru-RU" sz="2400"/>
              <a:t> в комнату)</a:t>
            </a:r>
          </a:p>
        </p:txBody>
      </p:sp>
      <p:sp>
        <p:nvSpPr>
          <p:cNvPr id="83982" name="WordArt 14"/>
          <p:cNvSpPr>
            <a:spLocks noChangeArrowheads="1" noChangeShapeType="1" noTextEdit="1"/>
          </p:cNvSpPr>
          <p:nvPr/>
        </p:nvSpPr>
        <p:spPr bwMode="auto">
          <a:xfrm>
            <a:off x="1066800" y="1066800"/>
            <a:ext cx="6334125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1. Пространственное значение, значение места.</a:t>
            </a:r>
          </a:p>
        </p:txBody>
      </p:sp>
      <p:sp>
        <p:nvSpPr>
          <p:cNvPr id="83983" name="WordArt 15"/>
          <p:cNvSpPr>
            <a:spLocks noChangeArrowheads="1" noChangeShapeType="1" noTextEdit="1"/>
          </p:cNvSpPr>
          <p:nvPr/>
        </p:nvSpPr>
        <p:spPr bwMode="auto">
          <a:xfrm>
            <a:off x="1066800" y="2133600"/>
            <a:ext cx="329565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2. Временное значение.</a:t>
            </a:r>
          </a:p>
        </p:txBody>
      </p:sp>
      <p:sp>
        <p:nvSpPr>
          <p:cNvPr id="83985" name="Rectangle 17"/>
          <p:cNvSpPr>
            <a:spLocks noChangeArrowheads="1"/>
          </p:cNvSpPr>
          <p:nvPr/>
        </p:nvSpPr>
        <p:spPr bwMode="auto">
          <a:xfrm>
            <a:off x="3733800" y="2514600"/>
            <a:ext cx="3927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(прийти </a:t>
            </a:r>
            <a:r>
              <a:rPr lang="ru-RU" sz="2400" b="1"/>
              <a:t>когда?</a:t>
            </a:r>
            <a:r>
              <a:rPr lang="ru-RU" sz="2400"/>
              <a:t> через час)</a:t>
            </a:r>
          </a:p>
        </p:txBody>
      </p:sp>
      <p:sp>
        <p:nvSpPr>
          <p:cNvPr id="83986" name="WordArt 18"/>
          <p:cNvSpPr>
            <a:spLocks noChangeArrowheads="1" noChangeShapeType="1" noTextEdit="1"/>
          </p:cNvSpPr>
          <p:nvPr/>
        </p:nvSpPr>
        <p:spPr bwMode="auto">
          <a:xfrm>
            <a:off x="1066800" y="3276600"/>
            <a:ext cx="3333750" cy="368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3. Причинное значение.</a:t>
            </a:r>
          </a:p>
        </p:txBody>
      </p:sp>
      <p:sp>
        <p:nvSpPr>
          <p:cNvPr id="83987" name="WordArt 19"/>
          <p:cNvSpPr>
            <a:spLocks noChangeArrowheads="1" noChangeShapeType="1" noTextEdit="1"/>
          </p:cNvSpPr>
          <p:nvPr/>
        </p:nvSpPr>
        <p:spPr bwMode="auto">
          <a:xfrm>
            <a:off x="1066800" y="4724400"/>
            <a:ext cx="2943225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4. Целевое значение.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0" y="0"/>
            <a:ext cx="12144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ru-RU" sz="96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39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39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3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39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39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3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39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39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3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39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39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3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39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39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39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83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83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83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839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839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839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83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83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83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81" grpId="0"/>
      <p:bldP spid="83982" grpId="0" animBg="1"/>
      <p:bldP spid="83983" grpId="0" animBg="1"/>
      <p:bldP spid="83985" grpId="0"/>
      <p:bldP spid="83986" grpId="0" animBg="1"/>
      <p:bldP spid="8398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WordArt 4"/>
          <p:cNvSpPr>
            <a:spLocks noChangeArrowheads="1" noChangeShapeType="1" noTextEdit="1"/>
          </p:cNvSpPr>
          <p:nvPr/>
        </p:nvSpPr>
        <p:spPr bwMode="auto">
          <a:xfrm>
            <a:off x="1371600" y="457200"/>
            <a:ext cx="6477000" cy="466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Грамматические признаки предлогов</a:t>
            </a:r>
          </a:p>
        </p:txBody>
      </p:sp>
      <p:sp>
        <p:nvSpPr>
          <p:cNvPr id="92165" name="Line 5"/>
          <p:cNvSpPr>
            <a:spLocks noChangeShapeType="1"/>
          </p:cNvSpPr>
          <p:nvPr/>
        </p:nvSpPr>
        <p:spPr bwMode="auto">
          <a:xfrm flipH="1">
            <a:off x="2514600" y="914400"/>
            <a:ext cx="685800" cy="83820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166" name="Line 6"/>
          <p:cNvSpPr>
            <a:spLocks noChangeShapeType="1"/>
          </p:cNvSpPr>
          <p:nvPr/>
        </p:nvSpPr>
        <p:spPr bwMode="auto">
          <a:xfrm>
            <a:off x="5867400" y="914400"/>
            <a:ext cx="762000" cy="83820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167" name="WordArt 7"/>
          <p:cNvSpPr>
            <a:spLocks noChangeArrowheads="1" noChangeShapeType="1" noTextEdit="1"/>
          </p:cNvSpPr>
          <p:nvPr/>
        </p:nvSpPr>
        <p:spPr bwMode="auto">
          <a:xfrm>
            <a:off x="685800" y="1905000"/>
            <a:ext cx="27432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по числу слов</a:t>
            </a:r>
          </a:p>
        </p:txBody>
      </p:sp>
      <p:sp>
        <p:nvSpPr>
          <p:cNvPr id="92168" name="WordArt 8"/>
          <p:cNvSpPr>
            <a:spLocks noChangeArrowheads="1" noChangeShapeType="1" noTextEdit="1"/>
          </p:cNvSpPr>
          <p:nvPr/>
        </p:nvSpPr>
        <p:spPr bwMode="auto">
          <a:xfrm>
            <a:off x="4648200" y="1905000"/>
            <a:ext cx="3819525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по происхождению</a:t>
            </a:r>
          </a:p>
        </p:txBody>
      </p:sp>
      <p:sp>
        <p:nvSpPr>
          <p:cNvPr id="92169" name="Text Box 9"/>
          <p:cNvSpPr txBox="1">
            <a:spLocks noChangeArrowheads="1"/>
          </p:cNvSpPr>
          <p:nvPr/>
        </p:nvSpPr>
        <p:spPr bwMode="auto">
          <a:xfrm>
            <a:off x="595313" y="2667000"/>
            <a:ext cx="3367087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006600"/>
                </a:solidFill>
              </a:rPr>
              <a:t>1.</a:t>
            </a:r>
            <a:r>
              <a:rPr lang="ru-RU" sz="4000" dirty="0"/>
              <a:t> Простые</a:t>
            </a:r>
          </a:p>
          <a:p>
            <a:endParaRPr lang="ru-RU" sz="4000" dirty="0"/>
          </a:p>
          <a:p>
            <a:r>
              <a:rPr lang="ru-RU" sz="4000" dirty="0">
                <a:solidFill>
                  <a:srgbClr val="006600"/>
                </a:solidFill>
              </a:rPr>
              <a:t>2.</a:t>
            </a:r>
            <a:r>
              <a:rPr lang="ru-RU" sz="4000" dirty="0"/>
              <a:t> Составные</a:t>
            </a:r>
          </a:p>
        </p:txBody>
      </p:sp>
      <p:sp>
        <p:nvSpPr>
          <p:cNvPr id="92170" name="Text Box 10"/>
          <p:cNvSpPr txBox="1">
            <a:spLocks noChangeArrowheads="1"/>
          </p:cNvSpPr>
          <p:nvPr/>
        </p:nvSpPr>
        <p:spPr bwMode="auto">
          <a:xfrm>
            <a:off x="4343400" y="2667000"/>
            <a:ext cx="45339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>
                <a:solidFill>
                  <a:srgbClr val="006600"/>
                </a:solidFill>
              </a:rPr>
              <a:t>1.</a:t>
            </a:r>
            <a:r>
              <a:rPr lang="ru-RU" sz="4000"/>
              <a:t> Производные</a:t>
            </a:r>
          </a:p>
          <a:p>
            <a:endParaRPr lang="ru-RU" sz="4000"/>
          </a:p>
          <a:p>
            <a:r>
              <a:rPr lang="ru-RU" sz="4000">
                <a:solidFill>
                  <a:srgbClr val="006600"/>
                </a:solidFill>
              </a:rPr>
              <a:t>2.</a:t>
            </a:r>
            <a:r>
              <a:rPr lang="ru-RU" sz="4000"/>
              <a:t> Непроизводные</a:t>
            </a:r>
          </a:p>
        </p:txBody>
      </p:sp>
      <p:sp>
        <p:nvSpPr>
          <p:cNvPr id="92172" name="WordArt 12"/>
          <p:cNvSpPr>
            <a:spLocks noChangeArrowheads="1" noChangeShapeType="1" noTextEdit="1"/>
          </p:cNvSpPr>
          <p:nvPr/>
        </p:nvSpPr>
        <p:spPr bwMode="auto">
          <a:xfrm>
            <a:off x="609600" y="5181600"/>
            <a:ext cx="7924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О - простой непроизводный предлог.</a:t>
            </a:r>
          </a:p>
        </p:txBody>
      </p:sp>
      <p:sp>
        <p:nvSpPr>
          <p:cNvPr id="92173" name="WordArt 13"/>
          <p:cNvSpPr>
            <a:spLocks noChangeArrowheads="1" noChangeShapeType="1" noTextEdit="1"/>
          </p:cNvSpPr>
          <p:nvPr/>
        </p:nvSpPr>
        <p:spPr bwMode="auto">
          <a:xfrm>
            <a:off x="642910" y="5786454"/>
            <a:ext cx="81343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Мимо - простой производный предлог.</a:t>
            </a:r>
          </a:p>
        </p:txBody>
      </p:sp>
      <p:sp>
        <p:nvSpPr>
          <p:cNvPr id="92174" name="WordArt 14"/>
          <p:cNvSpPr>
            <a:spLocks noChangeArrowheads="1" noChangeShapeType="1" noTextEdit="1"/>
          </p:cNvSpPr>
          <p:nvPr/>
        </p:nvSpPr>
        <p:spPr bwMode="auto">
          <a:xfrm>
            <a:off x="714348" y="4786322"/>
            <a:ext cx="7896225" cy="466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В силу - составной производный предлог.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12144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ru-RU" sz="96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2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92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92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2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92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92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92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2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2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2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92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92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92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9" grpId="0"/>
      <p:bldP spid="92170" grpId="0"/>
      <p:bldP spid="92172" grpId="0" animBg="1"/>
      <p:bldP spid="92172" grpId="1" animBg="1"/>
      <p:bldP spid="92173" grpId="0" animBg="1"/>
      <p:bldP spid="92173" grpId="1" animBg="1"/>
      <p:bldP spid="92174" grpId="0" animBg="1"/>
      <p:bldP spid="92174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классный руководитель\ФотоШОУ\Themes\Современные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01156" cy="6749596"/>
          </a:xfrm>
          <a:prstGeom prst="rect">
            <a:avLst/>
          </a:prstGeom>
          <a:noFill/>
        </p:spPr>
      </p:pic>
      <p:pic>
        <p:nvPicPr>
          <p:cNvPr id="3" name="Picture 7" descr="E:\6622df030d70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410075"/>
            <a:ext cx="22606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85918" y="500042"/>
            <a:ext cx="620372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Непроизводные предлоги пишутся со словами раздельно.</a:t>
            </a:r>
            <a:endParaRPr lang="ru-RU" sz="54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571480"/>
            <a:ext cx="12144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ru-RU" sz="96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517</TotalTime>
  <Words>945</Words>
  <PresentationFormat>Экран (4:3)</PresentationFormat>
  <Paragraphs>83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 и Рустем</dc:creator>
  <cp:lastModifiedBy>Дмитрий Каленюк</cp:lastModifiedBy>
  <cp:revision>51</cp:revision>
  <dcterms:created xsi:type="dcterms:W3CDTF">2013-02-12T19:08:12Z</dcterms:created>
  <dcterms:modified xsi:type="dcterms:W3CDTF">2017-08-20T18:02:18Z</dcterms:modified>
</cp:coreProperties>
</file>