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6" r:id="rId9"/>
    <p:sldId id="268" r:id="rId10"/>
    <p:sldId id="270" r:id="rId11"/>
    <p:sldId id="272" r:id="rId12"/>
    <p:sldId id="271" r:id="rId13"/>
    <p:sldId id="274" r:id="rId14"/>
    <p:sldId id="275" r:id="rId15"/>
    <p:sldId id="273" r:id="rId16"/>
    <p:sldId id="276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2509-8193-4E7E-B39A-23115087F0DF}" type="datetimeFigureOut">
              <a:rPr lang="ru-RU" smtClean="0"/>
              <a:t>19.08.2017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0E02-F752-41F2-8155-B2950C02B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2509-8193-4E7E-B39A-23115087F0DF}" type="datetimeFigureOut">
              <a:rPr lang="ru-RU" smtClean="0"/>
              <a:t>19.08.2017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0E02-F752-41F2-8155-B2950C02B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2509-8193-4E7E-B39A-23115087F0DF}" type="datetimeFigureOut">
              <a:rPr lang="ru-RU" smtClean="0"/>
              <a:t>19.08.2017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0E02-F752-41F2-8155-B2950C02B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2509-8193-4E7E-B39A-23115087F0DF}" type="datetimeFigureOut">
              <a:rPr lang="ru-RU" smtClean="0"/>
              <a:t>19.08.2017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0E02-F752-41F2-8155-B2950C02B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2509-8193-4E7E-B39A-23115087F0DF}" type="datetimeFigureOut">
              <a:rPr lang="ru-RU" smtClean="0"/>
              <a:t>19.08.2017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0E02-F752-41F2-8155-B2950C02B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2509-8193-4E7E-B39A-23115087F0DF}" type="datetimeFigureOut">
              <a:rPr lang="ru-RU" smtClean="0"/>
              <a:t>19.08.2017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0E02-F752-41F2-8155-B2950C02B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2509-8193-4E7E-B39A-23115087F0DF}" type="datetimeFigureOut">
              <a:rPr lang="ru-RU" smtClean="0"/>
              <a:t>19.08.2017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0E02-F752-41F2-8155-B2950C02B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2509-8193-4E7E-B39A-23115087F0DF}" type="datetimeFigureOut">
              <a:rPr lang="ru-RU" smtClean="0"/>
              <a:t>19.08.2017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0E02-F752-41F2-8155-B2950C02B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2509-8193-4E7E-B39A-23115087F0DF}" type="datetimeFigureOut">
              <a:rPr lang="ru-RU" smtClean="0"/>
              <a:t>19.08.2017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0E02-F752-41F2-8155-B2950C02B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2509-8193-4E7E-B39A-23115087F0DF}" type="datetimeFigureOut">
              <a:rPr lang="ru-RU" smtClean="0"/>
              <a:t>19.08.2017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0E02-F752-41F2-8155-B2950C02B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2509-8193-4E7E-B39A-23115087F0DF}" type="datetimeFigureOut">
              <a:rPr lang="ru-RU" smtClean="0"/>
              <a:t>19.08.2017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00E02-F752-41F2-8155-B2950C02BB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B2509-8193-4E7E-B39A-23115087F0DF}" type="datetimeFigureOut">
              <a:rPr lang="ru-RU" smtClean="0"/>
              <a:t>19.08.2017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00E02-F752-41F2-8155-B2950C02BB4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404664"/>
            <a:ext cx="7992888" cy="5259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kern="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Муниципальное казенное общеобразовательное учреждение</a:t>
            </a:r>
            <a:endParaRPr lang="ru-RU" sz="16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kern="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«Средняя общеобразовательная школа №3» с. Дивное.</a:t>
            </a:r>
            <a:endParaRPr lang="ru-RU" sz="16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kern="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kern="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kern="1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kern="1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Проблемное обучение при реализации </a:t>
            </a:r>
            <a:r>
              <a:rPr lang="ru-RU" sz="2000" b="1" dirty="0" smtClean="0">
                <a:latin typeface="Times New Roman"/>
                <a:ea typeface="Calibri"/>
                <a:cs typeface="Times New Roman"/>
              </a:rPr>
              <a:t>ФГОС</a:t>
            </a:r>
            <a:endParaRPr lang="ru-RU" sz="1600" dirty="0" smtClean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kern="100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 </a:t>
            </a:r>
            <a:endParaRPr lang="ru-RU" sz="1600" dirty="0" smtClean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kern="100" dirty="0" smtClean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 </a:t>
            </a:r>
            <a:endParaRPr lang="ru-RU" sz="16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kern="100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                                                                    Федосовой Веры Ивановны</a:t>
            </a:r>
            <a:endParaRPr lang="ru-RU" sz="1600" dirty="0"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000" kern="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                                             учитель математики </a:t>
            </a:r>
            <a:endParaRPr lang="ru-RU" sz="1600" dirty="0"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000" kern="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                     Высшей категории</a:t>
            </a:r>
            <a:endParaRPr lang="ru-RU" sz="1600" dirty="0"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000" kern="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                                 МКОУ СОШ№3</a:t>
            </a:r>
            <a:endParaRPr lang="ru-RU" sz="1600" dirty="0"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sz="2000" kern="1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                                                      с. Дивное </a:t>
            </a:r>
            <a:endParaRPr lang="ru-RU" sz="1600" dirty="0"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656184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Психологической основой концепции проблемного обучения является теория мышления как продуктивного процесса, выдвинутая С.Л. Рубинштейном.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600" u="sng" dirty="0"/>
              <a:t>Механизм психологических </a:t>
            </a:r>
            <a:r>
              <a:rPr lang="ru-RU" sz="2600" u="sng" dirty="0" smtClean="0"/>
              <a:t>процессов следующий</a:t>
            </a:r>
            <a:r>
              <a:rPr lang="ru-RU" u="sng" dirty="0"/>
              <a:t>: </a:t>
            </a:r>
            <a:endParaRPr lang="ru-RU" u="sng" dirty="0" smtClean="0"/>
          </a:p>
          <a:p>
            <a:pPr>
              <a:buNone/>
            </a:pPr>
            <a:r>
              <a:rPr lang="ru-RU" dirty="0" smtClean="0"/>
              <a:t>при </a:t>
            </a:r>
            <a:r>
              <a:rPr lang="ru-RU" dirty="0"/>
              <a:t>столкновении с новой, непонятной проблемой </a:t>
            </a:r>
            <a:r>
              <a:rPr lang="ru-RU" dirty="0" smtClean="0"/>
              <a:t>возникает </a:t>
            </a:r>
            <a:r>
              <a:rPr lang="ru-RU" dirty="0"/>
              <a:t>состояние недоумения, удивления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2600" u="sng" dirty="0"/>
              <a:t>Далее мыслительный процесс происходит по схеме: </a:t>
            </a:r>
            <a:r>
              <a:rPr lang="ru-RU" dirty="0"/>
              <a:t>выдвижение гипотез, их обоснование и проверка. </a:t>
            </a:r>
            <a:endParaRPr lang="ru-RU" dirty="0" smtClean="0"/>
          </a:p>
          <a:p>
            <a:pPr>
              <a:buNone/>
            </a:pPr>
            <a:r>
              <a:rPr lang="ru-RU" sz="2800" b="1" i="1" dirty="0" smtClean="0"/>
              <a:t>Ученик </a:t>
            </a:r>
            <a:r>
              <a:rPr lang="ru-RU" sz="2800" b="1" i="1" dirty="0"/>
              <a:t>либо самостоятельно осуществляет мыслительный поиск, открытие неизвестного, либо с помощью учителя.</a:t>
            </a:r>
          </a:p>
          <a:p>
            <a:endParaRPr lang="ru-RU" b="1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/>
              <a:t>Величайшие педагоги старались найти пути преобразования процесса учения в радостный процесс познания, развития умственных сил и способностей учащихся.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Элементы проблемного обучения можно увидеть в эвристических беседах Сократа, в разработках уроков у Ж.Ж. Руссо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Особенно близко подходил к этой проблеме К.Д. Ушинский.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зарубежной педагогике концепция проблемного обучения развивалась под влиянием идей Дж. </a:t>
            </a:r>
            <a:r>
              <a:rPr lang="ru-RU" dirty="0" err="1"/>
              <a:t>Дьюи</a:t>
            </a:r>
            <a:r>
              <a:rPr lang="ru-RU" dirty="0"/>
              <a:t>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Главное </a:t>
            </a:r>
            <a:r>
              <a:rPr lang="ru-RU" sz="2800" b="1" dirty="0"/>
              <a:t>отличие проблемного обучения от традиционного </a:t>
            </a:r>
            <a:r>
              <a:rPr lang="ru-RU" sz="2800" b="1" dirty="0" smtClean="0"/>
              <a:t>объяснительно-иллюстрационного: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000" dirty="0" smtClean="0"/>
              <a:t>1)способствует </a:t>
            </a:r>
            <a:r>
              <a:rPr lang="ru-RU" sz="4000" dirty="0"/>
              <a:t>развитию интеллекта учащихся, его эмоциональной сферы и формированию на этой основе </a:t>
            </a:r>
            <a:r>
              <a:rPr lang="ru-RU" sz="4000" dirty="0" smtClean="0"/>
              <a:t>мировоззрения</a:t>
            </a:r>
            <a:r>
              <a:rPr lang="ru-RU" sz="4000" dirty="0"/>
              <a:t>;</a:t>
            </a: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2)</a:t>
            </a:r>
            <a:r>
              <a:rPr lang="ru-RU" sz="4000" dirty="0"/>
              <a:t> предполагает не только усвоение результатов научного познания, но и самого пути познания, способов творческой деятельности.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Цель проблемного обучения: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r>
              <a:rPr lang="ru-RU" dirty="0"/>
              <a:t>освоение учениками знаний и обобщенных умений посредством решения учебных </a:t>
            </a:r>
            <a:r>
              <a:rPr lang="ru-RU" dirty="0" smtClean="0"/>
              <a:t>задач (при </a:t>
            </a:r>
            <a:r>
              <a:rPr lang="ru-RU" dirty="0"/>
              <a:t>этом у них формируются способы действий, необходимые для решения нестандартных </a:t>
            </a:r>
            <a:r>
              <a:rPr lang="ru-RU" dirty="0" smtClean="0"/>
              <a:t>задач).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x-none" b="1"/>
              <a:t>Методы проблемного </a:t>
            </a:r>
            <a:r>
              <a:rPr lang="x-none" b="1" smtClean="0"/>
              <a:t>обучения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700" b="1" dirty="0"/>
              <a:t>(</a:t>
            </a:r>
            <a:r>
              <a:rPr lang="ru-RU" sz="2700" dirty="0" smtClean="0"/>
              <a:t>система </a:t>
            </a:r>
            <a:r>
              <a:rPr lang="ru-RU" sz="2700" dirty="0"/>
              <a:t>методов М. Н. </a:t>
            </a:r>
            <a:r>
              <a:rPr lang="ru-RU" sz="2700" dirty="0" err="1"/>
              <a:t>Скаткина</a:t>
            </a:r>
            <a:r>
              <a:rPr lang="ru-RU" sz="2700" dirty="0"/>
              <a:t> и И. Я. </a:t>
            </a:r>
            <a:r>
              <a:rPr lang="ru-RU" sz="2700" dirty="0" err="1"/>
              <a:t>Лернера</a:t>
            </a:r>
            <a:r>
              <a:rPr lang="ru-RU" sz="2700" dirty="0"/>
              <a:t>):</a:t>
            </a:r>
            <a:r>
              <a:rPr lang="ru-RU" b="1" i="1" dirty="0"/>
              <a:t/>
            </a:r>
            <a:br>
              <a:rPr lang="ru-RU" b="1" i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ru-RU" b="1" dirty="0"/>
              <a:t>объяснительный метод </a:t>
            </a:r>
            <a:r>
              <a:rPr lang="ru-RU" dirty="0"/>
              <a:t>состоит из системы приемов, включающих сообщение и обобщение учителем фактов данной науки, их описание и объяснение;</a:t>
            </a:r>
          </a:p>
          <a:p>
            <a:pPr lvl="0"/>
            <a:r>
              <a:rPr lang="ru-RU" b="1" dirty="0"/>
              <a:t>репродуктивный метод </a:t>
            </a:r>
            <a:r>
              <a:rPr lang="ru-RU" dirty="0"/>
              <a:t>применяется для осмысления усвоения теоретических знаний, отработки умений и навыков, заучивания учебного материала;</a:t>
            </a:r>
          </a:p>
          <a:p>
            <a:pPr lvl="0"/>
            <a:r>
              <a:rPr lang="ru-RU" b="1" dirty="0"/>
              <a:t>практический метод </a:t>
            </a:r>
            <a:r>
              <a:rPr lang="ru-RU" dirty="0"/>
              <a:t>основывается на том, что в деятельности учащихся преобладает применение полученных знаний к решению практических задач, на первый план выдвигается умение использовать теорию на практике; </a:t>
            </a:r>
          </a:p>
          <a:p>
            <a:pPr lvl="0"/>
            <a:r>
              <a:rPr lang="ru-RU" b="1" dirty="0"/>
              <a:t>частично-поисковый метод </a:t>
            </a:r>
            <a:r>
              <a:rPr lang="ru-RU" dirty="0"/>
              <a:t>включает восприятие объяснений учителя учеником, сочетание с его собственной поисковой деятельностью по выполнению работ, требующих самостоятельного прохождения всех этапов познавательного процесса;</a:t>
            </a:r>
          </a:p>
          <a:p>
            <a:pPr lvl="0"/>
            <a:r>
              <a:rPr lang="ru-RU" b="1" dirty="0"/>
              <a:t>исследовательский метод </a:t>
            </a:r>
            <a:r>
              <a:rPr lang="ru-RU" dirty="0"/>
              <a:t>представляет умственные действия по формулировке проблемы и нахождению путей ее решения.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Этапы мыслительной деятельности: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принимаются </a:t>
            </a:r>
            <a:r>
              <a:rPr lang="ru-RU" dirty="0"/>
              <a:t>во внимание все возможные решения или предположения;</a:t>
            </a:r>
          </a:p>
          <a:p>
            <a:pPr lvl="0"/>
            <a:r>
              <a:rPr lang="ru-RU" dirty="0"/>
              <a:t>индивид осознает затруднение и формулирует проблему, которую необходимо решить;</a:t>
            </a:r>
          </a:p>
          <a:p>
            <a:pPr lvl="0"/>
            <a:r>
              <a:rPr lang="ru-RU" dirty="0"/>
              <a:t>предположения используются как гипотезы, определяющие наблюдения и сбор фактов;</a:t>
            </a:r>
          </a:p>
          <a:p>
            <a:pPr lvl="0"/>
            <a:r>
              <a:rPr lang="ru-RU" dirty="0"/>
              <a:t>проводится аргументация и приведение в порядок обнаруженных фактов;</a:t>
            </a:r>
          </a:p>
          <a:p>
            <a:pPr lvl="0"/>
            <a:r>
              <a:rPr lang="ru-RU" dirty="0"/>
              <a:t>проводится практическая или воображаемая проверка правильности выдвинутых гипотез.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Структура проблемного урока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/>
              <a:t>Актуализацию прежних знаний – подготовку к восприятию нового материала (что означает не только воспроизведение ранее усвоенных знаний, но и применение их часто в новой ситуации, стимулирование познавательной активности учащихся, контроль учителя).</a:t>
            </a:r>
          </a:p>
          <a:p>
            <a:pPr lvl="0"/>
            <a:r>
              <a:rPr lang="ru-RU" dirty="0"/>
              <a:t>Усвоение новых знаний и способов действий – на этом этапе создается проблемная ситуация, определяется проблемная задача, выдвигаются гипотезы ее разрешения, доказательство гипотез, проверка решения.</a:t>
            </a:r>
          </a:p>
          <a:p>
            <a:pPr lvl="0"/>
            <a:r>
              <a:rPr lang="ru-RU" dirty="0"/>
              <a:t>Формирование умений и навыков, способов мышления и деятельности посредством применения знаний, полученных в результате разрешения проблемы.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dirty="0" smtClean="0"/>
              <a:t>Путь</a:t>
            </a:r>
            <a:r>
              <a:rPr lang="ru-RU" dirty="0"/>
              <a:t>, ведущий к знанию — это </a:t>
            </a:r>
            <a:r>
              <a:rPr lang="ru-RU" dirty="0" smtClean="0"/>
              <a:t>деятельность!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pPr algn="ctr">
              <a:buNone/>
            </a:pPr>
            <a:r>
              <a:rPr lang="ru-RU" sz="6000" dirty="0" smtClean="0"/>
              <a:t>Задача учителя — создать для этого все условия.</a:t>
            </a:r>
            <a:endParaRPr lang="ru-RU" sz="60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ru-RU" dirty="0" smtClean="0"/>
              <a:t>методы обучения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800" dirty="0" smtClean="0"/>
              <a:t>пассивные          </a:t>
            </a:r>
            <a:r>
              <a:rPr lang="ru-RU" sz="2800" dirty="0"/>
              <a:t>активные </a:t>
            </a:r>
            <a:r>
              <a:rPr lang="ru-RU" sz="2800" dirty="0" smtClean="0"/>
              <a:t>      </a:t>
            </a:r>
            <a:r>
              <a:rPr lang="ru-RU" sz="2800" dirty="0"/>
              <a:t>интерактивные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771800" y="2708920"/>
            <a:ext cx="180020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572000" y="2708920"/>
            <a:ext cx="1944216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572000" y="2708920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Пассивные методы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Д</a:t>
            </a:r>
            <a:r>
              <a:rPr lang="ru-RU" dirty="0" smtClean="0"/>
              <a:t>оминирующая роль учителя на уроке, а учащиеся вынужденно оказываются в роли пассивных слушателей.</a:t>
            </a:r>
          </a:p>
          <a:p>
            <a:r>
              <a:rPr lang="ru-RU" dirty="0" smtClean="0"/>
              <a:t>Самый распространенный прием пассивных методов — лекция. 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348880"/>
            <a:ext cx="3008313" cy="377728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Такие методы в рамках ФГОС признаны </a:t>
            </a:r>
            <a:r>
              <a:rPr lang="ru-RU" sz="2400" b="1" i="1" dirty="0" smtClean="0"/>
              <a:t>наименее эффективными</a:t>
            </a:r>
            <a:r>
              <a:rPr lang="ru-RU" sz="2400" dirty="0" smtClean="0"/>
              <a:t>, хотя используются на отдельных уроках обучающего типа. 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А</a:t>
            </a:r>
            <a:r>
              <a:rPr lang="ru-RU" sz="3200" dirty="0" smtClean="0"/>
              <a:t>ктивные методы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980728"/>
            <a:ext cx="5111750" cy="5145435"/>
          </a:xfrm>
        </p:spPr>
        <p:txBody>
          <a:bodyPr/>
          <a:lstStyle/>
          <a:p>
            <a:r>
              <a:rPr lang="ru-RU" dirty="0" smtClean="0"/>
              <a:t>позволяют учителю и ученику выступать равноправными участниками урока. Взаимодействие происходит по вектору «учитель = ученик».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733256"/>
            <a:ext cx="3008313" cy="392907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Интерактивные методы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1196752"/>
            <a:ext cx="5111750" cy="4929411"/>
          </a:xfrm>
        </p:spPr>
        <p:txBody>
          <a:bodyPr/>
          <a:lstStyle/>
          <a:p>
            <a:r>
              <a:rPr lang="ru-RU" dirty="0"/>
              <a:t>У</a:t>
            </a:r>
            <a:r>
              <a:rPr lang="ru-RU" dirty="0" smtClean="0"/>
              <a:t>ченики взаимодействуют не только с учителем, но и друг с другом. Вектор взаимодействия можно обозначить следующим образом: «учитель = ученик = </a:t>
            </a:r>
            <a:r>
              <a:rPr lang="ru-RU" dirty="0" err="1" smtClean="0"/>
              <a:t>ученик</a:t>
            </a:r>
            <a:r>
              <a:rPr lang="ru-RU" dirty="0" smtClean="0"/>
              <a:t>».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068960"/>
            <a:ext cx="3008313" cy="3057203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наиболее эффективные методы </a:t>
            </a:r>
            <a:endParaRPr lang="ru-RU" sz="2400" b="1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36910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К интерактивным методам относятся</a:t>
            </a:r>
            <a:r>
              <a:rPr lang="ru-RU" sz="4000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ru-RU" b="1" dirty="0"/>
              <a:t>Кейс-метод</a:t>
            </a:r>
            <a:r>
              <a:rPr lang="ru-RU" dirty="0"/>
              <a:t>. Данный метод основан на том, что задается ситуация (реальная или максимально приближенная к реальности), которую ученики должны исследовать, предложить варианты ее разрешения, выбрать лучшие из возможных решений.</a:t>
            </a:r>
          </a:p>
          <a:p>
            <a:pPr lvl="0"/>
            <a:r>
              <a:rPr lang="ru-RU" b="1" dirty="0"/>
              <a:t>Метод проектов</a:t>
            </a:r>
            <a:r>
              <a:rPr lang="ru-RU" dirty="0"/>
              <a:t> предполагает самостоятельное приобретение знаний в процессе решения практических задач или проблем, требующих интеграции знаний из различных предметных областей.</a:t>
            </a:r>
          </a:p>
          <a:p>
            <a:pPr lvl="0"/>
            <a:r>
              <a:rPr lang="ru-RU" b="1" dirty="0"/>
              <a:t>Проблемный метод</a:t>
            </a:r>
            <a:r>
              <a:rPr lang="ru-RU" dirty="0"/>
              <a:t> предполагает постановку проблемы (проблемной ситуации, проблемного вопроса) и поиск решений этой проблемы через анализ подобных ситуаций (вопросов, явлений).</a:t>
            </a:r>
          </a:p>
          <a:p>
            <a:pPr lvl="0"/>
            <a:r>
              <a:rPr lang="ru-RU" b="1" dirty="0"/>
              <a:t>«Мозговая атака»</a:t>
            </a:r>
            <a:r>
              <a:rPr lang="ru-RU" dirty="0"/>
              <a:t> - метод коллективного «генерирования идей». Он способствует динамичности мыслительных процессов, освобождению от инерции мышления, развитию у обучаемых способности абстрагироваться от конкретных условий, формирует умение сосредоточиться на какой-либо важной цели.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50891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К интерактивным методам относятся</a:t>
            </a:r>
            <a:r>
              <a:rPr lang="ru-RU" sz="4000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ru-RU" b="1" dirty="0"/>
              <a:t>Кейс-метод</a:t>
            </a:r>
            <a:r>
              <a:rPr lang="ru-RU" dirty="0"/>
              <a:t>. Данный метод основан на том, что задается ситуация (реальная или максимально приближенная к реальности), которую ученики должны исследовать, предложить варианты ее разрешения, выбрать лучшие из возможных решений.</a:t>
            </a:r>
          </a:p>
          <a:p>
            <a:pPr lvl="0"/>
            <a:r>
              <a:rPr lang="ru-RU" b="1" dirty="0"/>
              <a:t>Метод проектов</a:t>
            </a:r>
            <a:r>
              <a:rPr lang="ru-RU" dirty="0"/>
              <a:t> предполагает самостоятельное приобретение знаний в процессе решения практических задач или проблем, требующих интеграции знаний из различных предметных областей.</a:t>
            </a:r>
          </a:p>
          <a:p>
            <a:pPr lvl="0"/>
            <a:r>
              <a:rPr lang="ru-RU" b="1" dirty="0"/>
              <a:t>Проблемный метод</a:t>
            </a:r>
            <a:r>
              <a:rPr lang="ru-RU" dirty="0"/>
              <a:t> предполагает постановку проблемы (проблемной ситуации, проблемного вопроса) и поиск решений этой проблемы через анализ подобных ситуаций (вопросов, явлений).</a:t>
            </a:r>
          </a:p>
          <a:p>
            <a:pPr lvl="0"/>
            <a:r>
              <a:rPr lang="ru-RU" b="1" dirty="0"/>
              <a:t>«Мозговая атака»</a:t>
            </a:r>
            <a:r>
              <a:rPr lang="ru-RU" dirty="0"/>
              <a:t> - метод коллективного «генерирования идей». Он способствует динамичности мыслительных процессов, освобождению от инерции мышления, развитию у обучаемых способности абстрагироваться от конкретных условий, формирует умение сосредоточиться на какой-либо важной цели.</a:t>
            </a:r>
          </a:p>
          <a:p>
            <a:pPr lvl="0"/>
            <a:r>
              <a:rPr lang="ru-RU" b="1" dirty="0"/>
              <a:t>Игровой метод</a:t>
            </a:r>
            <a:r>
              <a:rPr lang="ru-RU" dirty="0"/>
              <a:t> объединяет разнообразные игровые приемы в форме конкурсов, деловых и ролевых игр, соревнований, исследований.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К интерактивным методам относятся</a:t>
            </a:r>
            <a:r>
              <a:rPr lang="ru-RU" sz="4000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b="1" dirty="0"/>
              <a:t>Исследовательский метод</a:t>
            </a:r>
            <a:r>
              <a:rPr lang="ru-RU" dirty="0"/>
              <a:t> перекликается с проблемным методом обучения. Только здесь учитель сам формулирует проблему. Задача учеников — организовать и осуществить исследовательскую работу по изучению проблемы.</a:t>
            </a:r>
          </a:p>
          <a:p>
            <a:pPr lvl="0"/>
            <a:r>
              <a:rPr lang="ru-RU" b="1" dirty="0"/>
              <a:t>Метод диалогического взаимодействия</a:t>
            </a:r>
            <a:r>
              <a:rPr lang="ru-RU" dirty="0"/>
              <a:t> основывается на проведении диалога, когда истина и знания не даны в готовом виде, а представляют собой проблему и предполагают поиск. Данный метод представлен диспутами, дискуссиями, открытыми форумами, «круглыми столами».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564904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Проблемный метод</a:t>
            </a:r>
            <a:endParaRPr lang="ru-RU" sz="6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662</Words>
  <Application>Microsoft Office PowerPoint</Application>
  <PresentationFormat>Экран (4:3)</PresentationFormat>
  <Paragraphs>71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методы обучения    пассивные          активные       интерактивные</vt:lpstr>
      <vt:lpstr>Пассивные методы</vt:lpstr>
      <vt:lpstr>Активные методы</vt:lpstr>
      <vt:lpstr>Интерактивные методы  </vt:lpstr>
      <vt:lpstr>К интерактивным методам относятся: </vt:lpstr>
      <vt:lpstr>К интерактивным методам относятся: </vt:lpstr>
      <vt:lpstr>К интерактивным методам относятся: </vt:lpstr>
      <vt:lpstr>Проблемный метод</vt:lpstr>
      <vt:lpstr>Психологической основой концепции проблемного обучения является теория мышления как продуктивного процесса, выдвинутая С.Л. Рубинштейном. </vt:lpstr>
      <vt:lpstr>Величайшие педагоги старались найти пути преобразования процесса учения в радостный процесс познания, развития умственных сил и способностей учащихся. </vt:lpstr>
      <vt:lpstr>Главное отличие проблемного обучения от традиционного объяснительно-иллюстрационного:</vt:lpstr>
      <vt:lpstr>Цель проблемного обучения:</vt:lpstr>
      <vt:lpstr>Методы проблемного обучения (система методов М. Н. Скаткина и И. Я. Лернера): </vt:lpstr>
      <vt:lpstr>Этапы мыслительной деятельности:</vt:lpstr>
      <vt:lpstr>Структура проблемного урока </vt:lpstr>
      <vt:lpstr>Путь, ведущий к знанию — это деятельность!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Проблемное обучение  при реализации ФГОС</dc:title>
  <dc:creator>Admin</dc:creator>
  <cp:lastModifiedBy>Елена</cp:lastModifiedBy>
  <cp:revision>10</cp:revision>
  <dcterms:created xsi:type="dcterms:W3CDTF">2017-08-19T07:15:08Z</dcterms:created>
  <dcterms:modified xsi:type="dcterms:W3CDTF">2017-08-19T18:27:24Z</dcterms:modified>
</cp:coreProperties>
</file>