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</p:sldMasterIdLst>
  <p:sldIdLst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5" r:id="rId35"/>
    <p:sldId id="297" r:id="rId36"/>
    <p:sldId id="29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6228"/>
    <a:srgbClr val="00CC66"/>
    <a:srgbClr val="CC0000"/>
    <a:srgbClr val="A20000"/>
    <a:srgbClr val="2C11F7"/>
    <a:srgbClr val="E9A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28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4733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8754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98562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96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7360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78844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12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691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9190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021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84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03865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50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99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849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0098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9814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2829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3440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5785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466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356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19800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3570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51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3985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82158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2239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360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38625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63929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825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1192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9565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16262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6251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6653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063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122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5687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146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8201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12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23132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8811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54466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805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4491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3733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5851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748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3883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0259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25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353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97362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83218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1198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5261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7307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7395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806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5996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82017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5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0313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91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4179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18329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57288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71819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5379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9818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09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534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58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3830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610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23663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6753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77594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4091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6130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6123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7800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4692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702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4215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24136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8379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9279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7579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4178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4821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4955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23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9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061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66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408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9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066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46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62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7933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8726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696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9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45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0541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423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3502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654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8460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0083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3978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682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482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0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488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747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2255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949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959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827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35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678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481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9258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68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663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152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8180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889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72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0051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7518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46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53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1838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7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593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575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171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375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5630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42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2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4688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698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627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4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047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4935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531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754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1537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219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838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536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204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1738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03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2149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117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7880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39404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61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591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8017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023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215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281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0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913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61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749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874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4167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4646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8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350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0677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589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5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2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299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635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064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820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961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161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325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651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39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055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903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55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864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343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15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70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212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5.png"/><Relationship Id="rId7" Type="http://schemas.openxmlformats.org/officeDocument/2006/relationships/image" Target="../media/image1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923928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5656" y="486424"/>
            <a:ext cx="6336703" cy="61103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выполнена с применением технологического приёма «Волшебный конверт»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06602" y="4437112"/>
            <a:ext cx="55552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работы: </a:t>
            </a:r>
          </a:p>
          <a:p>
            <a:pPr algn="ctr"/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Онищенко Оксана Николаевна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pPr algn="ctr"/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МОБУ Ромненская </a:t>
            </a:r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СОШ имени И.А. Гончарова</a:t>
            </a:r>
            <a:endParaRPr lang="ru-RU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села </a:t>
            </a:r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Ромны</a:t>
            </a:r>
            <a:endParaRPr lang="ru-RU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Ромненского </a:t>
            </a:r>
            <a:r>
              <a:rPr lang="ru-RU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  <a:p>
            <a:pPr algn="ctr"/>
            <a:r>
              <a:rPr lang="ru-RU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Амурской </a:t>
            </a:r>
            <a:r>
              <a:rPr lang="ru-RU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</p:txBody>
      </p:sp>
      <p:sp>
        <p:nvSpPr>
          <p:cNvPr id="19" name="Управляющая кнопка: сведения 18">
            <a:hlinkClick r:id="" action="ppaction://hlinkshowjump?jump=lastslide" highlightClick="1"/>
          </p:cNvPr>
          <p:cNvSpPr/>
          <p:nvPr/>
        </p:nvSpPr>
        <p:spPr>
          <a:xfrm>
            <a:off x="683568" y="550165"/>
            <a:ext cx="488043" cy="483548"/>
          </a:xfrm>
          <a:prstGeom prst="actionButtonInformation">
            <a:avLst/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54" y="2311936"/>
            <a:ext cx="1519814" cy="3234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5" b="99895" l="77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313689"/>
            <a:ext cx="160324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2051540" y="1460988"/>
            <a:ext cx="5665333" cy="206210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«Виды </a:t>
            </a:r>
            <a:r>
              <a:rPr lang="ru-RU" sz="4800" b="1" dirty="0" smtClean="0">
                <a:ln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орфограмм»</a:t>
            </a:r>
          </a:p>
          <a:p>
            <a:r>
              <a:rPr lang="ru-RU" sz="4000" b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sz="4000" b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</a:p>
          <a:p>
            <a:r>
              <a:rPr lang="ru-RU" sz="4000" b="1" dirty="0" smtClean="0">
                <a:ln/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21112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25003" y="1616818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2634" y="3429665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44146" y="3465646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ВЫ</a:t>
            </a:r>
            <a:r>
              <a:rPr lang="ru-RU" sz="2400" b="1" u="sng" dirty="0" smtClean="0"/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u="sng" dirty="0" smtClean="0"/>
              <a:t>СЛА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u="sng" dirty="0" smtClean="0"/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r>
              <a:rPr lang="ru-RU" sz="2400" b="1" u="sng" dirty="0" smtClean="0"/>
              <a:t>С</a:t>
            </a:r>
            <a:r>
              <a:rPr lang="ru-RU" sz="2400" b="1" dirty="0" smtClean="0"/>
              <a:t>ТЕНИЕ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u="sng" dirty="0" smtClean="0"/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u="sng" dirty="0" smtClean="0"/>
              <a:t>СТ</a:t>
            </a:r>
            <a:r>
              <a:rPr lang="ru-RU" sz="2400" b="1" dirty="0" smtClean="0"/>
              <a:t>ОК </a:t>
            </a:r>
            <a:r>
              <a:rPr lang="ru-RU" sz="1400" b="1" dirty="0" smtClean="0"/>
              <a:t>(ИСКЛ)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ВЗ</a:t>
            </a:r>
            <a:r>
              <a:rPr lang="ru-RU" sz="2400" b="1" u="sng" dirty="0" smtClean="0"/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r>
              <a:rPr lang="ru-RU" sz="2400" b="1" u="sng" dirty="0" smtClean="0"/>
              <a:t>Щ</a:t>
            </a:r>
            <a:r>
              <a:rPr lang="ru-RU" sz="2400" b="1" dirty="0" smtClean="0"/>
              <a:t>ЁННЫЙ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ВОДО</a:t>
            </a:r>
            <a:r>
              <a:rPr lang="ru-RU" sz="2400" b="1" u="sng" dirty="0" smtClean="0"/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u="sng" dirty="0" smtClean="0"/>
              <a:t>С</a:t>
            </a:r>
            <a:r>
              <a:rPr lang="ru-RU" sz="2400" b="1" dirty="0" smtClean="0"/>
              <a:t>ЛИ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22240" y="3700410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70035" y="3784739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49424" y="4596184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417312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378841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Буквы А-О в корне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-РАСТ-РОС-РАЩ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58314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ВЫР…СЛА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Р…СТЕНИЕ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Р…СТОК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ВЗР…ЩЁННЫЙ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ВОДОР…СЛИ</a:t>
            </a:r>
          </a:p>
          <a:p>
            <a:pPr algn="ctr"/>
            <a:endParaRPr lang="ru-RU" sz="24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5009" y="389682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Равнобедренный треугольник 10"/>
          <p:cNvSpPr/>
          <p:nvPr/>
        </p:nvSpPr>
        <p:spPr>
          <a:xfrm flipV="1">
            <a:off x="515677" y="3429595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85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81537" y="3410527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МЯЧ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М</a:t>
            </a:r>
            <a:endParaRPr lang="ru-RU" sz="2400" b="1" u="sng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РОЩ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КАМЫШ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М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ПАЛЬЦ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М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СВИНЦ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М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3584" y="3646422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24128" y="3690243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61904" y="449816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303965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6826" y="1068837"/>
            <a:ext cx="3739907" cy="1364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</a:rPr>
              <a:t>Буквы О-Е после шипящих и Ц в окончаниях существительных</a:t>
            </a:r>
            <a:endParaRPr lang="ru-RU" sz="2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28670" y="2652755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МЯЧ…М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РОЩ…Й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КАМЫШ…М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ПАЛЬЦ…М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СВИНЦ…М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29665" y="3330814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973" y="354208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208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77953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89167" y="3410866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С</a:t>
            </a:r>
            <a:r>
              <a:rPr lang="ru-RU" sz="2400" b="1" dirty="0" smtClean="0"/>
              <a:t>ЖЕЧЬ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О</a:t>
            </a:r>
            <a:r>
              <a:rPr lang="ru-RU" sz="2400" b="1" u="sng" dirty="0" smtClean="0">
                <a:solidFill>
                  <a:srgbClr val="FF0000"/>
                </a:solidFill>
              </a:rPr>
              <a:t>Б</a:t>
            </a:r>
            <a:r>
              <a:rPr lang="ru-RU" sz="2400" b="1" dirty="0" smtClean="0"/>
              <a:t>ТЕСАТЬ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НА</a:t>
            </a:r>
            <a:r>
              <a:rPr lang="ru-RU" sz="2400" b="1" u="sng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/>
              <a:t>ВЯЗАТЬ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П</a:t>
            </a:r>
            <a:r>
              <a:rPr lang="ru-RU" sz="2400" b="1" dirty="0" smtClean="0">
                <a:solidFill>
                  <a:schemeClr val="bg1"/>
                </a:solidFill>
              </a:rPr>
              <a:t>О</a:t>
            </a:r>
            <a:r>
              <a:rPr lang="ru-RU" sz="2400" b="1" u="sng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>
                <a:solidFill>
                  <a:schemeClr val="bg1"/>
                </a:solidFill>
              </a:rPr>
              <a:t>ПИСЬ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З</a:t>
            </a:r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РАБОТАТЬ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607713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85386" y="3680464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0331" y="449816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88654" y="446225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374540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Гласные и согласные в приставках (кроме приставок на –З-С)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…ЖЕЧЬ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О…ТЕСАТЬ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НА…ВЯЗАТЬ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ПО…ПИСЬ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З…РАБОТАТЬ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70910" y="3363673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4140" y="365055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843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7077" y="3354870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16155" y="3414549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Ж</a:t>
            </a:r>
            <a:r>
              <a:rPr lang="ru-RU" sz="2400" b="1" u="sng" dirty="0" smtClean="0">
                <a:solidFill>
                  <a:srgbClr val="FF0000"/>
                </a:solidFill>
              </a:rPr>
              <a:t>Ё</a:t>
            </a:r>
            <a:r>
              <a:rPr lang="ru-RU" sz="2400" b="1" dirty="0" smtClean="0"/>
              <a:t>ЛУДЬ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Ж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НГЛЁР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Ш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РОХ (иск.)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Ш</a:t>
            </a:r>
            <a:r>
              <a:rPr lang="ru-RU" sz="2400" b="1" u="sng" dirty="0" smtClean="0">
                <a:solidFill>
                  <a:srgbClr val="FF0000"/>
                </a:solidFill>
              </a:rPr>
              <a:t>Ё</a:t>
            </a:r>
            <a:r>
              <a:rPr lang="ru-RU" sz="2400" b="1" dirty="0" smtClean="0"/>
              <a:t>ПОТ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ПРИШ</a:t>
            </a:r>
            <a:r>
              <a:rPr lang="ru-RU" sz="2400" b="1" u="sng" dirty="0" smtClean="0">
                <a:solidFill>
                  <a:srgbClr val="FF0000"/>
                </a:solidFill>
              </a:rPr>
              <a:t>Ё</a:t>
            </a:r>
            <a:r>
              <a:rPr lang="ru-RU" sz="2400" b="1" dirty="0" smtClean="0"/>
              <a:t>Л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57758" y="3636644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40794" y="3715095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91077" y="4499765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423798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1314268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Буквы О_Ё после шипящих в корне слова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Ж…ЛУДЬ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Ж…НГЛЁР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Ш…РОХ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Ш…ПОТ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ПРИШ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…Л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54417" y="3350771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1697" y="373039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661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2116" y="3368101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ОВ</a:t>
            </a:r>
            <a:r>
              <a:rPr lang="ru-RU" sz="2400" b="1" dirty="0" smtClean="0"/>
              <a:t>Ц</a:t>
            </a:r>
            <a:r>
              <a:rPr lang="ru-RU" sz="2400" b="1" u="sng" dirty="0" smtClean="0">
                <a:solidFill>
                  <a:srgbClr val="FF0000"/>
                </a:solidFill>
              </a:rPr>
              <a:t>Ы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Ц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НГА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АКА</a:t>
            </a:r>
            <a:r>
              <a:rPr lang="ru-RU" sz="2400" b="1" dirty="0" smtClean="0"/>
              <a:t>Ц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/>
              <a:t>Ц</a:t>
            </a:r>
            <a:r>
              <a:rPr lang="ru-RU" sz="2400" b="1" u="sng" dirty="0" smtClean="0">
                <a:solidFill>
                  <a:srgbClr val="FF0000"/>
                </a:solidFill>
              </a:rPr>
              <a:t>Ы</a:t>
            </a:r>
            <a:r>
              <a:rPr lang="ru-RU" sz="2400" b="1" dirty="0" smtClean="0"/>
              <a:t>ПЛЁНОК</a:t>
            </a:r>
            <a:r>
              <a:rPr lang="ru-RU" sz="1400" b="1" dirty="0" smtClean="0"/>
              <a:t> ИСК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ЛИС</a:t>
            </a:r>
            <a:r>
              <a:rPr lang="ru-RU" sz="2400" b="1" dirty="0" smtClean="0"/>
              <a:t>ИЦ</a:t>
            </a:r>
            <a:r>
              <a:rPr lang="ru-RU" sz="2400" b="1" u="sng" dirty="0" smtClean="0">
                <a:solidFill>
                  <a:srgbClr val="FF0000"/>
                </a:solidFill>
              </a:rPr>
              <a:t>Ы</a:t>
            </a:r>
            <a:r>
              <a:rPr lang="ru-RU" sz="2400" b="1" dirty="0" smtClean="0"/>
              <a:t>Н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09033" y="3625101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1380" y="3596171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42351" y="4467330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351028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6826" y="1236152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Буквы И-Ы после Ц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ОВЦ…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Ц…НГА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АКАЦ…Я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Ц…ПЛЁНОК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ЛИСИЦ…Н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25003" y="3356588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7850" y="331732"/>
            <a:ext cx="444402" cy="60194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477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3382835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УХОД</a:t>
            </a:r>
            <a:r>
              <a:rPr lang="ru-RU" sz="2400" b="1" dirty="0" smtClean="0"/>
              <a:t>ИШ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БЕРЕЧ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endParaRPr lang="ru-RU" sz="2400" b="1" u="sng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ХОХОЧЕШ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ГОВОРИШ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НЫРЯЕ</a:t>
            </a:r>
            <a:r>
              <a:rPr lang="ru-RU" sz="2400" b="1" dirty="0" smtClean="0"/>
              <a:t>Ш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9771" y="3619587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91649" y="3715152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61547" y="4492139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360813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6826" y="1199083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Мягкий знак после шипящих в глаголах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УХОДИШ…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БЕРЕЧ…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ХОХОЧЕШ…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ГОВОРИШ…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НЫРЯЕ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Ш…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95126" y="3356681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38767" y="365427"/>
            <a:ext cx="468937" cy="635178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47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77953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8779" y="3383467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ЗАП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РЕТЬ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ЗАМ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РАТЬ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ПРИБ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РАТЬ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ОТД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РУ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ВЫ</a:t>
            </a:r>
            <a:r>
              <a:rPr lang="ru-RU" sz="2400" b="1" dirty="0" smtClean="0"/>
              <a:t>Ж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ГАЛ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654212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0042" y="3702506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9665" y="4553903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410757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99992" y="1335894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Буквы Е-И в корнях с чередованием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ЗАП…РЕТЬ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ЗАМ…РАТЬ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ПРИБ…РАТЬ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ОТД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…РУ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Ж…ГАЛ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37750" y="3365105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1526" y="378225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08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77953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80256" y="3400209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ЛИНЮЧ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ДРЕМУЧ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ГОРЯЧ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КОЛЮЧ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УКЛЮЖ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654212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0042" y="3702506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9665" y="4553903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471740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382564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Краткие прилагательные с основой на шипящую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ЛИНЮЧ…</a:t>
            </a: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ДРЕМУЧ…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ГОРЯЧ…</a:t>
            </a:r>
          </a:p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КОЛЮЧ…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УКЛЮЖ…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24989" y="336429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5998" y="363468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923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77953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07836" y="3450878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СМЕЯТ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r>
              <a:rPr lang="ru-RU" sz="2400" b="1" dirty="0" smtClean="0"/>
              <a:t>СЯ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БЕРЁ</a:t>
            </a:r>
            <a:r>
              <a:rPr lang="ru-RU" sz="2400" b="1" u="sng" dirty="0" smtClean="0">
                <a:solidFill>
                  <a:srgbClr val="FF0000"/>
                </a:solidFill>
              </a:rPr>
              <a:t>ТС</a:t>
            </a:r>
            <a:r>
              <a:rPr lang="ru-RU" sz="2400" b="1" dirty="0" smtClean="0"/>
              <a:t>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ВЫПУСКАЕ</a:t>
            </a:r>
            <a:r>
              <a:rPr lang="ru-RU" sz="2400" b="1" u="sng" dirty="0" smtClean="0">
                <a:solidFill>
                  <a:srgbClr val="FF0000"/>
                </a:solidFill>
              </a:rPr>
              <a:t>ТС</a:t>
            </a:r>
            <a:r>
              <a:rPr lang="ru-RU" sz="2400" b="1" dirty="0" smtClean="0"/>
              <a:t>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КУПАТ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r>
              <a:rPr lang="ru-RU" sz="2400" b="1" dirty="0" smtClean="0"/>
              <a:t>СЯ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ИГРАЕ</a:t>
            </a:r>
            <a:r>
              <a:rPr lang="ru-RU" sz="2400" b="1" u="sng" dirty="0" smtClean="0">
                <a:solidFill>
                  <a:srgbClr val="FF0000"/>
                </a:solidFill>
              </a:rPr>
              <a:t>ТС</a:t>
            </a:r>
            <a:r>
              <a:rPr lang="ru-RU" sz="2400" b="1" dirty="0" smtClean="0"/>
              <a:t>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654212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0042" y="3702506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9665" y="4553903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69843" y="442514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3968" y="1358698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Тся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-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ться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в глаголах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356" y="2639255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СМЕЯТ…СЯ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БЕРЁТ…СЯ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ВЫПУСКАЕТ...СЯ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КУПАТ…СЯ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ИГРАЕТ…СЯ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37750" y="3377952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8716" y="398409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011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4278976" y="5661248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42" y="858967"/>
            <a:ext cx="1564604" cy="33295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5" b="99895" l="77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72" y="2276872"/>
            <a:ext cx="1533175" cy="3789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25434"/>
            <a:ext cx="5288905" cy="92913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593" y="963459"/>
            <a:ext cx="1123950" cy="112395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686" y="3016541"/>
            <a:ext cx="2803071" cy="195855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204" y="679379"/>
            <a:ext cx="1432514" cy="13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23928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59992" y="476672"/>
            <a:ext cx="4392488" cy="395843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ДРУЗЬЯ!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изученные орфограммы.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правильно пропущенные буквы.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Проверьте, кликнув на конверт.</a:t>
            </a:r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6398131" y="5733256"/>
            <a:ext cx="1108698" cy="484632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1793392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5" b="99895" l="77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87" y="2100329"/>
            <a:ext cx="160324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6223" y="4081529"/>
            <a:ext cx="2141608" cy="2136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92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 ученицы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://yandex.ru/images/search?img_url=https%3A%2F%2Fmultiurok.ru%2Fall-viewImage%3Fimage%3Dhttp%3A%2F%2Fimg0.liveinternet.ru%2Fimages%2Fattach%2Fc%2F2%2F69%2F261%2F69261136_09.png&amp;text=%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D1%83%D1%87%D0%B5%D0%BD%D0%B8%D1%86%D0%B0%20%D0%BA%D0%B0%D1%80%D1%82%D0%B8%D0%BD%D0%BA%D0%B8&amp;noreask=1&amp;pos=18&amp;lr=77&amp;rpt=simage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 учительницы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yandex.ru/images/search?img_url=https%3A%2F%2Fus.123rf.com%2F450wm%2Fblueringmedia%2Fblueringmedia1311%2Fblueringmedia131100239%2F23978268-%25D0%2598%25D0%25BB%25D0%25BB%25D1%258E%25D1%2581%25D1%2582%25D1%2580%25D0%25B0%25D1%2586%25D0%25B8%25D1%258F-%25D1%2583%25D1%2587%25D0%25B8%25D1%2582%25D0%25B5%25D0%25BB%25D1%258F-%25D0%25BD%25D0%25B0-%25D0%25B1%25D0%25B5%25D0%25BB%25D0%25BE%25D0%25BC-%25D1%2584%25D0%25BE%25D0%25BD%25D0%25B5.jpg%3Fver%3D6&amp;p=1&amp;text=%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D1%83%D1%87%D0%B8%D1%82%D0%B5%D0%BB%D1%8C%D0%BD%D0%B8%D1%86%D0%B0%20%D1%81%20%D1%83%D0%BA%D0%B0%D0%B7%D0%BA%D0%BE%D0%B9%20%D0%BA%D0%B0%D1%80%D1%82%D0%B8%D0%BD%D0%BA%D0%B8&amp;noreask=1&amp;pos=33&amp;rpt=simage&amp;lr=77</a:t>
            </a:r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шаблона: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Фокина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Петровна  учитель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 МКОУ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«СОШ ст. Евсино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Искитимского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 Новосибирской области  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http://pedsovet.su/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5 класс. Учебник для общеобязательных организаций с приложением на электронном носителе. В 2-х частях. Т.А.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Ладыженская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М.Т. Баранов и др.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62068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источники: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8028384" y="5733256"/>
            <a:ext cx="504056" cy="504056"/>
          </a:xfrm>
          <a:prstGeom prst="actionButtonBeginning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1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7751" y="337466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0555" y="3394529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ГОЛУ</a:t>
            </a:r>
            <a:r>
              <a:rPr lang="ru-RU" sz="2400" b="1" u="sng" dirty="0" smtClean="0">
                <a:solidFill>
                  <a:srgbClr val="FF0000"/>
                </a:solidFill>
              </a:rPr>
              <a:t>Б</a:t>
            </a:r>
            <a:r>
              <a:rPr lang="ru-RU" sz="2400" b="1" dirty="0" smtClean="0"/>
              <a:t>КА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ВЕРЁ</a:t>
            </a:r>
            <a:r>
              <a:rPr lang="ru-RU" sz="2400" b="1" u="sng" dirty="0" smtClean="0">
                <a:solidFill>
                  <a:srgbClr val="FF0000"/>
                </a:solidFill>
              </a:rPr>
              <a:t>В</a:t>
            </a:r>
            <a:r>
              <a:rPr lang="ru-RU" sz="2400" b="1" dirty="0" smtClean="0"/>
              <a:t>КА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СКРИ</a:t>
            </a:r>
            <a:r>
              <a:rPr lang="ru-RU" sz="2400" b="1" u="sng" dirty="0" smtClean="0">
                <a:solidFill>
                  <a:srgbClr val="FF0000"/>
                </a:solidFill>
              </a:rPr>
              <a:t>П</a:t>
            </a:r>
            <a:r>
              <a:rPr lang="ru-RU" sz="2400" b="1" dirty="0" smtClean="0"/>
              <a:t>КА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СЕЛЁ</a:t>
            </a:r>
            <a:r>
              <a:rPr lang="ru-RU" sz="2400" b="1" u="sng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/>
              <a:t>КА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ДЕР</a:t>
            </a:r>
            <a:r>
              <a:rPr lang="ru-RU" sz="2400" b="1" u="sng" dirty="0" smtClean="0">
                <a:solidFill>
                  <a:srgbClr val="FF0000"/>
                </a:solidFill>
              </a:rPr>
              <a:t>З</a:t>
            </a:r>
            <a:r>
              <a:rPr lang="ru-RU" sz="2400" b="1" dirty="0" smtClean="0"/>
              <a:t>КИЙ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593433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98211" y="3641869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37751" y="449816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96319" y="437337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rgbClr val="4F6228"/>
                </a:solidFill>
              </a:rPr>
              <a:t>орфограмму.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316280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Проверяемые согласные в корне слова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52844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ГОЛУ…КА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ВЕРЁВ…КА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СКРИ…КА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СЕЛЁ…КА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ДЕР…КИЙ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67144" y="3356632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722" y="386804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720080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826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830" y="3404049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ШАЛАШ</a:t>
            </a:r>
            <a:r>
              <a:rPr lang="ru-RU" sz="2400" b="1" u="sng" dirty="0" smtClean="0">
                <a:solidFill>
                  <a:srgbClr val="FF0000"/>
                </a:solidFill>
              </a:rPr>
              <a:t>_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КЛЮЧ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ГЛУШ</a:t>
            </a:r>
            <a:r>
              <a:rPr lang="ru-RU" sz="2400" b="1" dirty="0" smtClean="0">
                <a:solidFill>
                  <a:srgbClr val="FF0000"/>
                </a:solidFill>
              </a:rPr>
              <a:t>Ь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МНОГО ЛУЖ</a:t>
            </a:r>
            <a:r>
              <a:rPr lang="ru-RU" sz="2400" b="1" dirty="0" smtClean="0">
                <a:solidFill>
                  <a:srgbClr val="FF0000"/>
                </a:solidFill>
              </a:rPr>
              <a:t>_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РЕЧ</a:t>
            </a:r>
            <a:r>
              <a:rPr lang="ru-RU" sz="2400" b="1" dirty="0" smtClean="0">
                <a:solidFill>
                  <a:srgbClr val="FF0000"/>
                </a:solidFill>
              </a:rPr>
              <a:t>Ь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587920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1380" y="3691959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5003" y="449175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09209" y="486928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rgbClr val="4F6228"/>
                </a:solidFill>
              </a:rPr>
              <a:t>орфограмму.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1303433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Употребление Ь на конце существительных после шипящих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ШАЛАШ…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КЛЮЧ…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ГЛУШ…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МНОГО ЛУЖ…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РЕЧ…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64608" y="3361735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14417" y="381315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625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CC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28499" y="3482138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ПОД</a:t>
            </a:r>
            <a:r>
              <a:rPr lang="ru-RU" sz="2400" b="1" u="sng" dirty="0" smtClean="0">
                <a:solidFill>
                  <a:srgbClr val="FF0000"/>
                </a:solidFill>
              </a:rPr>
              <a:t>Ъ</a:t>
            </a:r>
            <a:r>
              <a:rPr lang="ru-RU" sz="2400" b="1" dirty="0" smtClean="0"/>
              <a:t>ЁМ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ЛАД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r>
              <a:rPr lang="ru-RU" sz="2400" b="1" dirty="0" smtClean="0"/>
              <a:t>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РУЖ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r>
              <a:rPr lang="ru-RU" sz="2400" b="1" dirty="0" smtClean="0">
                <a:solidFill>
                  <a:srgbClr val="FF0000"/>
                </a:solidFill>
              </a:rPr>
              <a:t>Ё</a:t>
            </a:r>
            <a:endParaRPr lang="ru-RU" sz="2400" b="1" dirty="0" smtClean="0"/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ОБ</a:t>
            </a:r>
            <a:r>
              <a:rPr lang="ru-RU" sz="2400" b="1" u="sng" dirty="0" smtClean="0">
                <a:solidFill>
                  <a:srgbClr val="FF0000"/>
                </a:solidFill>
              </a:rPr>
              <a:t>Ъ</a:t>
            </a:r>
            <a:r>
              <a:rPr lang="ru-RU" sz="2400" b="1" dirty="0" smtClean="0"/>
              <a:t>ЯВЛЕНИЕ</a:t>
            </a:r>
            <a:endParaRPr lang="ru-RU" sz="2400" b="1" dirty="0" smtClean="0"/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П</a:t>
            </a:r>
            <a:r>
              <a:rPr lang="ru-RU" sz="2400" b="1" u="sng" dirty="0" smtClean="0">
                <a:solidFill>
                  <a:srgbClr val="FF0000"/>
                </a:solidFill>
              </a:rPr>
              <a:t>Ь</a:t>
            </a:r>
            <a:r>
              <a:rPr lang="ru-RU" sz="2400" b="1" dirty="0" smtClean="0"/>
              <a:t>ЕСА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54660" y="3585161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24128" y="3699190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96722" y="4492139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65829" y="396457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rgbClr val="4F6228"/>
                </a:solidFill>
              </a:rPr>
              <a:t>орфограмму.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6826" y="1193548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Разделительные Ъ и Ь знаки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19931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ПОД…ЁМ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ЛАД…Я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РУЖ…Ё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ОБ…ЯВЛЕНИЕ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П…ЕСА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40906" y="3367092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4140" y="392036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688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4401" y="3388421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СШ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ТЬ</a:t>
            </a:r>
          </a:p>
          <a:p>
            <a:pPr algn="ctr"/>
            <a:r>
              <a:rPr lang="ru-RU" sz="2400" b="1" dirty="0" smtClean="0"/>
              <a:t>ОВЧ</a:t>
            </a:r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>
                <a:solidFill>
                  <a:schemeClr val="bg1"/>
                </a:solidFill>
              </a:rPr>
              <a:t>РКА</a:t>
            </a:r>
            <a:endParaRPr lang="ru-RU" sz="2400" b="1" u="sng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/>
              <a:t>Ч</a:t>
            </a:r>
            <a:r>
              <a:rPr lang="ru-RU" sz="2400" b="1" u="sng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>
                <a:solidFill>
                  <a:schemeClr val="bg1"/>
                </a:solidFill>
              </a:rPr>
              <a:t>ЖОЙ</a:t>
            </a:r>
            <a:endParaRPr lang="ru-RU" sz="2400" b="1" u="sng" dirty="0" smtClean="0"/>
          </a:p>
          <a:p>
            <a:pPr algn="ctr"/>
            <a:r>
              <a:rPr lang="ru-RU" sz="2400" b="1" dirty="0" smtClean="0"/>
              <a:t>Ж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ВОТНОЕ</a:t>
            </a:r>
          </a:p>
          <a:p>
            <a:pPr algn="ctr"/>
            <a:r>
              <a:rPr lang="ru-RU" sz="2400" b="1" dirty="0" smtClean="0"/>
              <a:t>Ж</a:t>
            </a:r>
            <a:r>
              <a:rPr lang="ru-RU" sz="2400" b="1" u="sng" dirty="0" smtClean="0">
                <a:solidFill>
                  <a:srgbClr val="FF0000"/>
                </a:solidFill>
              </a:rPr>
              <a:t>Ю</a:t>
            </a:r>
            <a:r>
              <a:rPr lang="ru-RU" sz="2400" b="1" dirty="0" smtClean="0"/>
              <a:t>РИ (иск.)</a:t>
            </a:r>
          </a:p>
          <a:p>
            <a:pPr algn="ctr"/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24507" y="3619587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81629" y="3692338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95252" y="4509120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415400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rgbClr val="4F6228"/>
                </a:solidFill>
              </a:rPr>
              <a:t>орфограмму.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365496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4F6228"/>
                </a:solidFill>
              </a:rPr>
              <a:t>Буквы И, У, А после шипящих</a:t>
            </a:r>
            <a:endParaRPr lang="ru-RU" sz="2400" b="1" dirty="0">
              <a:solidFill>
                <a:srgbClr val="4F6228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36912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СШ…ТЬ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ОВЧ…РКА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Ч…ЖОЙ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Ж…ВОТНОЕ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Ж…РИ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25003" y="3360411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0580" y="381462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836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93452" y="3417822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П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ЛЕВОЙ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К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РМИТЬ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УД</a:t>
            </a:r>
            <a:r>
              <a:rPr lang="ru-RU" sz="2400" b="1" u="sng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ВЛЯТЬСЯ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ГН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ЗДО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СТР</a:t>
            </a:r>
            <a:r>
              <a:rPr lang="ru-RU" sz="2400" b="1" u="sng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ЛА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67006" y="3654921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14801" y="3666184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37751" y="4486624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386556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3968" y="1299911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Проверяемые безударные гласные 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 корне слова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П…ЛЕВОЙ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К…РМИТЬ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УД…ВЛЯТЬСЯ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ГН…ЗДО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СТР…ЛА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37750" y="3382015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9126" y="329982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973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9" y="3348842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4684" y="3394383"/>
            <a:ext cx="2329122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РАДОС</a:t>
            </a:r>
            <a:r>
              <a:rPr lang="ru-RU" sz="2400" b="1" u="sng" dirty="0" smtClean="0">
                <a:solidFill>
                  <a:srgbClr val="FF0000"/>
                </a:solidFill>
              </a:rPr>
              <a:t>Т</a:t>
            </a:r>
            <a:r>
              <a:rPr lang="ru-RU" sz="2400" b="1" dirty="0" smtClean="0"/>
              <a:t>НЫЙ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ВЕС</a:t>
            </a:r>
            <a:r>
              <a:rPr lang="ru-RU" sz="2400" b="1" u="sng" dirty="0" smtClean="0">
                <a:solidFill>
                  <a:srgbClr val="FF0000"/>
                </a:solidFill>
              </a:rPr>
              <a:t>Т</a:t>
            </a:r>
            <a:r>
              <a:rPr lang="ru-RU" sz="2400" b="1" dirty="0" smtClean="0"/>
              <a:t>НИК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ВКУ</a:t>
            </a:r>
            <a:r>
              <a:rPr lang="ru-RU" sz="2400" b="1" u="sng" dirty="0" smtClean="0">
                <a:solidFill>
                  <a:srgbClr val="FF0000"/>
                </a:solidFill>
              </a:rPr>
              <a:t>С</a:t>
            </a:r>
            <a:r>
              <a:rPr lang="ru-RU" sz="2400" b="1" dirty="0" smtClean="0"/>
              <a:t>НЫЙ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ИНТЕРЕ</a:t>
            </a:r>
            <a:r>
              <a:rPr lang="ru-RU" sz="2400" b="1" u="sng" dirty="0" smtClean="0">
                <a:solidFill>
                  <a:srgbClr val="FF0000"/>
                </a:solidFill>
              </a:rPr>
              <a:t>СН</a:t>
            </a:r>
            <a:r>
              <a:rPr lang="ru-RU" sz="2400" b="1" dirty="0" smtClean="0"/>
              <a:t>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ГРУС</a:t>
            </a:r>
            <a:r>
              <a:rPr lang="ru-RU" sz="2400" b="1" u="sng" dirty="0" smtClean="0">
                <a:solidFill>
                  <a:srgbClr val="FF0000"/>
                </a:solidFill>
              </a:rPr>
              <a:t>Т</a:t>
            </a:r>
            <a:r>
              <a:rPr lang="ru-RU" sz="2400" b="1" dirty="0" smtClean="0"/>
              <a:t>НЫЙ</a:t>
            </a:r>
            <a:endParaRPr lang="ru-RU" sz="2400" b="1" dirty="0"/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25978" y="3587920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604291" y="3698369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5003" y="4492139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420016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36826" y="1344505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Непроизносимые согласные в корне слова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28670" y="2699623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РАДОС…НЫЙ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ВЕС…НИК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ВКУС…НЫЙ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ИНТЕРЕС…НЫЙ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ГРУС…НЫЙ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17914" y="332531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5362" y="420016"/>
            <a:ext cx="353564" cy="478904"/>
          </a:xfrm>
          <a:prstGeom prst="rect">
            <a:avLst/>
          </a:prstGeom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572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537751" y="1492920"/>
            <a:ext cx="4715943" cy="1829768"/>
          </a:xfrm>
          <a:prstGeom prst="triangle">
            <a:avLst>
              <a:gd name="adj" fmla="val 51754"/>
            </a:avLst>
          </a:prstGeom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4328" y="3387523"/>
            <a:ext cx="4706617" cy="29730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0299" y="3560759"/>
            <a:ext cx="3251160" cy="262659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БЕ</a:t>
            </a:r>
            <a:r>
              <a:rPr lang="ru-RU" sz="2400" b="1" u="sng" dirty="0" smtClean="0">
                <a:solidFill>
                  <a:srgbClr val="FF0000"/>
                </a:solidFill>
              </a:rPr>
              <a:t>З</a:t>
            </a:r>
            <a:r>
              <a:rPr lang="ru-RU" sz="2400" b="1" dirty="0" smtClean="0"/>
              <a:t>БОЛЕЗНЕННЫЙ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И</a:t>
            </a:r>
            <a:r>
              <a:rPr lang="ru-RU" sz="2400" b="1" u="sng" dirty="0" smtClean="0">
                <a:solidFill>
                  <a:srgbClr val="FF0000"/>
                </a:solidFill>
              </a:rPr>
              <a:t>С</a:t>
            </a:r>
            <a:r>
              <a:rPr lang="ru-RU" sz="2400" b="1" dirty="0" smtClean="0"/>
              <a:t>ПОРТИТЬ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/>
              <a:t>РА</a:t>
            </a:r>
            <a:r>
              <a:rPr lang="ru-RU" sz="2400" b="1" u="sng" dirty="0" smtClean="0">
                <a:solidFill>
                  <a:srgbClr val="FF0000"/>
                </a:solidFill>
              </a:rPr>
              <a:t>С</a:t>
            </a:r>
            <a:r>
              <a:rPr lang="ru-RU" sz="2400" b="1" dirty="0" smtClean="0"/>
              <a:t>ЩЕЛИНА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ВО</a:t>
            </a:r>
            <a:r>
              <a:rPr lang="ru-RU" sz="2400" b="1" u="sng" dirty="0" smtClean="0">
                <a:solidFill>
                  <a:srgbClr val="FF0000"/>
                </a:solidFill>
              </a:rPr>
              <a:t>З</a:t>
            </a:r>
            <a:r>
              <a:rPr lang="ru-RU" sz="2400" b="1" dirty="0" smtClean="0">
                <a:solidFill>
                  <a:schemeClr val="bg1"/>
                </a:solidFill>
              </a:rPr>
              <a:t>НАГРАДИТЬ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ЧРЕ</a:t>
            </a:r>
            <a:r>
              <a:rPr lang="ru-RU" sz="2400" b="1" u="sng" dirty="0" smtClean="0">
                <a:solidFill>
                  <a:srgbClr val="FF0000"/>
                </a:solidFill>
              </a:rPr>
              <a:t>З</a:t>
            </a:r>
            <a:r>
              <a:rPr lang="ru-RU" sz="2400" b="1" dirty="0" smtClean="0">
                <a:solidFill>
                  <a:schemeClr val="bg1"/>
                </a:solidFill>
              </a:rPr>
              <a:t>МЕРНЫЙ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243333" y="3644889"/>
            <a:ext cx="2962036" cy="2420546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6200000">
            <a:off x="2591128" y="3737093"/>
            <a:ext cx="2973062" cy="2286070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58018" y="4522107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31098" y="400069"/>
            <a:ext cx="5233932" cy="6012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Вставь букву. Назови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орфограмму.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7984" y="1413779"/>
            <a:ext cx="3672408" cy="1033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Буквы З и С на конце приставок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649899"/>
            <a:ext cx="331236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БЕ…БОЛЕЗНЕННЫЙ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И…ПОРТИТЬ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РА…ЩЕЛИНА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ВО…НАГРАДИТЬ</a:t>
            </a: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ЧРЕ…МЕРНЫЙ</a:t>
            </a:r>
          </a:p>
          <a:p>
            <a:pPr algn="ctr"/>
            <a:endParaRPr lang="ru-RU" sz="2400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537751" y="3374144"/>
            <a:ext cx="4715943" cy="1829768"/>
          </a:xfrm>
          <a:prstGeom prst="triangle">
            <a:avLst>
              <a:gd name="adj" fmla="val 5175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440604"/>
            <a:ext cx="353564" cy="478904"/>
          </a:xfrm>
          <a:prstGeom prst="rect">
            <a:avLst/>
          </a:prstGeom>
        </p:spPr>
      </p:pic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5148064" y="6327935"/>
            <a:ext cx="561212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5" y="322831"/>
            <a:ext cx="1139363" cy="242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562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2 -0.05853 L -0.01702 -0.3085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547</Words>
  <Application>Microsoft Office PowerPoint</Application>
  <PresentationFormat>Экран (4:3)</PresentationFormat>
  <Paragraphs>310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20</vt:i4>
      </vt:variant>
    </vt:vector>
  </HeadingPairs>
  <TitlesOfParts>
    <vt:vector size="40" baseType="lpstr">
      <vt:lpstr>Arial</vt:lpstr>
      <vt:lpstr>Calibri</vt:lpstr>
      <vt:lpstr>Times New Roman</vt:lpstr>
      <vt:lpstr>Фокина Л. П. Шаблон школьный</vt:lpstr>
      <vt:lpstr>1_Фокина Л. П. Шаблон школьный</vt:lpstr>
      <vt:lpstr>2_Фокина Л. П. Шаблон школьный</vt:lpstr>
      <vt:lpstr>3_Фокина Л. П. Шаблон школьный</vt:lpstr>
      <vt:lpstr>4_Фокина Л. П. Шаблон школьный</vt:lpstr>
      <vt:lpstr>5_Фокина Л. П. Шаблон школьный</vt:lpstr>
      <vt:lpstr>6_Фокина Л. П. Шаблон школьный</vt:lpstr>
      <vt:lpstr>7_Фокина Л. П. Шаблон школьный</vt:lpstr>
      <vt:lpstr>8_Фокина Л. П. Шаблон школьный</vt:lpstr>
      <vt:lpstr>9_Фокина Л. П. Шаблон школьный</vt:lpstr>
      <vt:lpstr>10_Фокина Л. П. Шаблон школьный</vt:lpstr>
      <vt:lpstr>11_Фокина Л. П. Шаблон школьный</vt:lpstr>
      <vt:lpstr>12_Фокина Л. П. Шаблон школьный</vt:lpstr>
      <vt:lpstr>13_Фокина Л. П. Шаблон школьный</vt:lpstr>
      <vt:lpstr>14_Фокина Л. П. Шаблон школьный</vt:lpstr>
      <vt:lpstr>15_Фокина Л. П. Шаблон школьный</vt:lpstr>
      <vt:lpstr>16_Фокина Л. П. Шаблон школьный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user</cp:lastModifiedBy>
  <cp:revision>79</cp:revision>
  <dcterms:created xsi:type="dcterms:W3CDTF">2017-03-28T15:53:06Z</dcterms:created>
  <dcterms:modified xsi:type="dcterms:W3CDTF">2017-08-19T12:57:48Z</dcterms:modified>
</cp:coreProperties>
</file>