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B99B523-D64F-4E83-8720-FE5E18ABE602}" type="datetimeFigureOut">
              <a:rPr lang="ru-RU" smtClean="0"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55C8F15-D645-441D-937A-1EDE55CF20B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Здоровьесберегающие технологии на уроках физической культуры в начальных классах в МОУ «Лицей»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33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276872"/>
            <a:ext cx="8640960" cy="4248472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•</a:t>
            </a:r>
            <a:r>
              <a:rPr lang="ru-RU" sz="7200" dirty="0"/>
              <a:t>	принцип формирования ценностных установок школьников на здоровый образ жизни, следование которому обеспечивает формирование системы ценностей, мотивов и установок учащихся на здоровый образ жизни;</a:t>
            </a:r>
          </a:p>
          <a:p>
            <a:r>
              <a:rPr lang="ru-RU" sz="7200" dirty="0"/>
              <a:t>•	принцип </a:t>
            </a:r>
            <a:r>
              <a:rPr lang="ru-RU" sz="7200" dirty="0" err="1"/>
              <a:t>природосообразности</a:t>
            </a:r>
            <a:r>
              <a:rPr lang="ru-RU" sz="7200" dirty="0"/>
              <a:t>, предполагающий учет возрастных и индивидуальных особенностей младших школьников, развитие двигательной активности с учетом индивидуально-личностных возможностей обучающихся в условиях конкретного образовательного учреждения;</a:t>
            </a:r>
          </a:p>
          <a:p>
            <a:r>
              <a:rPr lang="ru-RU" sz="7200" dirty="0"/>
              <a:t>•	принцип ориентации на саморазвитие культуры здоровья- признание ребенка субъектом процесса </a:t>
            </a:r>
            <a:r>
              <a:rPr lang="ru-RU" sz="7200" dirty="0" err="1"/>
              <a:t>здоровьетворческой</a:t>
            </a:r>
            <a:r>
              <a:rPr lang="ru-RU" sz="7200" dirty="0"/>
              <a:t> деятельности;</a:t>
            </a:r>
          </a:p>
          <a:p>
            <a:r>
              <a:rPr lang="ru-RU" sz="7200" dirty="0"/>
              <a:t>•	принцип </a:t>
            </a:r>
            <a:r>
              <a:rPr lang="ru-RU" sz="7200" dirty="0" err="1"/>
              <a:t>здоровьетворческой</a:t>
            </a:r>
            <a:r>
              <a:rPr lang="ru-RU" sz="7200" dirty="0"/>
              <a:t> активности- опора на активную личностную позицию школьников в формировании здорового образа жизни;</a:t>
            </a:r>
          </a:p>
          <a:p>
            <a:r>
              <a:rPr lang="ru-RU" sz="7200" dirty="0"/>
              <a:t>•	принцип целостности учебно-воспитательного процесса, который предполагает, что все аспекты учебно-воспитательного процесса должны быть направлены на формирование культуры здоровья обучающихся. Здоровье человека рассматривается в единстве всех ее составляющих: психическое, физическое, социальное и духовное, а также  вовлечение всех участников образовательного процесса в разнообразные формы деятельности по сохранению и укреплению здоровья.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Планируя  учебно-воспитательный процесс в начальной школе с позиции </a:t>
            </a:r>
            <a:r>
              <a:rPr lang="ru-RU" sz="2800" b="1" dirty="0" err="1">
                <a:latin typeface="Monotype Corsiva" panose="03010101010201010101" pitchFamily="66" charset="0"/>
              </a:rPr>
              <a:t>здоровьесбережения</a:t>
            </a:r>
            <a:r>
              <a:rPr lang="ru-RU" sz="2800" b="1" dirty="0">
                <a:latin typeface="Monotype Corsiva" panose="03010101010201010101" pitchFamily="66" charset="0"/>
              </a:rPr>
              <a:t> опираемся на новые Стандарты второго поколения в которых заложены  основные принципы (программы «Школа  21 века» и «Школа 2100»):</a:t>
            </a:r>
            <a:br>
              <a:rPr lang="ru-RU" sz="2800" b="1" dirty="0">
                <a:latin typeface="Monotype Corsiva" panose="03010101010201010101" pitchFamily="66" charset="0"/>
              </a:rPr>
            </a:br>
            <a:endParaRPr lang="ru-RU" sz="28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1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268760"/>
            <a:ext cx="8136903" cy="4857403"/>
          </a:xfrm>
        </p:spPr>
        <p:txBody>
          <a:bodyPr>
            <a:normAutofit fontScale="55000" lnSpcReduction="20000"/>
          </a:bodyPr>
          <a:lstStyle/>
          <a:p>
            <a:r>
              <a:rPr lang="ru-RU" sz="3300" dirty="0" smtClean="0"/>
              <a:t>1</a:t>
            </a:r>
            <a:r>
              <a:rPr lang="ru-RU" sz="3300" dirty="0"/>
              <a:t>.	формирование у обучающихся   представления о высшей ценности своего здоровья, убежденности в необходимости вести ЗОЖ –это уроки  по тематике основ знаний: профилактика нарушения зрения и гимнастика для зрения; профилактика плоскостопия; упражнения для профилактики плоскостопия</a:t>
            </a:r>
          </a:p>
          <a:p>
            <a:r>
              <a:rPr lang="ru-RU" sz="3300" dirty="0"/>
              <a:t>2.	обучение способам деятельности, направленной на повышение двигательной активности, предупреждение гиподинамии - это урок по тематике основ знаний: двигательный режим и двигательная активность,</a:t>
            </a:r>
          </a:p>
          <a:p>
            <a:r>
              <a:rPr lang="ru-RU" sz="3300" dirty="0"/>
              <a:t>3.	формирование негативного отношения к табаку, алкоголю, наркотикам;</a:t>
            </a:r>
          </a:p>
          <a:p>
            <a:r>
              <a:rPr lang="ru-RU" sz="3300" dirty="0"/>
              <a:t>4.	воспитание гуманистических ориентиров поведения, эмоционально-волевой системы;</a:t>
            </a:r>
          </a:p>
          <a:p>
            <a:r>
              <a:rPr lang="ru-RU" sz="3300" dirty="0"/>
              <a:t>5.	обучение необходимым для процесса </a:t>
            </a:r>
            <a:r>
              <a:rPr lang="ru-RU" sz="3300" dirty="0" err="1"/>
              <a:t>здоровьесбережения</a:t>
            </a:r>
            <a:r>
              <a:rPr lang="ru-RU" sz="3300" dirty="0"/>
              <a:t> знаниям и умениям, методикам по оздоровлению и укреплению организма;</a:t>
            </a:r>
          </a:p>
          <a:p>
            <a:r>
              <a:rPr lang="ru-RU" sz="3300" dirty="0"/>
              <a:t>6.	формирование системы гигиенических навыков и умений, необходимых для нормального функционирования организма.</a:t>
            </a:r>
          </a:p>
          <a:p>
            <a:endParaRPr lang="ru-RU" dirty="0"/>
          </a:p>
          <a:p>
            <a:endParaRPr lang="ru-RU" sz="29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Monotype Corsiva" panose="03010101010201010101" pitchFamily="66" charset="0"/>
              </a:rPr>
              <a:t>К</a:t>
            </a:r>
            <a:r>
              <a:rPr lang="ru-RU" sz="3600" b="1" dirty="0" smtClean="0">
                <a:latin typeface="Monotype Corsiva" panose="03010101010201010101" pitchFamily="66" charset="0"/>
              </a:rPr>
              <a:t>омпоненты </a:t>
            </a:r>
            <a:r>
              <a:rPr lang="ru-RU" sz="3600" b="1" dirty="0" err="1">
                <a:latin typeface="Monotype Corsiva" panose="03010101010201010101" pitchFamily="66" charset="0"/>
              </a:rPr>
              <a:t>здоровьесберегающих</a:t>
            </a:r>
            <a:r>
              <a:rPr lang="ru-RU" sz="3600" b="1" dirty="0">
                <a:latin typeface="Monotype Corsiva" panose="03010101010201010101" pitchFamily="66" charset="0"/>
              </a:rPr>
              <a:t> </a:t>
            </a:r>
            <a:r>
              <a:rPr lang="ru-RU" sz="3600" b="1" dirty="0" smtClean="0">
                <a:latin typeface="Monotype Corsiva" panose="03010101010201010101" pitchFamily="66" charset="0"/>
              </a:rPr>
              <a:t>технологий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401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/>
          <a:lstStyle/>
          <a:p>
            <a:r>
              <a:rPr lang="ru-RU" sz="3200" b="1" dirty="0">
                <a:latin typeface="Monotype Corsiva" panose="03010101010201010101" pitchFamily="66" charset="0"/>
              </a:rPr>
              <a:t>•	Оздоровительные цели:</a:t>
            </a:r>
          </a:p>
          <a:p>
            <a:r>
              <a:rPr lang="ru-RU" dirty="0"/>
              <a:t>1.	Создать условия для развития дыхательной, </a:t>
            </a:r>
            <a:r>
              <a:rPr lang="ru-RU" dirty="0" err="1"/>
              <a:t>сердечнососудистой</a:t>
            </a:r>
            <a:r>
              <a:rPr lang="ru-RU" dirty="0"/>
              <a:t>, мышечной, нервной систем, опорно-двигательного аппарата.</a:t>
            </a:r>
          </a:p>
          <a:p>
            <a:r>
              <a:rPr lang="ru-RU" dirty="0"/>
              <a:t>2.	Способствовать профилактике нарушений осанки и заболеваний стопы, заболеваемости.</a:t>
            </a:r>
          </a:p>
          <a:p>
            <a:r>
              <a:rPr lang="ru-RU" dirty="0"/>
              <a:t>3.	Содействовать закаливанию организма.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Monotype Corsiva" panose="03010101010201010101" pitchFamily="66" charset="0"/>
              </a:rPr>
              <a:t>целеполагание урока физкультуры в системе </a:t>
            </a:r>
            <a:r>
              <a:rPr lang="ru-RU" sz="3600" b="1" dirty="0" err="1">
                <a:latin typeface="Monotype Corsiva" panose="03010101010201010101" pitchFamily="66" charset="0"/>
              </a:rPr>
              <a:t>здоровьесберегающей</a:t>
            </a:r>
            <a:r>
              <a:rPr lang="ru-RU" sz="3600" b="1" dirty="0">
                <a:latin typeface="Monotype Corsiva" panose="03010101010201010101" pitchFamily="66" charset="0"/>
              </a:rPr>
              <a:t>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92073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.	Осуществлять пропаганду здорового образа жизни.</a:t>
            </a:r>
          </a:p>
          <a:p>
            <a:r>
              <a:rPr lang="ru-RU" dirty="0"/>
              <a:t>2.	Обеспечить усвоение теоретических знаний о режиме дня, двигательной активности, влиянии физических упражнений на здоровье человека, закрепление правил соблюдению личной гигиены, безопасности жизнедеятельности.</a:t>
            </a:r>
          </a:p>
          <a:p>
            <a:r>
              <a:rPr lang="ru-RU" dirty="0"/>
              <a:t>3.	Вооружить учащихся простейшим методам самоконтроля за состояние своего организма.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Monotype Corsiva" panose="03010101010201010101" pitchFamily="66" charset="0"/>
              </a:rPr>
              <a:t>•	</a:t>
            </a:r>
            <a:r>
              <a:rPr lang="ru-RU" b="1" dirty="0" err="1">
                <a:latin typeface="Monotype Corsiva" panose="03010101010201010101" pitchFamily="66" charset="0"/>
              </a:rPr>
              <a:t>Валеологические</a:t>
            </a:r>
            <a:r>
              <a:rPr lang="ru-RU" b="1" dirty="0">
                <a:latin typeface="Monotype Corsiva" panose="03010101010201010101" pitchFamily="66" charset="0"/>
              </a:rPr>
              <a:t> цели:</a:t>
            </a:r>
            <a:br>
              <a:rPr lang="ru-RU" b="1" dirty="0">
                <a:latin typeface="Monotype Corsiva" panose="03010101010201010101" pitchFamily="66" charset="0"/>
              </a:rPr>
            </a:br>
            <a:endParaRPr lang="ru-RU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21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876397" cy="4497363"/>
          </a:xfrm>
        </p:spPr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.	Содействовать поддержанию мотивов учения, интереса к результатам своих достижений, физическому совершенствованию, привычки к ежедневным физическим занятиям.</a:t>
            </a:r>
          </a:p>
          <a:p>
            <a:r>
              <a:rPr lang="ru-RU" dirty="0"/>
              <a:t>2.	Обеспечить воспитание положительных черт личности</a:t>
            </a:r>
            <a:r>
              <a:rPr lang="ru-RU" dirty="0" smtClean="0"/>
              <a:t>, нравственных </a:t>
            </a:r>
            <a:r>
              <a:rPr lang="ru-RU" dirty="0"/>
              <a:t>качеств, положительных </a:t>
            </a:r>
            <a:r>
              <a:rPr lang="ru-RU" dirty="0" smtClean="0"/>
              <a:t>эмоций и </a:t>
            </a:r>
            <a:r>
              <a:rPr lang="ru-RU" dirty="0"/>
              <a:t>готовности к проявлению волевых качеств.</a:t>
            </a:r>
          </a:p>
          <a:p>
            <a:r>
              <a:rPr lang="ru-RU" dirty="0"/>
              <a:t>3.	Содействие умственному, нравственному, эстетическому и трудовому воспитанию, воспитанию бережного отношения к инвентарю.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Monotype Corsiva" panose="03010101010201010101" pitchFamily="66" charset="0"/>
              </a:rPr>
              <a:t>•	Воспитательные цели:</a:t>
            </a:r>
            <a:br>
              <a:rPr lang="ru-RU" dirty="0">
                <a:latin typeface="Monotype Corsiva" panose="03010101010201010101" pitchFamily="66" charset="0"/>
              </a:rPr>
            </a:b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69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</a:t>
            </a:r>
            <a:r>
              <a:rPr lang="ru-RU" dirty="0"/>
              <a:t>.	Развивать физические качества (скоростных, скоростно-силовых, координационных, ловкости и др.).</a:t>
            </a:r>
          </a:p>
          <a:p>
            <a:r>
              <a:rPr lang="ru-RU" dirty="0"/>
              <a:t>2.	Развивать умение слушать, выполнять команды, действовать по сигналу</a:t>
            </a:r>
            <a:r>
              <a:rPr lang="ru-RU" dirty="0" smtClean="0"/>
              <a:t>, готовность </a:t>
            </a:r>
            <a:r>
              <a:rPr lang="ru-RU" dirty="0"/>
              <a:t>к быстрой смене деятельности.</a:t>
            </a:r>
          </a:p>
          <a:p>
            <a:r>
              <a:rPr lang="ru-RU" dirty="0"/>
              <a:t>1.	Развивать умения наблюдать за действиями других, действовать по образцу, работать самостоятельно, преодолевать трудности, использовать приобретённые умения и полученные знания в стандартной или нестандартной ситуациях.</a:t>
            </a:r>
          </a:p>
          <a:p>
            <a:r>
              <a:rPr lang="ru-RU" dirty="0"/>
              <a:t>2.	Развивать умение ориентироваться в пространстве, сторонах тела.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Monotype Corsiva" panose="03010101010201010101" pitchFamily="66" charset="0"/>
              </a:rPr>
              <a:t>•	Развивающие цели:</a:t>
            </a:r>
            <a:br>
              <a:rPr lang="ru-RU" dirty="0">
                <a:latin typeface="Monotype Corsiva" panose="03010101010201010101" pitchFamily="66" charset="0"/>
              </a:rPr>
            </a:b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43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196752"/>
            <a:ext cx="8424936" cy="5001419"/>
          </a:xfrm>
        </p:spPr>
        <p:txBody>
          <a:bodyPr>
            <a:normAutofit/>
          </a:bodyPr>
          <a:lstStyle/>
          <a:p>
            <a:r>
              <a:rPr lang="ru-RU" dirty="0" smtClean="0"/>
              <a:t>•</a:t>
            </a:r>
            <a:r>
              <a:rPr lang="ru-RU" dirty="0"/>
              <a:t>	личностно-ориентированном, а именно: использование данных мониторинга состояния соматического и физического здоровья, физической подготовленности; учет особенностей возрастного развития младших школьников дозирование физических нагрузок, соответствующих функциональным возможностям организма ребенка;</a:t>
            </a:r>
          </a:p>
          <a:p>
            <a:r>
              <a:rPr lang="ru-RU" dirty="0"/>
              <a:t>•	деятельностном – развитие ребенка осуществляется в движениях;</a:t>
            </a:r>
          </a:p>
          <a:p>
            <a:r>
              <a:rPr lang="ru-RU" dirty="0"/>
              <a:t>•	здоровьесберегающем – обязательное сохранение здоровья учащегося в процессе обучения; создание благоприятного эмоционально-психологического климата.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6756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•	благоприятный психологический климат,</a:t>
            </a:r>
          </a:p>
          <a:p>
            <a:r>
              <a:rPr lang="ru-RU" dirty="0"/>
              <a:t>•	аутотренинг,</a:t>
            </a:r>
          </a:p>
          <a:p>
            <a:r>
              <a:rPr lang="ru-RU" dirty="0"/>
              <a:t>•	релаксация,</a:t>
            </a:r>
          </a:p>
          <a:p>
            <a:r>
              <a:rPr lang="ru-RU" dirty="0"/>
              <a:t>•	психогимнастика,</a:t>
            </a:r>
          </a:p>
          <a:p>
            <a:r>
              <a:rPr lang="ru-RU" dirty="0"/>
              <a:t>•	музыкотерапия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205048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Monotype Corsiva" panose="03010101010201010101" pitchFamily="66" charset="0"/>
              </a:rPr>
              <a:t>В процессе физического воспитания на уроках физкультуры в начальной школе </a:t>
            </a:r>
            <a:r>
              <a:rPr lang="ru-RU" sz="3600" b="1" dirty="0" smtClean="0">
                <a:latin typeface="Monotype Corsiva" panose="03010101010201010101" pitchFamily="66" charset="0"/>
              </a:rPr>
              <a:t>используются здоровьесберегающие </a:t>
            </a:r>
            <a:r>
              <a:rPr lang="ru-RU" sz="3600" b="1" dirty="0">
                <a:latin typeface="Monotype Corsiva" panose="03010101010201010101" pitchFamily="66" charset="0"/>
              </a:rPr>
              <a:t>технологии: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5526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22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4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196752"/>
            <a:ext cx="7408333" cy="492941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Monotype Corsiva" panose="03010101010201010101" pitchFamily="66" charset="0"/>
              </a:rPr>
              <a:t>«</a:t>
            </a:r>
            <a:r>
              <a:rPr lang="ru-RU" sz="3600" b="1" dirty="0">
                <a:latin typeface="Monotype Corsiva" panose="03010101010201010101" pitchFamily="66" charset="0"/>
              </a:rPr>
              <a:t>Здоровье необходимо. Это базис счастья… Если нельзя вырастить ребёнка, что бы он совсем не болел, то, во всяком случае, поддерживать у него высокий уровень здоровья вполне возможно </a:t>
            </a:r>
            <a:r>
              <a:rPr lang="ru-RU" sz="3600" b="1" dirty="0" smtClean="0">
                <a:latin typeface="Monotype Corsiva" panose="03010101010201010101" pitchFamily="66" charset="0"/>
              </a:rPr>
              <a:t>»</a:t>
            </a:r>
            <a:r>
              <a:rPr lang="ru-RU" sz="3600" b="1" dirty="0">
                <a:latin typeface="Monotype Corsiva" panose="03010101010201010101" pitchFamily="66" charset="0"/>
              </a:rPr>
              <a:t/>
            </a:r>
            <a:br>
              <a:rPr lang="ru-RU" sz="3600" b="1" dirty="0">
                <a:latin typeface="Monotype Corsiva" panose="03010101010201010101" pitchFamily="66" charset="0"/>
              </a:rPr>
            </a:br>
            <a:r>
              <a:rPr lang="ru-RU" sz="3600" b="1" dirty="0" smtClean="0">
                <a:latin typeface="Monotype Corsiva" panose="03010101010201010101" pitchFamily="66" charset="0"/>
              </a:rPr>
              <a:t>                         </a:t>
            </a:r>
            <a:r>
              <a:rPr lang="ru-RU" sz="3600" b="1" dirty="0" err="1" smtClean="0">
                <a:latin typeface="Monotype Corsiva" panose="03010101010201010101" pitchFamily="66" charset="0"/>
              </a:rPr>
              <a:t>Н.А.Амосов</a:t>
            </a:r>
            <a:r>
              <a:rPr lang="ru-RU" b="1" dirty="0">
                <a:latin typeface="Monotype Corsiva" panose="03010101010201010101" pitchFamily="66" charset="0"/>
              </a:rPr>
              <a:t/>
            </a:r>
            <a:br>
              <a:rPr lang="ru-RU" b="1" dirty="0">
                <a:latin typeface="Monotype Corsiva" panose="03010101010201010101" pitchFamily="66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21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70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45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40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4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32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7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Здоровым может считаться человек, который отличается гармоничным развитием и хорошо адаптирован к окружающей его физической и социальной среде. Здоровье не означает просто отсутствие болезней: это нечто положительное, это жизнерадостное и охотное выполнение обязанностей, которые жизнь возлагает на человека. (</a:t>
            </a:r>
            <a:r>
              <a:rPr lang="ru-RU" dirty="0" err="1"/>
              <a:t>автор:Г</a:t>
            </a:r>
            <a:r>
              <a:rPr lang="ru-RU" dirty="0"/>
              <a:t>. </a:t>
            </a:r>
            <a:r>
              <a:rPr lang="ru-RU" dirty="0" err="1"/>
              <a:t>Сигерист</a:t>
            </a:r>
            <a:r>
              <a:rPr lang="ru-RU" dirty="0"/>
              <a:t>, американский медик)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57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340768"/>
            <a:ext cx="7408333" cy="4785395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Monotype Corsiva" panose="03010101010201010101" pitchFamily="66" charset="0"/>
              </a:rPr>
              <a:t>П</a:t>
            </a:r>
            <a:r>
              <a:rPr lang="ru-RU" sz="3600" b="1" dirty="0" smtClean="0">
                <a:latin typeface="Monotype Corsiva" panose="03010101010201010101" pitchFamily="66" charset="0"/>
              </a:rPr>
              <a:t>риоритетным направлением  </a:t>
            </a:r>
            <a:r>
              <a:rPr lang="ru-RU" sz="3600" b="1" dirty="0">
                <a:latin typeface="Monotype Corsiva" panose="03010101010201010101" pitchFamily="66" charset="0"/>
              </a:rPr>
              <a:t>деятельности педагогического сообщества в области физической культуры  </a:t>
            </a:r>
            <a:r>
              <a:rPr lang="ru-RU" sz="3600" b="1" dirty="0" smtClean="0">
                <a:latin typeface="Monotype Corsiva" panose="03010101010201010101" pitchFamily="66" charset="0"/>
              </a:rPr>
              <a:t>- укрепление </a:t>
            </a:r>
            <a:r>
              <a:rPr lang="ru-RU" sz="3600" b="1" dirty="0">
                <a:latin typeface="Monotype Corsiva" panose="03010101010201010101" pitchFamily="66" charset="0"/>
              </a:rPr>
              <a:t>и сохранение здоровья обучающихся. </a:t>
            </a:r>
          </a:p>
        </p:txBody>
      </p:sp>
    </p:spTree>
    <p:extLst>
      <p:ext uri="{BB962C8B-B14F-4D97-AF65-F5344CB8AC3E}">
        <p14:creationId xmlns:p14="http://schemas.microsoft.com/office/powerpoint/2010/main" val="141068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268760"/>
            <a:ext cx="7408333" cy="485740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Monotype Corsiva" panose="03010101010201010101" pitchFamily="66" charset="0"/>
              </a:rPr>
              <a:t>Одной </a:t>
            </a:r>
            <a:r>
              <a:rPr lang="ru-RU" sz="3600" b="1" dirty="0">
                <a:latin typeface="Monotype Corsiva" panose="03010101010201010101" pitchFamily="66" charset="0"/>
              </a:rPr>
              <a:t>из </a:t>
            </a:r>
            <a:r>
              <a:rPr lang="ru-RU" sz="3600" b="1" dirty="0" smtClean="0">
                <a:latin typeface="Monotype Corsiva" panose="03010101010201010101" pitchFamily="66" charset="0"/>
              </a:rPr>
              <a:t>задач первой </a:t>
            </a:r>
            <a:r>
              <a:rPr lang="ru-RU" sz="3600" b="1" dirty="0">
                <a:latin typeface="Monotype Corsiva" panose="03010101010201010101" pitchFamily="66" charset="0"/>
              </a:rPr>
              <a:t>ступени общего образования  является «обучение культуре поведения, здоровому образу жизни, соблюдению правил личной гигиены, правилам безопасности жизни». </a:t>
            </a:r>
          </a:p>
        </p:txBody>
      </p:sp>
    </p:spTree>
    <p:extLst>
      <p:ext uri="{BB962C8B-B14F-4D97-AF65-F5344CB8AC3E}">
        <p14:creationId xmlns:p14="http://schemas.microsoft.com/office/powerpoint/2010/main" val="409892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980728"/>
            <a:ext cx="8064896" cy="34506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Monotype Corsiva" panose="03010101010201010101" pitchFamily="66" charset="0"/>
              </a:rPr>
              <a:t>По </a:t>
            </a:r>
            <a:r>
              <a:rPr lang="ru-RU" sz="3600" b="1" dirty="0">
                <a:latin typeface="Monotype Corsiva" panose="03010101010201010101" pitchFamily="66" charset="0"/>
              </a:rPr>
              <a:t>определению Всемирной организации здравоохранения «здоровье - это состояние полного физического, психического и социального благополучия», </a:t>
            </a:r>
          </a:p>
        </p:txBody>
      </p:sp>
    </p:spTree>
    <p:extLst>
      <p:ext uri="{BB962C8B-B14F-4D97-AF65-F5344CB8AC3E}">
        <p14:creationId xmlns:p14="http://schemas.microsoft.com/office/powerpoint/2010/main" val="124305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1628800"/>
            <a:ext cx="8136904" cy="44973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•</a:t>
            </a:r>
            <a:r>
              <a:rPr lang="ru-RU" dirty="0"/>
              <a:t>	соблюдение правильного режима труда и отдыха, нормализация учебной нагрузки обучающихся с целью предотвращения умственного и физического утомления и переутомления, эмоционального стресса;</a:t>
            </a:r>
          </a:p>
          <a:p>
            <a:r>
              <a:rPr lang="ru-RU" dirty="0"/>
              <a:t>•	применение современных </a:t>
            </a:r>
            <a:r>
              <a:rPr lang="ru-RU" dirty="0" err="1"/>
              <a:t>здоровьесберегающих</a:t>
            </a:r>
            <a:r>
              <a:rPr lang="ru-RU" dirty="0"/>
              <a:t> технологий в учебном процессе;</a:t>
            </a:r>
          </a:p>
          <a:p>
            <a:r>
              <a:rPr lang="ru-RU" dirty="0"/>
              <a:t>•	проведение физкультурно-оздоровительных мероприятий в режиме дня (гимнастика до уроков, физкультминутки на уроках и занятиях, подвижные перемены и др.);</a:t>
            </a:r>
          </a:p>
          <a:p>
            <a:r>
              <a:rPr lang="ru-RU" dirty="0"/>
              <a:t>•	обеспечение рационального питания;</a:t>
            </a:r>
          </a:p>
          <a:p>
            <a:r>
              <a:rPr lang="ru-RU" dirty="0"/>
              <a:t>•	поддержание духовно-нравственного благополучия, воспитание положительных эмоций;</a:t>
            </a:r>
          </a:p>
          <a:p>
            <a:r>
              <a:rPr lang="ru-RU" dirty="0"/>
              <a:t>•	сохранение психического здоровья обучающихся и воспитанников;</a:t>
            </a:r>
          </a:p>
          <a:p>
            <a:r>
              <a:rPr lang="ru-RU" dirty="0"/>
              <a:t>•	пропаганда ЗОЖ, личной гигиены, профилактика вредных привычек, воспитание культуры двигательных действий и здоровья.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86392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Monotype Corsiva" panose="03010101010201010101" pitchFamily="66" charset="0"/>
              </a:rPr>
              <a:t>У</a:t>
            </a:r>
            <a:r>
              <a:rPr lang="ru-RU" sz="3600" b="1" dirty="0" smtClean="0">
                <a:latin typeface="Monotype Corsiva" panose="03010101010201010101" pitchFamily="66" charset="0"/>
              </a:rPr>
              <a:t>словия в системе </a:t>
            </a:r>
            <a:r>
              <a:rPr lang="ru-RU" sz="3600" b="1" dirty="0" err="1">
                <a:latin typeface="Monotype Corsiva" panose="03010101010201010101" pitchFamily="66" charset="0"/>
              </a:rPr>
              <a:t>здоровьесберегающей</a:t>
            </a:r>
            <a:r>
              <a:rPr lang="ru-RU" sz="3600" b="1" dirty="0">
                <a:latin typeface="Monotype Corsiva" panose="03010101010201010101" pitchFamily="66" charset="0"/>
              </a:rPr>
              <a:t> деятельности </a:t>
            </a:r>
            <a:r>
              <a:rPr lang="ru-RU" sz="3600" b="1" dirty="0" smtClean="0">
                <a:latin typeface="Monotype Corsiva" panose="03010101010201010101" pitchFamily="66" charset="0"/>
              </a:rPr>
              <a:t>:</a:t>
            </a:r>
            <a:r>
              <a:rPr lang="ru-RU" sz="3600" b="1" dirty="0">
                <a:latin typeface="Monotype Corsiva" panose="03010101010201010101" pitchFamily="66" charset="0"/>
              </a:rPr>
              <a:t/>
            </a:r>
            <a:br>
              <a:rPr lang="ru-RU" sz="3600" b="1" dirty="0">
                <a:latin typeface="Monotype Corsiva" panose="03010101010201010101" pitchFamily="66" charset="0"/>
              </a:rPr>
            </a:br>
            <a:endParaRPr lang="ru-RU" sz="36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20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/>
          <a:lstStyle/>
          <a:p>
            <a:r>
              <a:rPr lang="ru-RU" dirty="0" smtClean="0"/>
              <a:t>– </a:t>
            </a:r>
            <a:r>
              <a:rPr lang="ru-RU" dirty="0"/>
              <a:t>это все те психолого-педагогические технологии, программы, методы, которые направлены на воспитание у обучающихся  культуры здоровья, личностных качеств, способствующих его сохранению, и укреплению, формирование представлений о здоровье как ценности, мотивацию на ведение здорового образа жизни.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Monotype Corsiva" panose="03010101010201010101" pitchFamily="66" charset="0"/>
              </a:rPr>
              <a:t>Здоровьесберегающие технологии </a:t>
            </a:r>
          </a:p>
        </p:txBody>
      </p:sp>
    </p:spTree>
    <p:extLst>
      <p:ext uri="{BB962C8B-B14F-4D97-AF65-F5344CB8AC3E}">
        <p14:creationId xmlns:p14="http://schemas.microsoft.com/office/powerpoint/2010/main" val="17266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</a:p>
          <a:p>
            <a:r>
              <a:rPr lang="ru-RU" dirty="0"/>
              <a:t>-при организации учебной и внеклассной работы с обучающихся в  начальных классов, используем соблюдение оптимального двигательного </a:t>
            </a:r>
            <a:r>
              <a:rPr lang="ru-RU" dirty="0" smtClean="0"/>
              <a:t>режима</a:t>
            </a:r>
            <a:r>
              <a:rPr lang="ru-RU" dirty="0"/>
              <a:t>;</a:t>
            </a:r>
          </a:p>
          <a:p>
            <a:r>
              <a:rPr lang="ru-RU" dirty="0"/>
              <a:t>-вовлечение родителей в образовательный </a:t>
            </a:r>
            <a:r>
              <a:rPr lang="ru-RU" dirty="0" smtClean="0"/>
              <a:t>процесс;</a:t>
            </a:r>
            <a:endParaRPr lang="ru-RU" dirty="0"/>
          </a:p>
          <a:p>
            <a:r>
              <a:rPr lang="ru-RU" dirty="0"/>
              <a:t>- повышение компетентности педагогов в области </a:t>
            </a:r>
            <a:r>
              <a:rPr lang="ru-RU" dirty="0" err="1"/>
              <a:t>здоровьесбережения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latin typeface="Monotype Corsiva" panose="03010101010201010101" pitchFamily="66" charset="0"/>
              </a:rPr>
              <a:t>Осуществляя профессиональную деятельность в нашем учебном заведении, используем следующие здоровьесберегающие технологии: </a:t>
            </a:r>
          </a:p>
        </p:txBody>
      </p:sp>
    </p:spTree>
    <p:extLst>
      <p:ext uri="{BB962C8B-B14F-4D97-AF65-F5344CB8AC3E}">
        <p14:creationId xmlns:p14="http://schemas.microsoft.com/office/powerpoint/2010/main" val="85670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Monotype Corsiva" panose="03010101010201010101" pitchFamily="66" charset="0"/>
              </a:rPr>
              <a:t>Урок физической культуры является основной формой организации педагогической системы физического воспитания в начальной школе. </a:t>
            </a:r>
          </a:p>
        </p:txBody>
      </p:sp>
    </p:spTree>
    <p:extLst>
      <p:ext uri="{BB962C8B-B14F-4D97-AF65-F5344CB8AC3E}">
        <p14:creationId xmlns:p14="http://schemas.microsoft.com/office/powerpoint/2010/main" val="382814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</TotalTime>
  <Words>349</Words>
  <Application>Microsoft Office PowerPoint</Application>
  <PresentationFormat>Экран (4:3)</PresentationFormat>
  <Paragraphs>64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Волна</vt:lpstr>
      <vt:lpstr>Здоровьесберегающие технологии на уроках физической культуры в начальных классах в МОУ «Лицей» 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Условия в системе здоровьесберегающей деятельности : </vt:lpstr>
      <vt:lpstr>Здоровьесберегающие технологии </vt:lpstr>
      <vt:lpstr>Осуществляя профессиональную деятельность в нашем учебном заведении, используем следующие здоровьесберегающие технологии: </vt:lpstr>
      <vt:lpstr>Презентация PowerPoint</vt:lpstr>
      <vt:lpstr>Планируя  учебно-воспитательный процесс в начальной школе с позиции здоровьесбережения опираемся на новые Стандарты второго поколения в которых заложены  основные принципы (программы «Школа  21 века» и «Школа 2100»): </vt:lpstr>
      <vt:lpstr>Компоненты здоровьесберегающих технологий </vt:lpstr>
      <vt:lpstr>целеполагание урока физкультуры в системе здоровьесберегающей деятельности</vt:lpstr>
      <vt:lpstr>• Валеологические цели: </vt:lpstr>
      <vt:lpstr>• Воспитательные цели: </vt:lpstr>
      <vt:lpstr>• Развивающие цели: </vt:lpstr>
      <vt:lpstr> </vt:lpstr>
      <vt:lpstr>В процессе физического воспитания на уроках физкультуры в начальной школе используются здоровьесберегающие технологии: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на уроках физической культуры в начальных классах в МОУ «Лицей»</dc:title>
  <dc:creator>User</dc:creator>
  <cp:lastModifiedBy>User</cp:lastModifiedBy>
  <cp:revision>8</cp:revision>
  <dcterms:created xsi:type="dcterms:W3CDTF">2017-03-28T15:20:31Z</dcterms:created>
  <dcterms:modified xsi:type="dcterms:W3CDTF">2017-03-28T17:00:05Z</dcterms:modified>
</cp:coreProperties>
</file>