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59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679A00"/>
    <a:srgbClr val="660033"/>
    <a:srgbClr val="A80060"/>
    <a:srgbClr val="A40042"/>
    <a:srgbClr val="009200"/>
    <a:srgbClr val="883806"/>
    <a:srgbClr val="00D5D0"/>
    <a:srgbClr val="9A00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0D4C23-7E25-4BDB-9354-8BA22E06BB79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78B5C0-F747-41FF-AC18-C30B97D06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24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5143536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786050" y="5460326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Функции  интерактивной  доски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2844" y="214290"/>
            <a:ext cx="864399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Прием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Спрятать за экраном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галереи или фигуры выбираем объект, клонируем его. Набираем текст. Клонируем.  Убираем в сторону. На первом тексте закрашиваем буквы. Группируем с картинкой . блокируем. Затем группируем 2 картинку и 2 текст. Помещаем за экран.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857365"/>
            <a:ext cx="61436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357166"/>
            <a:ext cx="84296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Прием  Маркер, Ластик.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Картинка закрашиваем белым маркером ответ. Затем взять ластик и все фигуры которые не заблокированы сотрутся.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Положение по порядку, расположение на разных слоях.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Шторки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перетаскивание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Пишем текст. Выделяем объект, правой мышкой- Затемнение. Можно выбрать цвет шторки(Свойства)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Перетаскивание  - ПМ- разрешить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перемещение.Также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можно работать 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Elite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Panaboard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software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использования с компьютерными приложениями типа MS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Excel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PowerPoint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643314"/>
            <a:ext cx="4214842" cy="214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571480"/>
            <a:ext cx="8215370" cy="461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Алгоритм разработки плана занятий с использования интерактивной доски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того чтобы эффективно проводить занятия с использованием интерактивной доски разработан алгоритм, следуя которому преподаватель может успешно подготовиться к занятию с использованием интерактивной доски.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1.Определить тему, цель, задачи, тип занятия;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2.Составить временную структуру урока, в соответствии с главной целью наметить задачи и необходимые этапы для их достижения.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3.Продумать этапы, на которых необходимы инструменты интерактивной доски;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4.Из резервов компьютерного обеспечения отбираются наиболее эффективные средства.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5.Рассматривается целесообразность их применения в сравнении с традиционными средствами.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6.Отобранные материалы оцениваются во времени: их продолжительность не должна превышать санитарных норм; рекомендуется просмотреть и прохронометрировать все материалы, учесть интерактивный характер материала;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7.Составляется временная развертка (поминутный план) урока.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8.При недостатке компьютерного иллюстрированного или программного материала проводится поиск в библиотеке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программного обеспечения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SmartNotebook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Интернете.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9.Из найденного материала собирается презентационная программа (сценарий урока).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10.Апробация урока.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285728"/>
            <a:ext cx="8572560" cy="369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 понимать, что интерактивная доска сама ничему научить не может. Это инструмент в руках педагога, такой же, как доска, мел, таблица, и то, как этот инструмент «зазвучит», зависит от творчества педагога, его готовности сделать урок интересным, понятным и запоминающимся.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24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429000"/>
            <a:ext cx="257176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571472" y="571480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Урок  с </a:t>
            </a:r>
            <a:r>
              <a:rPr lang="en-US" sz="4000" b="1" dirty="0" err="1" smtClean="0">
                <a:solidFill>
                  <a:srgbClr val="0000FF"/>
                </a:solidFill>
              </a:rPr>
              <a:t>Panabord</a:t>
            </a:r>
            <a:r>
              <a:rPr lang="ru-RU" sz="4000" b="1" dirty="0" smtClean="0">
                <a:solidFill>
                  <a:srgbClr val="0000FF"/>
                </a:solidFill>
              </a:rPr>
              <a:t>  (</a:t>
            </a:r>
            <a:r>
              <a:rPr lang="ru-RU" sz="4000" b="1" dirty="0" err="1" smtClean="0">
                <a:solidFill>
                  <a:srgbClr val="0000FF"/>
                </a:solidFill>
              </a:rPr>
              <a:t>видеоуроки</a:t>
            </a:r>
            <a:r>
              <a:rPr lang="ru-RU" sz="4000" b="1" dirty="0" smtClean="0">
                <a:solidFill>
                  <a:srgbClr val="0000FF"/>
                </a:solidFill>
              </a:rPr>
              <a:t>)</a:t>
            </a:r>
          </a:p>
          <a:p>
            <a:endParaRPr lang="ru-RU" sz="2800" b="1" dirty="0" smtClean="0"/>
          </a:p>
          <a:p>
            <a:pPr>
              <a:buBlip>
                <a:blip r:embed="rId2"/>
              </a:buBlip>
            </a:pPr>
            <a:r>
              <a:rPr lang="ru-RU" sz="2800" b="1" dirty="0" smtClean="0"/>
              <a:t>Вера  Анатольевна  Тарасова элит  </a:t>
            </a:r>
            <a:r>
              <a:rPr lang="ru-RU" sz="2800" b="1" dirty="0" err="1" smtClean="0"/>
              <a:t>понаборт</a:t>
            </a:r>
            <a:r>
              <a:rPr lang="ru-RU" sz="2800" b="1" dirty="0" smtClean="0"/>
              <a:t> бук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/>
              <a:t>Сообщество  педагогов  «Методисты»  (группа </a:t>
            </a:r>
            <a:r>
              <a:rPr lang="en-US" sz="2800" b="1" dirty="0" err="1" smtClean="0"/>
              <a:t>Panabord</a:t>
            </a:r>
            <a:r>
              <a:rPr lang="ru-RU" sz="2800" b="1" dirty="0" smtClean="0"/>
              <a:t> 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Easiteach</a:t>
            </a:r>
            <a:r>
              <a:rPr lang="ru-RU" sz="2800" b="1" dirty="0" smtClean="0"/>
              <a:t>   рук.  В.А. Тарасова</a:t>
            </a:r>
            <a:r>
              <a:rPr lang="en-US" sz="2800" b="1" dirty="0" smtClean="0"/>
              <a:t>)</a:t>
            </a:r>
            <a:endParaRPr lang="ru-RU" sz="2800" b="1" dirty="0" smtClean="0"/>
          </a:p>
          <a:p>
            <a:endParaRPr lang="en-US" sz="28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логотип сообщест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369475"/>
            <a:ext cx="1857388" cy="15226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14744" y="4357694"/>
            <a:ext cx="2857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B6683"/>
                </a:solidFill>
              </a:rPr>
              <a:t>логотип  сообщества</a:t>
            </a:r>
            <a:endParaRPr lang="ru-RU" sz="2800" b="1" dirty="0">
              <a:solidFill>
                <a:srgbClr val="0B668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429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200"/>
                </a:solidFill>
              </a:rPr>
              <a:t>SMART   Notebook  </a:t>
            </a:r>
            <a:r>
              <a:rPr lang="ru-RU" sz="2800" b="1" dirty="0" smtClean="0">
                <a:solidFill>
                  <a:srgbClr val="009200"/>
                </a:solidFill>
              </a:rPr>
              <a:t>базовые  навыки  работы     </a:t>
            </a:r>
            <a:r>
              <a:rPr lang="ru-RU" sz="2800" b="1" dirty="0" smtClean="0"/>
              <a:t> (21  урок)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A40042"/>
                </a:solidFill>
              </a:rPr>
              <a:t>ЦИКЛ  </a:t>
            </a:r>
            <a:r>
              <a:rPr lang="ru-RU" sz="2800" b="1" dirty="0" smtClean="0">
                <a:solidFill>
                  <a:srgbClr val="A80060"/>
                </a:solidFill>
              </a:rPr>
              <a:t>ВИДЕОУРОКОВ</a:t>
            </a:r>
            <a:r>
              <a:rPr lang="ru-RU" sz="2800" b="1" dirty="0" smtClean="0">
                <a:solidFill>
                  <a:srgbClr val="A40042"/>
                </a:solidFill>
              </a:rPr>
              <a:t>  ПО  СМАРТ </a:t>
            </a:r>
            <a:r>
              <a:rPr lang="en-US" sz="2800" b="1" dirty="0" smtClean="0">
                <a:solidFill>
                  <a:srgbClr val="A40042"/>
                </a:solidFill>
              </a:rPr>
              <a:t>   Notebook  </a:t>
            </a:r>
            <a:r>
              <a:rPr lang="ru-RU" sz="2800" b="1" dirty="0" smtClean="0">
                <a:solidFill>
                  <a:srgbClr val="679A00"/>
                </a:solidFill>
              </a:rPr>
              <a:t>Михаил </a:t>
            </a:r>
            <a:r>
              <a:rPr lang="ru-RU" sz="2800" b="1" dirty="0" err="1" smtClean="0">
                <a:solidFill>
                  <a:srgbClr val="679A00"/>
                </a:solidFill>
              </a:rPr>
              <a:t>Голобов</a:t>
            </a:r>
            <a:r>
              <a:rPr lang="ru-RU" sz="2800" b="1" dirty="0" smtClean="0">
                <a:solidFill>
                  <a:srgbClr val="679A00"/>
                </a:solidFill>
              </a:rPr>
              <a:t> </a:t>
            </a:r>
            <a:r>
              <a:rPr lang="ru-RU" sz="2800" b="1" dirty="0" smtClean="0">
                <a:solidFill>
                  <a:srgbClr val="660033"/>
                </a:solidFill>
              </a:rPr>
              <a:t> </a:t>
            </a:r>
            <a:r>
              <a:rPr lang="en-US" sz="2800" b="1" dirty="0" smtClean="0"/>
              <a:t>(</a:t>
            </a:r>
            <a:r>
              <a:rPr lang="ru-RU" sz="2800" b="1" dirty="0" smtClean="0"/>
              <a:t>часть 1, часть2)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0000FF"/>
                </a:solidFill>
              </a:rPr>
              <a:t>Интерактивная  доска  </a:t>
            </a:r>
            <a:r>
              <a:rPr lang="en-US" sz="2800" b="1" dirty="0" smtClean="0">
                <a:solidFill>
                  <a:srgbClr val="0000FF"/>
                </a:solidFill>
              </a:rPr>
              <a:t>SMART</a:t>
            </a:r>
            <a:r>
              <a:rPr lang="ru-RU" sz="2800" b="1" dirty="0" smtClean="0">
                <a:solidFill>
                  <a:srgbClr val="0000FF"/>
                </a:solidFill>
              </a:rPr>
              <a:t> работа  с  конструктором</a:t>
            </a:r>
            <a:r>
              <a:rPr lang="ru-RU" sz="2800" b="1" dirty="0" smtClean="0"/>
              <a:t>  </a:t>
            </a:r>
            <a:r>
              <a:rPr lang="ru-RU" sz="2800" b="1" dirty="0" smtClean="0">
                <a:solidFill>
                  <a:srgbClr val="0000FF"/>
                </a:solidFill>
              </a:rPr>
              <a:t>уроков</a:t>
            </a:r>
            <a:r>
              <a:rPr lang="ru-RU" sz="2800" b="1" dirty="0" smtClean="0"/>
              <a:t> </a:t>
            </a:r>
            <a:r>
              <a:rPr lang="ru-RU" sz="2000" b="1" dirty="0" smtClean="0">
                <a:solidFill>
                  <a:srgbClr val="679A00"/>
                </a:solidFill>
              </a:rPr>
              <a:t>(Ирина  </a:t>
            </a:r>
            <a:r>
              <a:rPr lang="ru-RU" sz="2000" b="1" dirty="0" err="1" smtClean="0">
                <a:solidFill>
                  <a:srgbClr val="679A00"/>
                </a:solidFill>
              </a:rPr>
              <a:t>Милованова</a:t>
            </a:r>
            <a:r>
              <a:rPr lang="ru-RU" sz="2000" b="1" dirty="0" smtClean="0">
                <a:solidFill>
                  <a:srgbClr val="679A00"/>
                </a:solidFill>
              </a:rPr>
              <a:t>)</a:t>
            </a:r>
            <a:endParaRPr lang="ru-RU" sz="2000" b="1" dirty="0">
              <a:solidFill>
                <a:srgbClr val="679A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652_3.jpg"/>
          <p:cNvPicPr>
            <a:picLocks noChangeAspect="1"/>
          </p:cNvPicPr>
          <p:nvPr/>
        </p:nvPicPr>
        <p:blipFill>
          <a:blip r:embed="rId2"/>
          <a:srcRect l="3995" r="12109" b="4737"/>
          <a:stretch>
            <a:fillRect/>
          </a:stretch>
        </p:blipFill>
        <p:spPr>
          <a:xfrm>
            <a:off x="1928794" y="642918"/>
            <a:ext cx="4519827" cy="3357586"/>
          </a:xfrm>
          <a:prstGeom prst="rect">
            <a:avLst/>
          </a:prstGeom>
          <a:ln w="3492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3" name="TextBox 2"/>
          <p:cNvSpPr txBox="1"/>
          <p:nvPr/>
        </p:nvSpPr>
        <p:spPr>
          <a:xfrm>
            <a:off x="785786" y="4429132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Споры об использовании интерактивных досок в учебном процессе то утихают, то возникают снова. У интерактивных досок есть как защитники, так и противники.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77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9" y="571481"/>
            <a:ext cx="3643338" cy="2857520"/>
          </a:xfrm>
          <a:prstGeom prst="rect">
            <a:avLst/>
          </a:prstGeom>
        </p:spPr>
      </p:pic>
      <p:pic>
        <p:nvPicPr>
          <p:cNvPr id="4" name="Рисунок 3" descr="DSC0511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00562" y="3214686"/>
            <a:ext cx="4191020" cy="3143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4876" y="357166"/>
            <a:ext cx="4000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К сожалению, приходится еще видеть классные комнаты, где   интерактивные доски висят «белыми слонами», то есть превращаются в дорогостоящий предмет интерьера.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034" y="3571876"/>
            <a:ext cx="38576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Почему так происходит? Этому есть много причин, и одна из них – нет системы подготовки учителя к работе на интерактивном оборудовании. Учителю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приходится тратить много времени и сил, чтобы самостоятельно изучить возможности интерактивных досок и методы работы с ними.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68" descr="kak_rabota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286256"/>
            <a:ext cx="2236574" cy="192882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5720" y="1000108"/>
            <a:ext cx="8358246" cy="336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87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Интерактивная доска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Board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это сенсорный дисплей, работающий как часть системы, в которую также входит компью­тер и проектор. Компьютер посылает изображение проектору. Проектор передает изображение на интерактивную доску. Интерактивная доска работает одно­временно как монитор и устройство ввода данных: управлять компьютером можно, прикасаясь к поверхности доски.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87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Одно прикосновение к поверхности интерактивной доски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Board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равносильно щелчку левой кнопкой мыши.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285720" y="428604"/>
            <a:ext cx="78581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87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Перемещаемая панель инструментов- представляет собой настраиваемый ряд кнопок, который перемещается над остальными программами. Панель инструментов можно свернуть, скрыть или переместить в другую область экрана.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287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Другие средства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Smart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дополнительные утилиты для реализации некоторых удобных режимов работы с доской: Затенение экрана позволяет скрыть информацию на экране и затем постепенно проявлять ее; Подсветка - позволяет, перемещая маркер, как бы "высвечивать лучом фонарика" фрагменты общего изображения, "погруженного в темноту"; Лупа позволяет увеличить определённую область экрана; Указатель - при касании к экрану интерактивной доски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Board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вместо указателя мыши появляется указатель пера; Инструмент захвата экрана - позволяет сделать фотосъемку с любого объекта, открытого на доске или экране.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8713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571480"/>
            <a:ext cx="82868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Интерфейс программного обеспечения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состоит из следующих компонентов: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Меню содержит команды, используемые для управления файлами и объектами в ПО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Панель инструментов позволяет выбирать и использовать различные команды и инструменты ПО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умолчанию панель инструментов располагается в верхней части окна SMART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Однако ее можно переместить в нижнюю часть окна, нажав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Переместить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панель инструментов вверх/вниз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Вкладки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857224" y="3571876"/>
            <a:ext cx="750099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Сортировщик страниц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отображает эскизы страниц текущего файла. Эта вкладка позволяет упорядочить страницы и перемещать объекты между страницами.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Открытие сортировщика страниц осуществляется нажатием по кнопке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 сортировщика страниц возможно следующее: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Отображать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Клонировать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Удалять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Переименовать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Изменить порядок страниц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Переносить объекты с одной страницы на другую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Группировать страницы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457200" y="357166"/>
            <a:ext cx="84725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Галерея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содержит графику, фоновые рисунки,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материалы, страницы, которые можно использовать при создании презентаций.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Открытие галереи осуществляется при нажатии значка       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500034" y="1285860"/>
            <a:ext cx="840108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Отображаются прикрепленные пользователем файлы и ссылки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веб-страницы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Открытие вложений осуществляется при нажатии значка       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Свойства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Возможность изменять форматы выбранных объектов, таких как цифровые чернила, фигуры, линии, текст и таблицы.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зависимости от выбранного объекта, можно изменить: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цвет, толщину и тип линий;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прозрачность и эффекты заливки объектов;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шрифта для текстовых объектов, его кегль и стиль;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571480"/>
            <a:ext cx="857256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Технологические приёмы работы с ПО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SmartNotebook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ИД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SmartBoard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 упражнений  с  помощью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Lesson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Activity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Too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kit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галерея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668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Lesson  Activity  Toolkit.flv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668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Examples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файлы  и  страницы	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(выбор  упражнения  и  его  редактирование)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Например:  упр.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Sentence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  текст  из  предложений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Category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sort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укажи  части  речи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распредели  слова  или  предложения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Freeform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  портрет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 др.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6685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285728"/>
            <a:ext cx="80724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Приём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Волшебная шляпа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Экран делим на две части с помощью фигур. Печатаем текст не пропуская букв, затем меняем цвет буквы под цвет фона.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9">
      <a:dk1>
        <a:sysClr val="windowText" lastClr="000000"/>
      </a:dk1>
      <a:lt1>
        <a:sysClr val="window" lastClr="FFFFFF"/>
      </a:lt1>
      <a:dk2>
        <a:srgbClr val="D3ECB9"/>
      </a:dk2>
      <a:lt2>
        <a:srgbClr val="FBEEC9"/>
      </a:lt2>
      <a:accent1>
        <a:srgbClr val="BCFFDA"/>
      </a:accent1>
      <a:accent2>
        <a:srgbClr val="92D050"/>
      </a:accent2>
      <a:accent3>
        <a:srgbClr val="F3CC5F"/>
      </a:accent3>
      <a:accent4>
        <a:srgbClr val="FFFF00"/>
      </a:accent4>
      <a:accent5>
        <a:srgbClr val="BCFFDA"/>
      </a:accent5>
      <a:accent6>
        <a:srgbClr val="D2B9B2"/>
      </a:accent6>
      <a:hlink>
        <a:srgbClr val="EC9797"/>
      </a:hlink>
      <a:folHlink>
        <a:srgbClr val="FFFF9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952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BEST</cp:lastModifiedBy>
  <cp:revision>16</cp:revision>
  <dcterms:created xsi:type="dcterms:W3CDTF">2016-11-04T10:50:19Z</dcterms:created>
  <dcterms:modified xsi:type="dcterms:W3CDTF">2016-11-10T15:49:07Z</dcterms:modified>
</cp:coreProperties>
</file>