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44" r:id="rId2"/>
  </p:sldMasterIdLst>
  <p:sldIdLst>
    <p:sldId id="268" r:id="rId3"/>
    <p:sldId id="269" r:id="rId4"/>
    <p:sldId id="270" r:id="rId5"/>
    <p:sldId id="271" r:id="rId6"/>
    <p:sldId id="272" r:id="rId7"/>
    <p:sldId id="279" r:id="rId8"/>
    <p:sldId id="281" r:id="rId9"/>
    <p:sldId id="282" r:id="rId10"/>
    <p:sldId id="283" r:id="rId11"/>
    <p:sldId id="273" r:id="rId12"/>
    <p:sldId id="274" r:id="rId13"/>
    <p:sldId id="275" r:id="rId14"/>
    <p:sldId id="286" r:id="rId15"/>
    <p:sldId id="294" r:id="rId16"/>
    <p:sldId id="295" r:id="rId17"/>
    <p:sldId id="277" r:id="rId18"/>
    <p:sldId id="292" r:id="rId19"/>
    <p:sldId id="293" r:id="rId20"/>
    <p:sldId id="296" r:id="rId21"/>
    <p:sldId id="297" r:id="rId22"/>
    <p:sldId id="298" r:id="rId23"/>
    <p:sldId id="299" r:id="rId24"/>
    <p:sldId id="288" r:id="rId25"/>
    <p:sldId id="300" r:id="rId26"/>
    <p:sldId id="301" r:id="rId27"/>
    <p:sldId id="280" r:id="rId28"/>
    <p:sldId id="256" r:id="rId29"/>
    <p:sldId id="257" r:id="rId30"/>
    <p:sldId id="262" r:id="rId31"/>
    <p:sldId id="261" r:id="rId32"/>
    <p:sldId id="258" r:id="rId33"/>
    <p:sldId id="289" r:id="rId34"/>
    <p:sldId id="290" r:id="rId35"/>
    <p:sldId id="302" r:id="rId36"/>
    <p:sldId id="303" r:id="rId37"/>
    <p:sldId id="304" r:id="rId38"/>
    <p:sldId id="259" r:id="rId39"/>
    <p:sldId id="291" r:id="rId40"/>
    <p:sldId id="305" r:id="rId41"/>
    <p:sldId id="306" r:id="rId42"/>
    <p:sldId id="285" r:id="rId4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374" autoAdjust="0"/>
  </p:normalViewPr>
  <p:slideViewPr>
    <p:cSldViewPr snapToGrid="0">
      <p:cViewPr varScale="1">
        <p:scale>
          <a:sx n="69" d="100"/>
          <a:sy n="69" d="100"/>
        </p:scale>
        <p:origin x="78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137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35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161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48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8521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4786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5184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201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7874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812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58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7786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7534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279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7170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5261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7507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1317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4048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6565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5064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618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667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2463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0426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761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8237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623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659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921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868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238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011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16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395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7CA649C-4939-4AC0-8465-1C8198484204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CE7DA3-9A41-485B-B69C-F9565ECADE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295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0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0469" y="1358503"/>
            <a:ext cx="915687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n w="3175" cmpd="sng">
                  <a:noFill/>
                </a:ln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МБДОУ «Чайка» п. Мотыгино</a:t>
            </a:r>
          </a:p>
          <a:p>
            <a:pPr algn="ctr"/>
            <a:r>
              <a:rPr lang="ru-RU" sz="4000" b="1" i="1" u="sng" dirty="0" smtClean="0">
                <a:ln w="3175" cmpd="sng">
                  <a:noFill/>
                </a:ln>
                <a:solidFill>
                  <a:srgbClr val="000000"/>
                </a:solidFill>
                <a:latin typeface="Segoe UI Semibold" pitchFamily="34" charset="0"/>
                <a:ea typeface="+mj-ea"/>
                <a:cs typeface="Times New Roman" panose="02020603050405020304" pitchFamily="18" charset="0"/>
              </a:rPr>
              <a:t>«Организация </a:t>
            </a:r>
            <a:r>
              <a:rPr lang="ru-RU" sz="4000" b="1" i="1" u="sng" dirty="0">
                <a:ln w="3175" cmpd="sng">
                  <a:noFill/>
                </a:ln>
                <a:solidFill>
                  <a:srgbClr val="000000"/>
                </a:solidFill>
                <a:latin typeface="Segoe UI Semibold" pitchFamily="34" charset="0"/>
                <a:ea typeface="+mj-ea"/>
                <a:cs typeface="Times New Roman" panose="02020603050405020304" pitchFamily="18" charset="0"/>
              </a:rPr>
              <a:t>образовательного процесса по физической культуре в условиях реализации </a:t>
            </a:r>
            <a:r>
              <a:rPr lang="ru-RU" sz="4000" b="1" i="1" u="sng" dirty="0" smtClean="0">
                <a:ln w="3175" cmpd="sng">
                  <a:noFill/>
                </a:ln>
                <a:solidFill>
                  <a:srgbClr val="000000"/>
                </a:solidFill>
                <a:latin typeface="Segoe UI Semibold" pitchFamily="34" charset="0"/>
                <a:ea typeface="+mj-ea"/>
                <a:cs typeface="Times New Roman" panose="02020603050405020304" pitchFamily="18" charset="0"/>
              </a:rPr>
              <a:t>федерального государственного образовательного стандарта дошкольного образования»</a:t>
            </a:r>
            <a:r>
              <a:rPr lang="ru-RU" sz="60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60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4000" dirty="0" err="1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Каарт</a:t>
            </a:r>
            <a:r>
              <a:rPr lang="ru-RU" sz="40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Анастасия Дмитриевна</a:t>
            </a:r>
            <a:r>
              <a:rPr lang="ru-RU" sz="40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40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40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Педагогический стаж: 4 года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875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7190" y="299434"/>
            <a:ext cx="10018713" cy="130272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0737" y="1602157"/>
            <a:ext cx="8946541" cy="419548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образовательной деятельности физическое развитие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приобретение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опыта в двигательной деятельности, которая направлена на развитие координации, гибкости, равновесия и крупной и мелкой моторики руки;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формирование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начальных представлений о некоторых видах спорта, овладение подвижными играми с правилами;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становление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целенаправленности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двигательной области;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становление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ценностей здорового образа жизни, овладение его элементарными нормами и правилами (в питании, двигательном режиме,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закаливании,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формировании полезных привычек и др.)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2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5474" y="653648"/>
            <a:ext cx="10515600" cy="56054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двигательной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ДОУ: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минутки;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паузы;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Прогулка;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правилами, с элементами спортивных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праздники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досуги;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после дневного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сна;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различными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спорта.</a:t>
            </a:r>
          </a:p>
        </p:txBody>
      </p:sp>
    </p:spTree>
    <p:extLst>
      <p:ext uri="{BB962C8B-B14F-4D97-AF65-F5344CB8AC3E}">
        <p14:creationId xmlns:p14="http://schemas.microsoft.com/office/powerpoint/2010/main" val="125096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2583" y="207818"/>
            <a:ext cx="10197900" cy="116378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Спортивный зал, спортивный инвентарь: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583" y="1187824"/>
            <a:ext cx="10091162" cy="567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753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26" y="125302"/>
            <a:ext cx="11416147" cy="6435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08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76202" y="1482133"/>
            <a:ext cx="6580909" cy="38660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76516" y="1482132"/>
            <a:ext cx="6580912" cy="386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08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10836"/>
            <a:ext cx="11776966" cy="6638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037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1545" y="286463"/>
            <a:ext cx="10146385" cy="71106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Непосредственно-образовательная деятельность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8034" y="997527"/>
            <a:ext cx="11333408" cy="558357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900" dirty="0" smtClean="0">
                <a:latin typeface="Times New Roman" panose="02020603050405020304" pitchFamily="18" charset="0"/>
              </a:rPr>
              <a:t>Педагогический </a:t>
            </a:r>
            <a:r>
              <a:rPr lang="ru-RU" sz="2900" dirty="0">
                <a:latin typeface="Times New Roman" panose="02020603050405020304" pitchFamily="18" charset="0"/>
              </a:rPr>
              <a:t>процесс,  в рамках </a:t>
            </a:r>
            <a:r>
              <a:rPr lang="ru-RU" sz="2900" dirty="0" smtClean="0">
                <a:latin typeface="Times New Roman" panose="02020603050405020304" pitchFamily="18" charset="0"/>
              </a:rPr>
              <a:t>ФГОС ДО, </a:t>
            </a:r>
            <a:r>
              <a:rPr lang="ru-RU" sz="2900" dirty="0">
                <a:latin typeface="Times New Roman" panose="02020603050405020304" pitchFamily="18" charset="0"/>
              </a:rPr>
              <a:t>строится на основе использования разносторонних и гибких методов и средств обучения для развития детей с разным уровнем их двигательных и психических способностей</a:t>
            </a:r>
            <a:r>
              <a:rPr lang="ru-RU" sz="2900" dirty="0" smtClean="0">
                <a:latin typeface="Times New Roman" panose="02020603050405020304" pitchFamily="18" charset="0"/>
              </a:rPr>
              <a:t>. В детском саду</a:t>
            </a:r>
          </a:p>
          <a:p>
            <a:pPr>
              <a:buFontTx/>
              <a:buChar char="-"/>
            </a:pPr>
            <a:r>
              <a:rPr lang="ru-RU" sz="2900" dirty="0" smtClean="0">
                <a:latin typeface="Times New Roman" panose="02020603050405020304" pitchFamily="18" charset="0"/>
              </a:rPr>
              <a:t>Проводятся дни здоровья (1 раз в месяц);</a:t>
            </a:r>
          </a:p>
          <a:p>
            <a:pPr>
              <a:buFontTx/>
              <a:buChar char="-"/>
            </a:pPr>
            <a:r>
              <a:rPr lang="ru-RU" sz="2900" dirty="0" smtClean="0">
                <a:latin typeface="Times New Roman" panose="02020603050405020304" pitchFamily="18" charset="0"/>
              </a:rPr>
              <a:t>Наши дети каждый год участвуют </a:t>
            </a:r>
            <a:r>
              <a:rPr lang="ru-RU" sz="2900" dirty="0">
                <a:latin typeface="Times New Roman" panose="02020603050405020304" pitchFamily="18" charset="0"/>
              </a:rPr>
              <a:t>в</a:t>
            </a:r>
            <a:r>
              <a:rPr lang="ru-RU" sz="2900" dirty="0" smtClean="0">
                <a:latin typeface="Times New Roman" panose="02020603050405020304" pitchFamily="18" charset="0"/>
              </a:rPr>
              <a:t> веселых стартах (посвященным дню защиты детей);</a:t>
            </a:r>
          </a:p>
          <a:p>
            <a:pPr>
              <a:buFontTx/>
              <a:buChar char="-"/>
            </a:pPr>
            <a:r>
              <a:rPr lang="ru-RU" sz="2900" dirty="0" smtClean="0">
                <a:latin typeface="Times New Roman" panose="02020603050405020304" pitchFamily="18" charset="0"/>
              </a:rPr>
              <a:t>Проводятся досуги и развлечения для детей и их родителей;</a:t>
            </a:r>
          </a:p>
          <a:p>
            <a:pPr>
              <a:buFontTx/>
              <a:buChar char="-"/>
            </a:pPr>
            <a:r>
              <a:rPr lang="ru-RU" sz="2900" dirty="0" smtClean="0">
                <a:latin typeface="Times New Roman" panose="02020603050405020304" pitchFamily="18" charset="0"/>
              </a:rPr>
              <a:t>Взаимодействую с социальными партнерами (ДЮСШ);</a:t>
            </a:r>
          </a:p>
          <a:p>
            <a:pPr>
              <a:buFontTx/>
              <a:buChar char="-"/>
            </a:pPr>
            <a:r>
              <a:rPr lang="ru-RU" sz="2900" dirty="0" smtClean="0">
                <a:latin typeface="Times New Roman" panose="02020603050405020304" pitchFamily="18" charset="0"/>
              </a:rPr>
              <a:t>Взаимодействую с родителями (консультации, беседы, совместные подготовки праздников, выставок);</a:t>
            </a:r>
          </a:p>
          <a:p>
            <a:pPr>
              <a:buFontTx/>
              <a:buChar char="-"/>
            </a:pPr>
            <a:r>
              <a:rPr lang="ru-RU" sz="2900" dirty="0" smtClean="0">
                <a:latin typeface="Times New Roman" panose="02020603050405020304" pitchFamily="18" charset="0"/>
              </a:rPr>
              <a:t>Взаимодействую с педагогами и логопедом;</a:t>
            </a:r>
          </a:p>
          <a:p>
            <a:pPr marL="0" indent="0">
              <a:buNone/>
            </a:pPr>
            <a:r>
              <a:rPr lang="ru-RU" sz="2900" dirty="0" smtClean="0">
                <a:latin typeface="Times New Roman" panose="02020603050405020304" pitchFamily="18" charset="0"/>
              </a:rPr>
              <a:t>НОД выстраивается разнообразно, даю детям возможность участвовать в организации учебного процесса. </a:t>
            </a:r>
          </a:p>
          <a:p>
            <a:pPr>
              <a:buFontTx/>
              <a:buChar char="-"/>
            </a:pPr>
            <a:r>
              <a:rPr lang="ru-RU" sz="2900" dirty="0" smtClean="0">
                <a:latin typeface="Times New Roman" panose="02020603050405020304" pitchFamily="18" charset="0"/>
              </a:rPr>
              <a:t>Занятия проводятся разных видов (групповые, подгрупповые, индивидуальные, фронтальные);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</a:rPr>
              <a:t>Старшие дошкольники самостоятельно проводят разминку; самостоятельно, по очереди, придумывают эстафеты; водящего в подвижных играх и сами </a:t>
            </a:r>
            <a:r>
              <a:rPr lang="ru-RU" sz="3200" dirty="0">
                <a:latin typeface="Times New Roman" panose="02020603050405020304" pitchFamily="18" charset="0"/>
              </a:rPr>
              <a:t>и</a:t>
            </a:r>
            <a:r>
              <a:rPr lang="ru-RU" sz="3200" dirty="0" smtClean="0">
                <a:latin typeface="Times New Roman" panose="02020603050405020304" pitchFamily="18" charset="0"/>
              </a:rPr>
              <a:t>гры дети выбирают самостоятельно; а так же проявляют активность во время придумывания усложнения  заданий данных педагогом.</a:t>
            </a:r>
          </a:p>
          <a:p>
            <a:pPr>
              <a:buFontTx/>
              <a:buChar char="-"/>
            </a:pPr>
            <a:endParaRPr lang="ru-RU" dirty="0" smtClean="0">
              <a:latin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506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1" y="0"/>
            <a:ext cx="11929366" cy="672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06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09" y="148733"/>
            <a:ext cx="11901657" cy="6556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36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818" y="96982"/>
            <a:ext cx="11818530" cy="666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124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8493" y="769541"/>
            <a:ext cx="10353762" cy="52062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сохранению и укреплению здоровья детей в МБДОУ «Чайка» п. Мотыгино ведется в соответствии с федеральным государственным образовательным стандартом, вступившим в силу 01.01. 2014 г.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Рабочей группой детского сада по внедрению ФГОС ДО, созданной на основании Приказа № 40-п от 18 апреля 2014 года и согласно Положению «О рабочей группе по введению ФГОС ДО» (приказ № 108-п 15.10.2014 г.), была  разработана и утверждена основная образовательная программа дошкольного образования МБДОУ «Чайка» п. Мотыгино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опубликована на сайте МБДОУ: </a:t>
            </a:r>
            <a:r>
              <a:rPr lang="en-US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chaika241.caduk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0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818" y="125302"/>
            <a:ext cx="11748655" cy="662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7455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20145" y="1572185"/>
            <a:ext cx="6705602" cy="38660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5298" y="1492522"/>
            <a:ext cx="6546276" cy="386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8445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49" y="0"/>
            <a:ext cx="5143500" cy="67471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5891" y="498765"/>
            <a:ext cx="6123708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2556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5709" y="0"/>
            <a:ext cx="6191528" cy="6719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99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673" y="164352"/>
            <a:ext cx="11665528" cy="657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2819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327" y="0"/>
            <a:ext cx="96289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7067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453981"/>
            <a:ext cx="10018713" cy="131042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организации образования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764407"/>
            <a:ext cx="10018713" cy="4571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реализации системно-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подхода в ДОУ используется технология проектной деятельности.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задачей этой технологии является достижение дидактической цели через детальную разработку проблемы, лично значимой для ребенка, которая должна завершиться практическим результатом.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22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4456" y="2539040"/>
            <a:ext cx="9144000" cy="23876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по формированию осознанного отношения к своему здоровью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«Быть здоровым – здорово!»</a:t>
            </a:r>
            <a:b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6 – 7 лет.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80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26758" y="523046"/>
            <a:ext cx="10095470" cy="5796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проекта: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осознанного отношения, как к собственному здоровью, так и к здоровью окружающих, сохранение и укрепление здоровья детей.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проекта: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Образовательные: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Дать знания о строении организма человека, о здоровье человека и способах укрепления; о гигиене здоровья.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Воспитательные: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положительное отношение к здоровому образу жизни у детей дошкольного возраста.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Профилактические: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потребность в выполнении специальных профилактических упражнений и игр на занятиях и в повседневной жизни.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04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6054" y="690755"/>
            <a:ext cx="10849232" cy="5350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1000"/>
              </a:spcAft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Прогнозируемый результат: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Постепенное снижение уровня заболеваемости детей дошкольного возраста и повышение уровня здоровья детей;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Овладение детьми знаниями о здоровом образе жизни, осознание ими ответственности за своё здоровье и здоровье окружающих.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ходе реализации проекта у детей сформируется представление о здоровье, как одной из главных ценностей жизни; 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научатся выделять компоненты здоровья (гигиена, здоровое питание, спорт, закаливание, сон, прививки), так же закрепят знания о безопасном поведении в быту и на улице;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итоге, у детей появится потребность заботится о своем здоровье и здоровье окружающих.</a:t>
            </a:r>
          </a:p>
        </p:txBody>
      </p:sp>
    </p:spTree>
    <p:extLst>
      <p:ext uri="{BB962C8B-B14F-4D97-AF65-F5344CB8AC3E}">
        <p14:creationId xmlns:p14="http://schemas.microsoft.com/office/powerpoint/2010/main" val="293174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1826" y="240216"/>
            <a:ext cx="10395442" cy="133618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ФГОС ДО: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1" y="1576399"/>
            <a:ext cx="10610024" cy="46569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охраны и укрепления физического и психического здоровья детей, в том числе их эмоционального благополучия; </a:t>
            </a:r>
            <a:endPara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обеспечения равных возможностей для полноценного развития каждого ребёнка в период дошкольного детства независимо от места жительства, пола, нации, языка, социального статуса, психофизиологических и других особенностей (в том числе ограниченных возможностей здоровья);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обеспечения преемственности целей, задач и содержания образования, реализуемых в рамках образовательных программ различных уровней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 – преемственность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 образовательных программ дошкольного и начального общего образования);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создания благоприятных условий развития детей в соответствии с их возрастными и индивидуальными особенностями и склонностями, развития способностей и творческого потенциала каждого ребёнка как субъекта отношений с самим собой, другими детьми, взрослыми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миром;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62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4551" y="861514"/>
            <a:ext cx="10713309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1000"/>
              </a:spcAft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Формы реализации проекта.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игровая деятельность (сюжетно – ролевые, дидактические, пальчиковые игры);</a:t>
            </a:r>
          </a:p>
          <a:p>
            <a:pPr lvl="0" algn="just">
              <a:lnSpc>
                <a:spcPct val="150000"/>
              </a:lnSpc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двигательная деятельность (подвижные и спортивные игры, гимнастика утренняя и после сна, физкультминутки, упражнения для профилактики плоскостопия);</a:t>
            </a:r>
          </a:p>
          <a:p>
            <a:pPr lvl="0" algn="just">
              <a:lnSpc>
                <a:spcPct val="150000"/>
              </a:lnSpc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коммуникативная деятельность (беседы, ситуативные задачи, общение на определенные темы, отгадывание и придумывание загадок детьми);</a:t>
            </a:r>
          </a:p>
          <a:p>
            <a:pPr lvl="0" algn="just">
              <a:lnSpc>
                <a:spcPct val="150000"/>
              </a:lnSpc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продуктивная деятельность (рисование, лепка, аппликация);</a:t>
            </a:r>
          </a:p>
          <a:p>
            <a:pPr lvl="0" algn="just">
              <a:lnSpc>
                <a:spcPct val="150000"/>
              </a:lnSpc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чтение художественной литературы (чтение стихов, загадок, поговорок и рассказов о здоровом образе жизни, выставка в книжном уголке группы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19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2498" y="141674"/>
            <a:ext cx="9404723" cy="1119090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Этапы реализации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6050" y="2339617"/>
            <a:ext cx="3694068" cy="4195763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sz="9600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Подготовительный</a:t>
            </a:r>
            <a:r>
              <a:rPr lang="ru-RU" sz="9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9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9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9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остановка проблемы;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9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9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пределение цели и задач;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9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9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зучение методической литературы;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9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sz="9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азработка конспектов бесед с детьми;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9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ru-RU" sz="9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артотек подвижных игр.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ru-RU" sz="8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ru-RU" sz="8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8982" y="969818"/>
            <a:ext cx="7075094" cy="52231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1518" y="3197964"/>
            <a:ext cx="2070654" cy="29080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2172" y="1381054"/>
            <a:ext cx="1713450" cy="244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78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3964" y="221672"/>
            <a:ext cx="5257149" cy="6428509"/>
          </a:xfrm>
        </p:spPr>
        <p:txBody>
          <a:bodyPr>
            <a:normAutofit fontScale="92500"/>
          </a:bodyPr>
          <a:lstStyle/>
          <a:p>
            <a:pPr marL="0" lvl="0" indent="0" algn="ctr">
              <a:lnSpc>
                <a:spcPct val="150000"/>
              </a:lnSpc>
              <a:spcAft>
                <a:spcPts val="800"/>
              </a:spcAft>
              <a:buClr>
                <a:srgbClr val="30ACEC">
                  <a:lumMod val="75000"/>
                </a:srgbClr>
              </a:buClr>
              <a:buNone/>
            </a:pPr>
            <a:r>
              <a:rPr lang="ru-RU" sz="2400" i="1" u="sng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Основной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lvl="0">
              <a:lnSpc>
                <a:spcPct val="150000"/>
              </a:lnSpc>
              <a:spcAft>
                <a:spcPts val="800"/>
              </a:spcAft>
              <a:buClr>
                <a:srgbClr val="30ACEC">
                  <a:lumMod val="75000"/>
                </a:srgbClr>
              </a:buClr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продуктивно – познавательная деятельность с детьми по реализации проекта в соответствии с образовательными областями (с помощью воспитателей групп);</a:t>
            </a:r>
          </a:p>
          <a:p>
            <a:pPr lvl="0">
              <a:lnSpc>
                <a:spcPct val="150000"/>
              </a:lnSpc>
              <a:spcAft>
                <a:spcPts val="800"/>
              </a:spcAft>
              <a:buClr>
                <a:srgbClr val="30ACEC">
                  <a:lumMod val="75000"/>
                </a:srgbClr>
              </a:buClr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с родителями по заданной теме (консультации по ЗОЖ, привлечение к участию в спортивных и творческих мероприятиях);</a:t>
            </a:r>
          </a:p>
          <a:p>
            <a:pPr lvl="0">
              <a:lnSpc>
                <a:spcPct val="150000"/>
              </a:lnSpc>
              <a:spcAft>
                <a:spcPts val="800"/>
              </a:spcAft>
              <a:buClr>
                <a:srgbClr val="30ACEC">
                  <a:lumMod val="75000"/>
                </a:srgbClr>
              </a:buClr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развлечения и досуги.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0145" y="221672"/>
            <a:ext cx="6711018" cy="622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84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305" y="124691"/>
            <a:ext cx="4954731" cy="65254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24448" y="1371654"/>
            <a:ext cx="6525493" cy="4031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90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207818"/>
            <a:ext cx="9144000" cy="649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966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43" y="164352"/>
            <a:ext cx="11652758" cy="656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8431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945" y="156543"/>
            <a:ext cx="11471564" cy="646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1840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69307" y="1020960"/>
            <a:ext cx="8872151" cy="3734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000" i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Обобщающий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организация выставки «Я здоровье берегу»: «Полезные овощи и фрукты» в нетрадиционной технике рисования и в технике обрывная аппликация, «Виды спорта» из пластилина;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оформление фотовыставки «Здоровая и дружная семья».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выставка семейного творчества «Микробы и вирусы нам не страшны»;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итоговое спортивное развлечение.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6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2258" y="1561487"/>
            <a:ext cx="6650183" cy="37488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55126" y="1502912"/>
            <a:ext cx="6650183" cy="386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58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575" y="967664"/>
            <a:ext cx="7529213" cy="4950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986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7858" y="1022608"/>
            <a:ext cx="9843731" cy="463121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общей культуры личности детей, в том числе ценностей здорового образа жизни, развития их социальных, нравственных, эстетических, интеллектуальных, физических качеств, инициативности, самостоятельности и ответственности ребёнка, формирования предпосылок учебной деятельности; </a:t>
            </a:r>
            <a:endPara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обеспечения вариативности и разнообразия содержания Программ и организационных форм дошкольного образования, возможности формирования Программ различной направленности с учётом образовательных потребностей, способностей и состояния здоровья детей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социокультурной среды, соответствующей возрастным, индивидуальным, психологическим и физиологическим особенностям детей;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 психолого-педагогической поддержки семьи и повышения компетентности родителей (законных представителей) в вопросах развития и образования, охраны и укрепления здоровья детей.</a:t>
            </a:r>
          </a:p>
        </p:txBody>
      </p:sp>
    </p:spTree>
    <p:extLst>
      <p:ext uri="{BB962C8B-B14F-4D97-AF65-F5344CB8AC3E}">
        <p14:creationId xmlns:p14="http://schemas.microsoft.com/office/powerpoint/2010/main" val="128724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289" y="166253"/>
            <a:ext cx="11236038" cy="6386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7812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7140" y="2683322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05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193183" y="112046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1524838" y="540480"/>
            <a:ext cx="93483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по физической культуре </a:t>
            </a:r>
            <a:r>
              <a:rPr lang="ru-RU" alt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охватывает все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образовательные области ФГОС ДО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046409" y="1545465"/>
            <a:ext cx="2041302" cy="185455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9111807" y="1577662"/>
            <a:ext cx="2762514" cy="240191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773252" y="3258353"/>
            <a:ext cx="2434107" cy="180304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523153" y="3090929"/>
            <a:ext cx="2588653" cy="191895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4797381" y="5009881"/>
            <a:ext cx="2279560" cy="145531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 flipH="1">
            <a:off x="2756079" y="940590"/>
            <a:ext cx="940158" cy="733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3" idx="0"/>
          </p:cNvCxnSpPr>
          <p:nvPr/>
        </p:nvCxnSpPr>
        <p:spPr>
          <a:xfrm flipH="1">
            <a:off x="3990306" y="1204174"/>
            <a:ext cx="508718" cy="20541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5859887" y="1262130"/>
            <a:ext cx="77274" cy="35932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7199290" y="1120462"/>
            <a:ext cx="695459" cy="1918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9182636" y="1120462"/>
            <a:ext cx="631065" cy="5537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358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2442" y="1052892"/>
            <a:ext cx="10515600" cy="5412302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Художественно–эстетическое развитие – это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</a:rPr>
              <a:t>средство формирования всесторонне развитой, духовно богатой личности</a:t>
            </a:r>
            <a:r>
              <a:rPr lang="ru-RU" sz="2400" dirty="0" smtClean="0">
                <a:latin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</a:rPr>
              <a:t>Эстетическое развитие осуществляется под влиянием действительности (природы, быта, труда и общественной жизни) и искусства (музыки, литературы, театра, произведений художественно-декоративного творчества</a:t>
            </a:r>
            <a:r>
              <a:rPr lang="ru-RU" sz="2400" dirty="0" smtClean="0">
                <a:latin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физической культуре художественно-эстетическое развитие формируется: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выполнения физических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 (формируется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красивая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осанка,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воспитывается понимание простоты и изящества движений. Все это способствует развитию эстетических чувств, вкусов и представлений 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человека);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В продуктивной деятельности (Раскраски; лепка; аппликация);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При чтении художественной литературы («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МойДодыр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 «Девочка чумазая»; «Ах и Ох», самостоятельное придумывание сказок о спорте и физической культуре и др.);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 помощью использования музыкальных композиций во время образовательной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406881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3806" y="756678"/>
            <a:ext cx="10515600" cy="564412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 – </a:t>
            </a:r>
            <a:r>
              <a:rPr lang="ru-RU" sz="2400" dirty="0">
                <a:latin typeface="Times New Roman" panose="02020603050405020304" pitchFamily="18" charset="0"/>
              </a:rPr>
              <a:t>направлено на достижение целей формирования устной речи и навыков речевого общения с </a:t>
            </a:r>
            <a:r>
              <a:rPr lang="ru-RU" sz="2400" dirty="0" smtClean="0">
                <a:latin typeface="Times New Roman" panose="02020603050405020304" pitchFamily="18" charset="0"/>
              </a:rPr>
              <a:t>окружающими.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 физической культуре речевое развитие формируется: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проговаривании вступительных слов, перед началом подвижной игры, проговаривании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считалок, отгадывание загадок и др.;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 время упражнений на развитие крупной и мелкой моторики;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 время игр с мячом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«Мячик мы ладошкой "стук", повторяем дружно звук» Цель: закрепление навыков ловли и бросания мяча, развитие фонематического восприятия, быстроты реакции, закрепление знания гласных звуков. Когда услышите звук «А», стукните мячом об пол. Поймав мяч, повторите этот звук.   А — У— О — У — А — А —О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514350" indent="-514350">
              <a:buAutoNum type="arabicPeriod"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81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2290" y="718041"/>
            <a:ext cx="10515600" cy="5489575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 – </a:t>
            </a:r>
            <a:r>
              <a:rPr lang="ru-RU" sz="2400" b="1" dirty="0" smtClean="0">
                <a:latin typeface="Times New Roman" panose="02020603050405020304" pitchFamily="18" charset="0"/>
              </a:rPr>
              <a:t>это </a:t>
            </a:r>
            <a:r>
              <a:rPr lang="ru-RU" sz="2400" dirty="0">
                <a:latin typeface="Times New Roman" panose="02020603050405020304" pitchFamily="18" charset="0"/>
              </a:rPr>
              <a:t>совокупность количественных и качественных изменений, происходящих в познавательных психических процессах, в связи с возрастом, под влиянием среды и собственного опыта ребёнка</a:t>
            </a:r>
            <a:r>
              <a:rPr lang="ru-RU" sz="2400" dirty="0" smtClean="0">
                <a:latin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 физической культуре, </a:t>
            </a:r>
            <a:r>
              <a:rPr lang="ru-RU" sz="2400" dirty="0" smtClean="0">
                <a:latin typeface="Times New Roman" panose="02020603050405020304" pitchFamily="18" charset="0"/>
              </a:rPr>
              <a:t>гармонизируется </a:t>
            </a:r>
            <a:r>
              <a:rPr lang="ru-RU" sz="2400" dirty="0">
                <a:latin typeface="Times New Roman" panose="02020603050405020304" pitchFamily="18" charset="0"/>
              </a:rPr>
              <a:t>физическое состояние детей, </a:t>
            </a:r>
            <a:r>
              <a:rPr lang="ru-RU" sz="2400" dirty="0" smtClean="0">
                <a:latin typeface="Times New Roman" panose="02020603050405020304" pitchFamily="18" charset="0"/>
              </a:rPr>
              <a:t>приводятся </a:t>
            </a:r>
            <a:r>
              <a:rPr lang="ru-RU" sz="2400" dirty="0">
                <a:latin typeface="Times New Roman" panose="02020603050405020304" pitchFamily="18" charset="0"/>
              </a:rPr>
              <a:t>в тонус различные группы мышц и </a:t>
            </a:r>
            <a:r>
              <a:rPr lang="ru-RU" sz="2400" dirty="0" smtClean="0">
                <a:latin typeface="Times New Roman" panose="02020603050405020304" pitchFamily="18" charset="0"/>
              </a:rPr>
              <a:t>обеспечивается </a:t>
            </a:r>
            <a:r>
              <a:rPr lang="ru-RU" sz="2400" dirty="0">
                <a:latin typeface="Times New Roman" panose="02020603050405020304" pitchFamily="18" charset="0"/>
              </a:rPr>
              <a:t>нормальное функционирование всех систем организма</a:t>
            </a:r>
            <a:r>
              <a:rPr lang="ru-RU" sz="2400" dirty="0" smtClean="0">
                <a:latin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</a:rPr>
              <a:t>Все </a:t>
            </a:r>
            <a:r>
              <a:rPr lang="ru-RU" sz="2400" dirty="0">
                <a:latin typeface="Times New Roman" panose="02020603050405020304" pitchFamily="18" charset="0"/>
              </a:rPr>
              <a:t>процессы внутреннего мира ребёнка (удовольствие, удивление, сосредоточение и т.д.) можно выразить движением. Познание мира через движение способствует полноценному развитию ребёнка и определяет его готовность к систематической учебе в школе, так как в его процессе формируется мотивация учебной деятельности: умение не только смотреть, но и видеть, не только слушать, но и слышать обращение педагога и следовать его рекомендациям, управлять своими движениями.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0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9679" y="1151396"/>
            <a:ext cx="8946541" cy="419548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процесс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усвоения и дальнейшего развития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социально-культурного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опыта, необходимого для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систему общественных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физической культуре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формируются первичные ценностные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здоровье и здоровом образе жизни человека.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физических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 ребенка в процессе освоения разных видов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труда.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33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1_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Дамаск</Template>
  <TotalTime>2030</TotalTime>
  <Words>1391</Words>
  <Application>Microsoft Office PowerPoint</Application>
  <PresentationFormat>Широкоэкранный</PresentationFormat>
  <Paragraphs>110</Paragraphs>
  <Slides>41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41</vt:i4>
      </vt:variant>
    </vt:vector>
  </HeadingPairs>
  <TitlesOfParts>
    <vt:vector size="48" baseType="lpstr">
      <vt:lpstr>Arial</vt:lpstr>
      <vt:lpstr>Calibri</vt:lpstr>
      <vt:lpstr>Corbel</vt:lpstr>
      <vt:lpstr>Segoe UI Semibold</vt:lpstr>
      <vt:lpstr>Times New Roman</vt:lpstr>
      <vt:lpstr>Параллакс</vt:lpstr>
      <vt:lpstr>1_Параллакс</vt:lpstr>
      <vt:lpstr>Презентация PowerPoint</vt:lpstr>
      <vt:lpstr>Презентация PowerPoint</vt:lpstr>
      <vt:lpstr>Задачи ФГОС ДО: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Физическое развитие</vt:lpstr>
      <vt:lpstr>Презентация PowerPoint</vt:lpstr>
      <vt:lpstr>Спортивный зал, спортивный инвентарь:</vt:lpstr>
      <vt:lpstr>Презентация PowerPoint</vt:lpstr>
      <vt:lpstr>Презентация PowerPoint</vt:lpstr>
      <vt:lpstr>Презентация PowerPoint</vt:lpstr>
      <vt:lpstr>Непосредственно-образовательная деятельность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Технологии организации образования</vt:lpstr>
      <vt:lpstr>Проект по формированию осознанного отношения к своему здоровью «Быть здоровым – здорово!» Для детей 6 – 7 лет.   </vt:lpstr>
      <vt:lpstr>Презентация PowerPoint</vt:lpstr>
      <vt:lpstr>Презентация PowerPoint</vt:lpstr>
      <vt:lpstr>Презентация PowerPoint</vt:lpstr>
      <vt:lpstr>Этапы реализации проекта: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физической культуре «Быть здоровым – здорово!»  Автор проекта: Каарт Анастасия Дмитриевна Инструктор по физической культуре детского сада «Чайка»</dc:title>
  <dc:creator>настенька</dc:creator>
  <cp:lastModifiedBy>настенька</cp:lastModifiedBy>
  <cp:revision>74</cp:revision>
  <dcterms:created xsi:type="dcterms:W3CDTF">2016-11-06T15:46:12Z</dcterms:created>
  <dcterms:modified xsi:type="dcterms:W3CDTF">2017-08-20T13:26:01Z</dcterms:modified>
</cp:coreProperties>
</file>