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7" r:id="rId10"/>
    <p:sldId id="271" r:id="rId11"/>
    <p:sldId id="268" r:id="rId12"/>
    <p:sldId id="270" r:id="rId13"/>
    <p:sldId id="269" r:id="rId14"/>
    <p:sldId id="272" r:id="rId15"/>
    <p:sldId id="274" r:id="rId16"/>
    <p:sldId id="275" r:id="rId17"/>
    <p:sldId id="276" r:id="rId18"/>
    <p:sldId id="273" r:id="rId19"/>
    <p:sldId id="25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Книги\Kni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40768"/>
            <a:ext cx="5688632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89239"/>
            <a:ext cx="5940152" cy="792089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81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04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ОБРАЗОВАНИЕ\Книги\Knigi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981075"/>
            <a:ext cx="82296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7380288" y="6527800"/>
            <a:ext cx="1177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rgbClr val="953735"/>
                </a:solidFill>
              </a:rPr>
              <a:t>Freeppt.ru</a:t>
            </a:r>
            <a:endParaRPr lang="ru-RU" smtClean="0">
              <a:solidFill>
                <a:srgbClr val="953735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dpro.ru/" TargetMode="External"/><Relationship Id="rId2" Type="http://schemas.openxmlformats.org/officeDocument/2006/relationships/hyperlink" Target="http://fmi.asf.ru/library/book/mpm/index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google.com/" TargetMode="External"/><Relationship Id="rId4" Type="http://schemas.openxmlformats.org/officeDocument/2006/relationships/hyperlink" Target="http://kze.docdat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socman.hse.ru/" TargetMode="External"/><Relationship Id="rId2" Type="http://schemas.openxmlformats.org/officeDocument/2006/relationships/hyperlink" Target="http://www.uchportal.ru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916832"/>
            <a:ext cx="5688013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effectLst/>
              </a:rPr>
              <a:t>ОСОБЕННОСТИ РАБОТЫ С ПРОФЕССИОНАЛЬНОЙ ЛИТЕРАТУРОЙ 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НА РАЗЛИЧНЫХ ЭТАПАХ ПОДГОТОВКИ 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МАГИСТЕРСКОЙ </a:t>
            </a:r>
            <a:r>
              <a:rPr lang="ru-RU" dirty="0" smtClean="0">
                <a:effectLst/>
              </a:rPr>
              <a:t>ДИССЕРТАЦИЕЙ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661248"/>
            <a:ext cx="4248472" cy="10081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Выполнила Титова Е.А.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Зарубежные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712968" cy="5544616"/>
          </a:xfrm>
        </p:spPr>
        <p:txBody>
          <a:bodyPr/>
          <a:lstStyle/>
          <a:p>
            <a:pPr lvl="0" algn="just"/>
            <a:r>
              <a:rPr lang="en-US" sz="2800" dirty="0"/>
              <a:t>Peggy Adamson and Jackie Nicholas. Introduction to Trigonometric Functions. - University of Sydney, 1998.</a:t>
            </a:r>
            <a:endParaRPr lang="ru-RU" sz="2800" dirty="0"/>
          </a:p>
          <a:p>
            <a:pPr lvl="0" algn="just"/>
            <a:r>
              <a:rPr lang="en-US" sz="2800" dirty="0"/>
              <a:t>Margaret  Kendal  and  Kaye  Stacey. Trigonometry: Comparing Ratio and Unit Circle Methods. - University  of  Melbourne,   Australia</a:t>
            </a:r>
            <a:endParaRPr lang="ru-RU" sz="2800" dirty="0"/>
          </a:p>
          <a:p>
            <a:pPr lvl="0" algn="just"/>
            <a:r>
              <a:rPr lang="en-US" sz="2800" dirty="0" smtClean="0"/>
              <a:t>Student’s </a:t>
            </a:r>
            <a:r>
              <a:rPr lang="en-US" sz="2800" dirty="0"/>
              <a:t>Mistakes and Misconceptions on Teaching of Trigonometry. - </a:t>
            </a:r>
            <a:r>
              <a:rPr lang="en-US" sz="2800" dirty="0" err="1"/>
              <a:t>Anadolu</a:t>
            </a:r>
            <a:r>
              <a:rPr lang="en-US" sz="2800" dirty="0"/>
              <a:t> University Science Faculty Mathematics </a:t>
            </a:r>
            <a:r>
              <a:rPr lang="en-US" sz="2800" dirty="0" smtClean="0"/>
              <a:t>Department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en-US" sz="2800" u="sng" dirty="0" smtClean="0"/>
              <a:t>http://math.unipa.it. </a:t>
            </a:r>
            <a:endParaRPr lang="ru-RU" sz="2800" u="sng" dirty="0" smtClean="0"/>
          </a:p>
          <a:p>
            <a:pPr algn="just"/>
            <a:r>
              <a:rPr lang="en-US" sz="2800" dirty="0"/>
              <a:t>Position Paper National Focus Group on Teaching of Mathematics. - </a:t>
            </a:r>
            <a:r>
              <a:rPr lang="ru-RU" sz="2800" dirty="0" err="1"/>
              <a:t>National</a:t>
            </a:r>
            <a:r>
              <a:rPr lang="ru-RU" sz="2800" dirty="0"/>
              <a:t> </a:t>
            </a:r>
            <a:r>
              <a:rPr lang="ru-RU" sz="2800" dirty="0" err="1"/>
              <a:t>Council</a:t>
            </a:r>
            <a:r>
              <a:rPr lang="ru-RU" sz="2800" dirty="0"/>
              <a:t> </a:t>
            </a:r>
            <a:r>
              <a:rPr lang="ru-RU" sz="2800" dirty="0" err="1"/>
              <a:t>of</a:t>
            </a:r>
            <a:r>
              <a:rPr lang="ru-RU" sz="2800" dirty="0"/>
              <a:t> </a:t>
            </a:r>
            <a:r>
              <a:rPr lang="ru-RU" sz="2800" dirty="0" err="1"/>
              <a:t>Educational</a:t>
            </a:r>
            <a:r>
              <a:rPr lang="ru-RU" sz="2800" dirty="0"/>
              <a:t> </a:t>
            </a:r>
            <a:r>
              <a:rPr lang="ru-RU" sz="2800" dirty="0" err="1"/>
              <a:t>Research</a:t>
            </a:r>
            <a:r>
              <a:rPr lang="ru-RU" sz="2800" dirty="0"/>
              <a:t> </a:t>
            </a:r>
            <a:r>
              <a:rPr lang="ru-RU" sz="2800" dirty="0" err="1"/>
              <a:t>and</a:t>
            </a:r>
            <a:r>
              <a:rPr lang="ru-RU" sz="2800" dirty="0"/>
              <a:t> </a:t>
            </a:r>
            <a:r>
              <a:rPr lang="ru-RU" sz="2800" dirty="0" err="1"/>
              <a:t>Training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174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РУУД в старшей школе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7992888" cy="5472608"/>
          </a:xfrm>
        </p:spPr>
        <p:txBody>
          <a:bodyPr/>
          <a:lstStyle/>
          <a:p>
            <a:pPr lvl="0" algn="just"/>
            <a:r>
              <a:rPr lang="ru-RU" sz="3000" dirty="0" err="1" smtClean="0"/>
              <a:t>Асмолов</a:t>
            </a:r>
            <a:r>
              <a:rPr lang="ru-RU" sz="3000" dirty="0" smtClean="0"/>
              <a:t> А.Г., </a:t>
            </a:r>
            <a:r>
              <a:rPr lang="ru-RU" sz="3000" dirty="0" err="1" smtClean="0"/>
              <a:t>Бурменская</a:t>
            </a:r>
            <a:r>
              <a:rPr lang="ru-RU" sz="3000" dirty="0" smtClean="0"/>
              <a:t> Г.В., </a:t>
            </a:r>
            <a:br>
              <a:rPr lang="ru-RU" sz="3000" dirty="0" smtClean="0"/>
            </a:br>
            <a:r>
              <a:rPr lang="ru-RU" sz="3000" dirty="0" smtClean="0"/>
              <a:t>Володарская </a:t>
            </a:r>
            <a:r>
              <a:rPr lang="ru-RU" sz="3000" dirty="0" smtClean="0"/>
              <a:t>И.А. </a:t>
            </a:r>
            <a:r>
              <a:rPr lang="ru-RU" sz="3000" dirty="0" smtClean="0"/>
              <a:t>и </a:t>
            </a:r>
            <a:r>
              <a:rPr lang="ru-RU" sz="3000" dirty="0"/>
              <a:t>др. Формирование универсальных учебных действий в основной школе: от действия к мысли. – М.: Просвещение, 2010.</a:t>
            </a:r>
          </a:p>
          <a:p>
            <a:pPr lvl="0"/>
            <a:r>
              <a:rPr lang="ru-RU" dirty="0" err="1" smtClean="0"/>
              <a:t>Асмолов</a:t>
            </a:r>
            <a:r>
              <a:rPr lang="ru-RU" dirty="0" smtClean="0"/>
              <a:t> А.Г., </a:t>
            </a:r>
            <a:r>
              <a:rPr lang="ru-RU" dirty="0" err="1" smtClean="0"/>
              <a:t>Бурменская</a:t>
            </a:r>
            <a:r>
              <a:rPr lang="ru-RU" dirty="0" smtClean="0"/>
              <a:t> Г.В., Володарская И.А., Карабанова О.А., Молчанов С.В., </a:t>
            </a:r>
            <a:r>
              <a:rPr lang="ru-RU" dirty="0" err="1" smtClean="0"/>
              <a:t>Салмина</a:t>
            </a:r>
            <a:r>
              <a:rPr lang="ru-RU" dirty="0" smtClean="0"/>
              <a:t> Н.Г. Проектирование универсальных учебных действий в старшей школе. </a:t>
            </a:r>
            <a:endParaRPr lang="ru-RU" dirty="0"/>
          </a:p>
          <a:p>
            <a:pPr marL="0" lvl="0" indent="0" algn="r">
              <a:buNone/>
            </a:pPr>
            <a:r>
              <a:rPr lang="en-US" u="sng" dirty="0" smtClean="0"/>
              <a:t>http://cyberleninka.ru/</a:t>
            </a:r>
            <a:r>
              <a:rPr lang="ru-RU" u="sng" dirty="0" smtClean="0"/>
              <a:t> </a:t>
            </a:r>
            <a:r>
              <a:rPr lang="en-US" u="sng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1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ОБРАЗОВАНИЕ\Книги\KnigiPrint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14288"/>
            <a:ext cx="9134475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7067550" cy="576262"/>
          </a:xfrm>
        </p:spPr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http://cyberleninka.ru/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1619672" y="1124744"/>
            <a:ext cx="7067550" cy="5616624"/>
          </a:xfrm>
        </p:spPr>
        <p:txBody>
          <a:bodyPr/>
          <a:lstStyle/>
          <a:p>
            <a:pPr lvl="0"/>
            <a:r>
              <a:rPr lang="ru-RU" sz="2400" dirty="0" smtClean="0"/>
              <a:t>Шахова </a:t>
            </a:r>
            <a:r>
              <a:rPr lang="ru-RU" sz="2400" dirty="0"/>
              <a:t>Т.М. Формирование познавательных и регулятивных универсальных учебных действий средствами тематического и языкового портфеля.</a:t>
            </a:r>
          </a:p>
          <a:p>
            <a:pPr lvl="0"/>
            <a:r>
              <a:rPr lang="ru-RU" sz="2400" dirty="0"/>
              <a:t> </a:t>
            </a:r>
            <a:r>
              <a:rPr lang="ru-RU" sz="2400" dirty="0" err="1"/>
              <a:t>Гельфман</a:t>
            </a:r>
            <a:r>
              <a:rPr lang="ru-RU" sz="2400" dirty="0"/>
              <a:t> Э.Г., </a:t>
            </a:r>
            <a:r>
              <a:rPr lang="ru-RU" sz="2400" dirty="0" err="1"/>
              <a:t>Подстригич</a:t>
            </a:r>
            <a:r>
              <a:rPr lang="ru-RU" sz="2400" dirty="0"/>
              <a:t> А.Г. Формирование универсальных учебных действий в процессе создания учебного проекта на уроках математики.</a:t>
            </a:r>
          </a:p>
          <a:p>
            <a:pPr lvl="0"/>
            <a:r>
              <a:rPr lang="ru-RU" sz="2400" dirty="0"/>
              <a:t>Новикова Л.Ю. Использование предметного опыта учащихся при обучении математике как условие формирования универсальных учебных действий.</a:t>
            </a:r>
          </a:p>
          <a:p>
            <a:pPr lvl="0"/>
            <a:r>
              <a:rPr lang="ru-RU" sz="2400" dirty="0"/>
              <a:t>Деменева Н.Н. Формирование универсального учебного действия прогнозирования на уроках математики.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43028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Аванесов В.С. Теория и </a:t>
            </a:r>
            <a:r>
              <a:rPr lang="ru-RU" dirty="0"/>
              <a:t>м</a:t>
            </a:r>
            <a:r>
              <a:rPr lang="ru-RU" dirty="0" smtClean="0"/>
              <a:t>етодика </a:t>
            </a:r>
            <a:r>
              <a:rPr lang="ru-RU" dirty="0"/>
              <a:t>педагогических </a:t>
            </a:r>
            <a:r>
              <a:rPr lang="ru-RU" dirty="0" smtClean="0"/>
              <a:t>измерений</a:t>
            </a:r>
            <a:r>
              <a:rPr lang="ru-RU" dirty="0"/>
              <a:t> </a:t>
            </a:r>
            <a:r>
              <a:rPr lang="ru-RU" dirty="0" smtClean="0"/>
              <a:t>(материалы публикаций)</a:t>
            </a:r>
            <a:endParaRPr lang="ru-RU" dirty="0"/>
          </a:p>
          <a:p>
            <a:pPr lvl="0"/>
            <a:r>
              <a:rPr lang="ru-RU" dirty="0"/>
              <a:t>Шамова Т.И., Белова С.Н., Ильина </a:t>
            </a:r>
            <a:r>
              <a:rPr lang="ru-RU" dirty="0" smtClean="0"/>
              <a:t>И.В. И др. Современные </a:t>
            </a:r>
            <a:r>
              <a:rPr lang="ru-RU" dirty="0"/>
              <a:t>средства оценивания результатов обучения в школе</a:t>
            </a:r>
            <a:r>
              <a:rPr lang="ru-RU" dirty="0" smtClean="0"/>
              <a:t>. – М.: 2007.</a:t>
            </a:r>
            <a:endParaRPr lang="ru-RU" dirty="0"/>
          </a:p>
          <a:p>
            <a:pPr lvl="0"/>
            <a:r>
              <a:rPr lang="ru-RU" dirty="0"/>
              <a:t>Ядов В.А. Социологическое исследование: </a:t>
            </a:r>
            <a:r>
              <a:rPr lang="ru-RU" dirty="0" smtClean="0"/>
              <a:t>методология</a:t>
            </a:r>
            <a:r>
              <a:rPr lang="ru-RU" dirty="0"/>
              <a:t>, программа, методы</a:t>
            </a:r>
            <a:r>
              <a:rPr lang="ru-RU" dirty="0" smtClean="0"/>
              <a:t>. </a:t>
            </a:r>
            <a:r>
              <a:rPr lang="en-US" u="sng" dirty="0" smtClean="0"/>
              <a:t>http://socioline.ru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7611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помогает!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568952" cy="5328592"/>
          </a:xfrm>
        </p:spPr>
        <p:txBody>
          <a:bodyPr/>
          <a:lstStyle/>
          <a:p>
            <a:r>
              <a:rPr lang="ru-RU" dirty="0"/>
              <a:t>Электронные </a:t>
            </a:r>
            <a:r>
              <a:rPr lang="ru-RU" dirty="0" smtClean="0"/>
              <a:t>библиотеки:</a:t>
            </a:r>
          </a:p>
          <a:p>
            <a:pPr lvl="1"/>
            <a:r>
              <a:rPr lang="ru-RU" u="sng" dirty="0" smtClean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://fmi.asf.ru/library/book/mpm/index.html</a:t>
            </a:r>
            <a:r>
              <a:rPr lang="ru-RU" dirty="0"/>
              <a:t> (Обучение математике через задачи</a:t>
            </a:r>
            <a:r>
              <a:rPr lang="ru-RU" dirty="0" smtClean="0"/>
              <a:t>);</a:t>
            </a:r>
          </a:p>
          <a:p>
            <a:pPr lvl="1"/>
            <a:r>
              <a:rPr lang="ru-RU" u="sng" dirty="0" smtClean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://www.pedpro.ru/</a:t>
            </a:r>
            <a:r>
              <a:rPr lang="ru-RU" dirty="0"/>
              <a:t> (Этапы планирования урока</a:t>
            </a:r>
            <a:r>
              <a:rPr lang="ru-RU" dirty="0" smtClean="0"/>
              <a:t>).</a:t>
            </a:r>
            <a:endParaRPr lang="ru-RU" dirty="0"/>
          </a:p>
          <a:p>
            <a:pPr marL="514350" indent="-457200"/>
            <a:r>
              <a:rPr lang="ru-RU" dirty="0"/>
              <a:t>Документы с </a:t>
            </a:r>
            <a:r>
              <a:rPr lang="ru-RU" dirty="0" smtClean="0"/>
              <a:t>сайтов:</a:t>
            </a:r>
          </a:p>
          <a:p>
            <a:pPr marL="914400" lvl="1" indent="-457200"/>
            <a:r>
              <a:rPr lang="ru-RU" u="sng" dirty="0" smtClean="0">
                <a:hlinkClick r:id="rId4"/>
              </a:rPr>
              <a:t>http</a:t>
            </a:r>
            <a:r>
              <a:rPr lang="ru-RU" u="sng" dirty="0">
                <a:hlinkClick r:id="rId4"/>
              </a:rPr>
              <a:t>://kze.docdat.com</a:t>
            </a:r>
            <a:r>
              <a:rPr lang="ru-RU" dirty="0"/>
              <a:t> (Тождественные преобразования тригонометрических выражений</a:t>
            </a:r>
            <a:r>
              <a:rPr lang="ru-RU" dirty="0" smtClean="0"/>
              <a:t>); </a:t>
            </a:r>
          </a:p>
          <a:p>
            <a:pPr marL="914400" lvl="1" indent="-457200"/>
            <a:r>
              <a:rPr lang="ru-RU" u="sng" dirty="0" smtClean="0">
                <a:hlinkClick r:id="rId5"/>
              </a:rPr>
              <a:t>https</a:t>
            </a:r>
            <a:r>
              <a:rPr lang="ru-RU" u="sng" dirty="0">
                <a:hlinkClick r:id="rId5"/>
              </a:rPr>
              <a:t>://docs.google.com</a:t>
            </a:r>
            <a:r>
              <a:rPr lang="ru-RU" dirty="0"/>
              <a:t> (Формирование регулятивных УУД на уроках математики).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1740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Учительский портал </a:t>
            </a:r>
            <a:r>
              <a:rPr lang="ru-RU" u="sng" dirty="0" smtClean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://www.uchportal.ru/</a:t>
            </a:r>
            <a:r>
              <a:rPr lang="ru-RU" dirty="0"/>
              <a:t> 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Формирование </a:t>
            </a:r>
            <a:r>
              <a:rPr lang="ru-RU" dirty="0"/>
              <a:t>навыков самоконтроля и самооценки на уроках </a:t>
            </a:r>
            <a:r>
              <a:rPr lang="ru-RU" dirty="0" smtClean="0"/>
              <a:t>математики;</a:t>
            </a:r>
          </a:p>
          <a:p>
            <a:pPr lvl="1"/>
            <a:r>
              <a:rPr lang="ru-RU" dirty="0" smtClean="0"/>
              <a:t>Контроль </a:t>
            </a:r>
            <a:r>
              <a:rPr lang="ru-RU" dirty="0"/>
              <a:t>знаний и виды опросов на уроках </a:t>
            </a:r>
            <a:r>
              <a:rPr lang="ru-RU" dirty="0" smtClean="0"/>
              <a:t>математики.</a:t>
            </a:r>
            <a:endParaRPr lang="ru-RU" dirty="0"/>
          </a:p>
          <a:p>
            <a:r>
              <a:rPr lang="ru-RU" dirty="0"/>
              <a:t>- </a:t>
            </a:r>
            <a:r>
              <a:rPr lang="ru-RU" dirty="0" smtClean="0"/>
              <a:t>Образовательный портал </a:t>
            </a:r>
            <a:r>
              <a:rPr lang="ru-RU" u="sng" dirty="0">
                <a:hlinkClick r:id="rId3"/>
              </a:rPr>
              <a:t>http://ecsocman.hse.ru/</a:t>
            </a:r>
            <a:r>
              <a:rPr lang="ru-RU" dirty="0"/>
              <a:t> 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От </a:t>
            </a:r>
            <a:r>
              <a:rPr lang="ru-RU" dirty="0"/>
              <a:t>оценки учителя - к самооценке </a:t>
            </a:r>
            <a:r>
              <a:rPr lang="ru-RU" dirty="0" smtClean="0"/>
              <a:t>ученика.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помогает!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3213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помогает!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579296" cy="514508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Материалы с семинаров и конференций:</a:t>
            </a:r>
          </a:p>
          <a:p>
            <a:pPr lvl="0"/>
            <a:r>
              <a:rPr lang="ru-RU" sz="2800" dirty="0"/>
              <a:t>Малышева И.Ю., Скибина Н.Г. – Формирование регулятивных универсальных учебных действий на посредством использования MS </a:t>
            </a:r>
            <a:r>
              <a:rPr lang="ru-RU" sz="2800" dirty="0" err="1"/>
              <a:t>Power</a:t>
            </a:r>
            <a:r>
              <a:rPr lang="ru-RU" sz="2800" dirty="0"/>
              <a:t> </a:t>
            </a:r>
            <a:r>
              <a:rPr lang="ru-RU" sz="2800" dirty="0" err="1"/>
              <a:t>Point</a:t>
            </a:r>
            <a:r>
              <a:rPr lang="ru-RU" sz="2800" dirty="0"/>
              <a:t> // VI Международная студенческая конференция «Студенческий научный форум – 2014». –  15.02 – 31.03. 2014.</a:t>
            </a:r>
          </a:p>
          <a:p>
            <a:pPr lvl="0"/>
            <a:r>
              <a:rPr lang="ru-RU" sz="2800" dirty="0"/>
              <a:t>Михеева Ю.В. – Суть изменений урока с введением ФГОС // 15-й Всероссийский интернет-педсовет. – 2014-2015.</a:t>
            </a:r>
          </a:p>
          <a:p>
            <a:pPr lvl="0"/>
            <a:r>
              <a:rPr lang="ru-RU" sz="2800" dirty="0" err="1"/>
              <a:t>Пескишева</a:t>
            </a:r>
            <a:r>
              <a:rPr lang="ru-RU" sz="2800" dirty="0"/>
              <a:t> А.С. – Формирование и оценка регулятивных универсальных учебных действий младших школьников // Семинар «Реализация основной образовательной программы начального общего образования в соответствии с федеральным государственным образовательным стандартом начального общего образования». – 29.03.2012.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954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Учебная литература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837" y="3716535"/>
            <a:ext cx="1480067" cy="2321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83" y="3717032"/>
            <a:ext cx="1474921" cy="2328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 descr="http://zubrila.net/upload/iblock/5ef/5ef6d77ccd5bc2db32445cbb2625af4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937571"/>
            <a:ext cx="1656184" cy="237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http://elkniga.ucoz.ru/_pu/6/540000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91" y="937571"/>
            <a:ext cx="1497577" cy="230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http://gdzmatan.ru/wp-content/uploads/2014/01/vilenkin_uglubl_10-157x22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96377"/>
            <a:ext cx="1656184" cy="232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http://padabum.com/pics/2121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601" y="3724182"/>
            <a:ext cx="1729647" cy="232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601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ОБРАЗОВАНИЕ\Книги\KnigiPrint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14288"/>
            <a:ext cx="9134475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067550" cy="5762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Как работать с литературой?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1475656" y="1052736"/>
            <a:ext cx="7416824" cy="5328592"/>
          </a:xfrm>
        </p:spPr>
        <p:txBody>
          <a:bodyPr/>
          <a:lstStyle/>
          <a:p>
            <a:pPr lvl="0" algn="just"/>
            <a:r>
              <a:rPr lang="ru-RU" dirty="0"/>
              <a:t>Ознакомиться с текстом работ, аналогичных Вашему исследованию.</a:t>
            </a:r>
          </a:p>
          <a:p>
            <a:pPr lvl="0" algn="just"/>
            <a:r>
              <a:rPr lang="ru-RU" dirty="0"/>
              <a:t>Осуществить поиск научной, учебной, справочной литературы, использовать все возможности Интернет-ресурсов.</a:t>
            </a:r>
          </a:p>
          <a:p>
            <a:pPr lvl="0" algn="just"/>
            <a:r>
              <a:rPr lang="ru-RU" dirty="0"/>
              <a:t>Составить с опорой на план структурированный список литературы.</a:t>
            </a:r>
          </a:p>
          <a:p>
            <a:pPr lvl="0" algn="just"/>
            <a:r>
              <a:rPr lang="ru-RU" dirty="0" smtClean="0"/>
              <a:t>И </a:t>
            </a:r>
            <a:r>
              <a:rPr lang="ru-RU" dirty="0"/>
              <a:t>конечно же, не забывать указывать использованные источники в тексте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52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:\ProPowerPoint\Шаблоны\ОБРАЗОВАНИЕ\Книги\KnigiPrin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692150"/>
          </a:xfrm>
        </p:spPr>
        <p:txBody>
          <a:bodyPr/>
          <a:lstStyle/>
          <a:p>
            <a:r>
              <a:rPr lang="ru-RU" sz="4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ProPowerPoint\Шаблоны\ОБРАЗОВАНИЕ\Книги\KnigiPrint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14288"/>
            <a:ext cx="9134475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1619672" y="764704"/>
            <a:ext cx="7067550" cy="57626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Начальный этап работы: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100" name="Объект 2"/>
          <p:cNvSpPr>
            <a:spLocks noGrp="1"/>
          </p:cNvSpPr>
          <p:nvPr>
            <p:ph idx="1"/>
          </p:nvPr>
        </p:nvSpPr>
        <p:spPr>
          <a:xfrm>
            <a:off x="1619672" y="2204864"/>
            <a:ext cx="7067550" cy="3168352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ru-RU" dirty="0"/>
              <a:t>Выбор темы и планирование работы.</a:t>
            </a:r>
          </a:p>
          <a:p>
            <a:pPr lvl="0">
              <a:lnSpc>
                <a:spcPct val="150000"/>
              </a:lnSpc>
            </a:pPr>
            <a:r>
              <a:rPr lang="ru-RU" dirty="0"/>
              <a:t>Составление списка библиографии.</a:t>
            </a:r>
          </a:p>
          <a:p>
            <a:pPr lvl="0">
              <a:lnSpc>
                <a:spcPct val="150000"/>
              </a:lnSpc>
            </a:pPr>
            <a:r>
              <a:rPr lang="ru-RU" dirty="0"/>
              <a:t>Работа по заданному плану.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ОБРАЗОВАНИЕ\Книги\Knigi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3"/>
            <a:ext cx="9144000" cy="683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92150"/>
          </a:xfrm>
        </p:spPr>
        <p:txBody>
          <a:bodyPr/>
          <a:lstStyle/>
          <a:p>
            <a:r>
              <a:rPr lang="ru-RU" dirty="0" smtClean="0"/>
              <a:t>Выбор темы</a:t>
            </a:r>
            <a:endParaRPr lang="ru-RU" dirty="0" smtClean="0"/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57200" y="1628799"/>
            <a:ext cx="8229600" cy="4497363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dirty="0"/>
              <a:t>«Формирование регулятивных УУД при изучении тригонометрии в курсе алгебры и математического </a:t>
            </a:r>
            <a:r>
              <a:rPr lang="ru-RU" dirty="0" smtClean="0"/>
              <a:t>анализа»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работами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7992888" cy="5400600"/>
          </a:xfrm>
        </p:spPr>
        <p:txBody>
          <a:bodyPr/>
          <a:lstStyle/>
          <a:p>
            <a:pPr algn="just"/>
            <a:r>
              <a:rPr lang="ru-RU" sz="2400" dirty="0" smtClean="0"/>
              <a:t>Диссертация </a:t>
            </a:r>
            <a:r>
              <a:rPr lang="ru-RU" sz="2400" dirty="0"/>
              <a:t>Лысенко И.В. «Формирование у старшеклассников опыта личностной саморегуляции в учебной деятельности»;</a:t>
            </a:r>
          </a:p>
          <a:p>
            <a:pPr algn="just"/>
            <a:r>
              <a:rPr lang="ru-RU" sz="2400" dirty="0" smtClean="0"/>
              <a:t>Диссертация </a:t>
            </a:r>
            <a:r>
              <a:rPr lang="ru-RU" sz="2400" dirty="0" err="1"/>
              <a:t>Полянцевой</a:t>
            </a:r>
            <a:r>
              <a:rPr lang="ru-RU" sz="2400" dirty="0"/>
              <a:t> М.В. «Формирование саморегуляции учебной деятельности школьников в процессе обучения математике»;</a:t>
            </a:r>
          </a:p>
          <a:p>
            <a:pPr algn="just"/>
            <a:r>
              <a:rPr lang="ru-RU" sz="2400" dirty="0" smtClean="0"/>
              <a:t>Дипломная </a:t>
            </a:r>
            <a:r>
              <a:rPr lang="ru-RU" sz="2400" dirty="0"/>
              <a:t>работа </a:t>
            </a:r>
            <a:r>
              <a:rPr lang="ru-RU" sz="2400" dirty="0" err="1"/>
              <a:t>Хазиевой</a:t>
            </a:r>
            <a:r>
              <a:rPr lang="ru-RU" sz="2400" dirty="0"/>
              <a:t> Г.И. «Методика изучения тригонометрии в школьном курсе математики»;</a:t>
            </a:r>
          </a:p>
          <a:p>
            <a:pPr algn="just"/>
            <a:r>
              <a:rPr lang="ru-RU" sz="2400" dirty="0" smtClean="0"/>
              <a:t>Дипломная </a:t>
            </a:r>
            <a:r>
              <a:rPr lang="ru-RU" sz="2400" dirty="0"/>
              <a:t>работа «Формирование регулятивных универсальных учебных действий младших школьников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 </a:t>
            </a:r>
            <a:r>
              <a:rPr lang="ru-RU" sz="2400" dirty="0"/>
              <a:t>музыкальной деятельности»;</a:t>
            </a:r>
          </a:p>
          <a:p>
            <a:pPr algn="just"/>
            <a:r>
              <a:rPr lang="ru-RU" sz="2400" dirty="0" smtClean="0"/>
              <a:t>Дипломная </a:t>
            </a:r>
            <a:r>
              <a:rPr lang="ru-RU" sz="2400" dirty="0"/>
              <a:t>работа «Особенности формирования регулятивных универсальных учебных действий (УДД)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 </a:t>
            </a:r>
            <a:r>
              <a:rPr lang="ru-RU" sz="2400" dirty="0"/>
              <a:t>младших школьников при изучении величин».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13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544616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>ВВЕДЕНИЕ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/>
              <a:t>ГЛАВА 1. ТЕОРЕТИЧЕСКИЕ ОСОБЕННОСТИ ФОРМИРОВАНИЯ РЕГУЛЯТИВНЫХ УУД В СТАРШЕЙ ШКОЛЕ</a:t>
            </a:r>
          </a:p>
          <a:p>
            <a:pPr marL="457200" lvl="1" indent="0" algn="just">
              <a:buNone/>
            </a:pPr>
            <a:r>
              <a:rPr lang="ru-RU" sz="2000" dirty="0" smtClean="0"/>
              <a:t>1.1. МЕСТО </a:t>
            </a:r>
            <a:r>
              <a:rPr lang="ru-RU" sz="2000" dirty="0"/>
              <a:t>РЕГУЛЯТИВНЫХ УУД В ОБРАЗОВАТЕЛЬНОМ ПРОЦЕССЕ</a:t>
            </a:r>
          </a:p>
          <a:p>
            <a:pPr marL="457200" lvl="1" indent="0" algn="just">
              <a:buNone/>
            </a:pPr>
            <a:r>
              <a:rPr lang="ru-RU" sz="2000" dirty="0" smtClean="0"/>
              <a:t>1.2. ПСИХОЛОГО-ПЕДАГОГИЧЕСКИЕ </a:t>
            </a:r>
            <a:r>
              <a:rPr lang="ru-RU" sz="2000" dirty="0"/>
              <a:t>ОСОБЕННОСТИ ФОРМИРОВАНИЯ ЭЛЕМЕНТОВ РЕГУЛЯТИВНЫХ ДЕЙСТВИЙ</a:t>
            </a:r>
          </a:p>
          <a:p>
            <a:pPr marL="457200" lvl="1" indent="0" algn="just">
              <a:buNone/>
            </a:pPr>
            <a:r>
              <a:rPr lang="ru-RU" sz="2000" dirty="0" smtClean="0"/>
              <a:t>1.3. ФОРМИРОВАНИЕ </a:t>
            </a:r>
            <a:r>
              <a:rPr lang="ru-RU" sz="2000" dirty="0"/>
              <a:t>РЕГУЛЯТИВНЫХ УУД ЧЕРЕЗ РЕШЕНИЕ ЗАДАЧ</a:t>
            </a:r>
          </a:p>
          <a:p>
            <a:pPr marL="0" indent="0" algn="just">
              <a:buNone/>
            </a:pPr>
            <a:r>
              <a:rPr lang="ru-RU" sz="2000" dirty="0"/>
              <a:t>ГЛАВА 2. ИЗУЧЕНИЕ ТРИГОНОМЕТРИИ В КУРСЕ АЛГЕБРЫ И МАТЕМАТИЧЕСКОГО АНАЛИЗА</a:t>
            </a:r>
          </a:p>
          <a:p>
            <a:pPr marL="457200" lvl="1" indent="0" algn="just">
              <a:buNone/>
            </a:pPr>
            <a:r>
              <a:rPr lang="ru-RU" sz="2000" dirty="0" smtClean="0"/>
              <a:t>2.1. МЕТОДИЧЕСКИЕ </a:t>
            </a:r>
            <a:r>
              <a:rPr lang="ru-RU" sz="2000" dirty="0"/>
              <a:t>ОСОБЕННОСТИ ИЗУЧЕНИЯ ТРИГОНОМЕТРИИ В СТАРШЕЙ ШКОЛЕ</a:t>
            </a:r>
          </a:p>
          <a:p>
            <a:pPr marL="457200" lvl="1" indent="0" algn="just">
              <a:buNone/>
            </a:pPr>
            <a:r>
              <a:rPr lang="ru-RU" sz="2000" dirty="0" smtClean="0"/>
              <a:t>2.2. ИСКУССТВО </a:t>
            </a:r>
            <a:r>
              <a:rPr lang="ru-RU" sz="2000" dirty="0"/>
              <a:t>ЗАДАВАТЬ ВОПРОСЫ НА УРОКАХ МАТЕМАТИКИ</a:t>
            </a:r>
          </a:p>
          <a:p>
            <a:pPr marL="457200" lvl="1" indent="0" algn="just">
              <a:buNone/>
            </a:pPr>
            <a:r>
              <a:rPr lang="ru-RU" sz="2000" dirty="0" smtClean="0"/>
              <a:t>2.3. РЕКОМЕНДАЦИИ </a:t>
            </a:r>
            <a:r>
              <a:rPr lang="ru-RU" sz="2000" dirty="0"/>
              <a:t>ПО ФОРМИРОВАНИЮ РЕГУЛЯТИВНЫХ УУД НА УРОКАХ АЛГЕБРЫ И МАТЕМАТИЧЕСКОГО АНАЛИЗА</a:t>
            </a:r>
          </a:p>
          <a:p>
            <a:pPr marL="457200" lvl="1" indent="0" algn="just">
              <a:buNone/>
            </a:pPr>
            <a:r>
              <a:rPr lang="ru-RU" sz="2000" dirty="0" smtClean="0"/>
              <a:t>2.4. ОПЫТНАЯ </a:t>
            </a:r>
            <a:r>
              <a:rPr lang="ru-RU" sz="2000" dirty="0"/>
              <a:t>РАБОТА И ЕЕ РЕЗУЛЬТАТЫ.</a:t>
            </a:r>
          </a:p>
          <a:p>
            <a:pPr marL="0" indent="0" algn="just">
              <a:buNone/>
            </a:pPr>
            <a:r>
              <a:rPr lang="ru-RU" sz="2000" dirty="0" smtClean="0"/>
              <a:t>ЗАКЛЮЧЕНИЕ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9185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Регулятивные УУД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ФГОС, </a:t>
            </a:r>
            <a:endParaRPr lang="ru-RU" dirty="0" smtClean="0"/>
          </a:p>
          <a:p>
            <a:r>
              <a:rPr lang="ru-RU" dirty="0" smtClean="0"/>
              <a:t>рабочие </a:t>
            </a:r>
            <a:r>
              <a:rPr lang="ru-RU" dirty="0"/>
              <a:t>программы, </a:t>
            </a:r>
            <a:endParaRPr lang="ru-RU" dirty="0" smtClean="0"/>
          </a:p>
          <a:p>
            <a:r>
              <a:rPr lang="ru-RU" dirty="0" smtClean="0"/>
              <a:t>программы </a:t>
            </a:r>
            <a:r>
              <a:rPr lang="ru-RU" dirty="0"/>
              <a:t>развития УУД в </a:t>
            </a:r>
            <a:r>
              <a:rPr lang="ru-RU" dirty="0" smtClean="0"/>
              <a:t>школе.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1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Психология и педагогика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1075"/>
            <a:ext cx="8291264" cy="5145088"/>
          </a:xfrm>
        </p:spPr>
        <p:txBody>
          <a:bodyPr/>
          <a:lstStyle/>
          <a:p>
            <a:pPr lvl="0" algn="just"/>
            <a:r>
              <a:rPr lang="ru-RU" dirty="0" err="1"/>
              <a:t>Фопель</a:t>
            </a:r>
            <a:r>
              <a:rPr lang="ru-RU" dirty="0"/>
              <a:t> К. Психологические принципы обучения взрослых. М.: Генезис, 2010.</a:t>
            </a:r>
          </a:p>
          <a:p>
            <a:pPr lvl="0" algn="just"/>
            <a:r>
              <a:rPr lang="ru-RU" dirty="0" err="1"/>
              <a:t>Аствацатуров</a:t>
            </a:r>
            <a:r>
              <a:rPr lang="ru-RU" dirty="0"/>
              <a:t> Г.О. Технология целеполагания урока. - Волгоград, 2009.</a:t>
            </a:r>
          </a:p>
          <a:p>
            <a:pPr lvl="0" algn="just"/>
            <a:r>
              <a:rPr lang="ru-RU" dirty="0" err="1"/>
              <a:t>Конопкин</a:t>
            </a:r>
            <a:r>
              <a:rPr lang="ru-RU" dirty="0"/>
              <a:t> О.А. Структурно-функциональный и содержательно-психологический аспекты осознанной саморегуляции // Психология. Журнал №1, 2005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1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Умение решать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472608"/>
          </a:xfrm>
        </p:spPr>
        <p:txBody>
          <a:bodyPr/>
          <a:lstStyle/>
          <a:p>
            <a:pPr algn="just"/>
            <a:r>
              <a:rPr lang="ru-RU" sz="3000" dirty="0" smtClean="0"/>
              <a:t>Фридман </a:t>
            </a:r>
            <a:r>
              <a:rPr lang="ru-RU" sz="3000" dirty="0"/>
              <a:t>Л.М., Турецкий Е.Н. Как научиться решать задачи. – </a:t>
            </a:r>
            <a:r>
              <a:rPr lang="ru-RU" sz="3000" dirty="0" smtClean="0"/>
              <a:t>М</a:t>
            </a:r>
            <a:r>
              <a:rPr lang="ru-RU" sz="3000" dirty="0"/>
              <a:t>.: Просвещение, 1989.</a:t>
            </a:r>
          </a:p>
          <a:p>
            <a:pPr algn="just"/>
            <a:r>
              <a:rPr lang="ru-RU" sz="3000" dirty="0" smtClean="0"/>
              <a:t>Колягин </a:t>
            </a:r>
            <a:r>
              <a:rPr lang="ru-RU" sz="3000" dirty="0"/>
              <a:t>Ю.М. Задачи в обучении математике. Часть </a:t>
            </a:r>
            <a:r>
              <a:rPr lang="en-US" sz="3000" dirty="0"/>
              <a:t>I</a:t>
            </a:r>
            <a:r>
              <a:rPr lang="ru-RU" sz="3000" dirty="0"/>
              <a:t>. – М.: Просвещение, 1977.</a:t>
            </a:r>
          </a:p>
          <a:p>
            <a:pPr algn="just"/>
            <a:r>
              <a:rPr lang="ru-RU" sz="3000" dirty="0" smtClean="0"/>
              <a:t>Колягин </a:t>
            </a:r>
            <a:r>
              <a:rPr lang="ru-RU" sz="3000" dirty="0"/>
              <a:t>Ю.М. Задачи в обучении математике. Часть </a:t>
            </a:r>
            <a:r>
              <a:rPr lang="en-US" sz="3000" dirty="0"/>
              <a:t>II</a:t>
            </a:r>
            <a:r>
              <a:rPr lang="ru-RU" sz="3000" dirty="0"/>
              <a:t>. – М.: Просвещение, 1977.</a:t>
            </a:r>
          </a:p>
          <a:p>
            <a:pPr algn="just"/>
            <a:r>
              <a:rPr lang="ru-RU" sz="3000" dirty="0" smtClean="0"/>
              <a:t>Пойа </a:t>
            </a:r>
            <a:r>
              <a:rPr lang="ru-RU" sz="3000" dirty="0"/>
              <a:t>Д. Как решать задачу. – М.: Гос. уч.-</a:t>
            </a:r>
            <a:r>
              <a:rPr lang="ru-RU" sz="3000" dirty="0" err="1"/>
              <a:t>пед</a:t>
            </a:r>
            <a:r>
              <a:rPr lang="ru-RU" sz="3000" dirty="0"/>
              <a:t>. издательство, 1961.</a:t>
            </a:r>
          </a:p>
          <a:p>
            <a:pPr algn="just"/>
            <a:r>
              <a:rPr lang="ru-RU" sz="3000" dirty="0" smtClean="0"/>
              <a:t>Колягин </a:t>
            </a:r>
            <a:r>
              <a:rPr lang="ru-RU" sz="3000" dirty="0"/>
              <a:t>Ю.М., Оганесян В.А. Учись решать задачи. – М.: Просвещение, 1980.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1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Методическая 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544616"/>
          </a:xfrm>
        </p:spPr>
        <p:txBody>
          <a:bodyPr/>
          <a:lstStyle/>
          <a:p>
            <a:pPr lvl="0" algn="just"/>
            <a:r>
              <a:rPr lang="ru-RU" sz="2800" dirty="0" err="1"/>
              <a:t>Стефанова</a:t>
            </a:r>
            <a:r>
              <a:rPr lang="ru-RU" sz="2800" dirty="0"/>
              <a:t> Н.Л., </a:t>
            </a:r>
            <a:r>
              <a:rPr lang="ru-RU" sz="2800" dirty="0" err="1"/>
              <a:t>Подходова</a:t>
            </a:r>
            <a:r>
              <a:rPr lang="ru-RU" sz="2800" dirty="0"/>
              <a:t> Н.С.. Методика и технология обучения математике. - М.: Дрофа, 2005. </a:t>
            </a:r>
          </a:p>
          <a:p>
            <a:pPr lvl="0" algn="just"/>
            <a:r>
              <a:rPr lang="ru-RU" sz="2800" dirty="0"/>
              <a:t>И. М. Гельфанд, С.М. Львовский, А. Л. </a:t>
            </a:r>
            <a:r>
              <a:rPr lang="ru-RU" sz="2800" dirty="0" err="1"/>
              <a:t>Тоом</a:t>
            </a:r>
            <a:r>
              <a:rPr lang="ru-RU" sz="2800" dirty="0"/>
              <a:t>. Тригонометрия. - Москва, 2002.</a:t>
            </a:r>
          </a:p>
          <a:p>
            <a:pPr lvl="0" algn="just"/>
            <a:r>
              <a:rPr lang="ru-RU" sz="2800" dirty="0"/>
              <a:t>Цыпки А.Г., </a:t>
            </a:r>
            <a:r>
              <a:rPr lang="ru-RU" sz="2800" dirty="0" err="1"/>
              <a:t>Пинский</a:t>
            </a:r>
            <a:r>
              <a:rPr lang="ru-RU" sz="2800" dirty="0"/>
              <a:t> А.И. Справочник по методам решения задач по математике. – М.: Наука, 1989.</a:t>
            </a:r>
          </a:p>
          <a:p>
            <a:pPr lvl="0" algn="just"/>
            <a:r>
              <a:rPr lang="ru-RU" sz="2800" dirty="0" err="1"/>
              <a:t>Бескин</a:t>
            </a:r>
            <a:r>
              <a:rPr lang="ru-RU" sz="2800" dirty="0"/>
              <a:t> Н.М. Задачник-практикум по тригонометрии. - М.: </a:t>
            </a:r>
            <a:r>
              <a:rPr lang="ru-RU" sz="2800" dirty="0" err="1"/>
              <a:t>Учпедгиз</a:t>
            </a:r>
            <a:r>
              <a:rPr lang="ru-RU" sz="2800" dirty="0"/>
              <a:t>, 1962.</a:t>
            </a:r>
          </a:p>
          <a:p>
            <a:pPr lvl="0" algn="just"/>
            <a:r>
              <a:rPr lang="ru-RU" sz="2800" dirty="0" err="1"/>
              <a:t>Фалин</a:t>
            </a:r>
            <a:r>
              <a:rPr lang="ru-RU" sz="2800" dirty="0"/>
              <a:t> Г., </a:t>
            </a:r>
            <a:r>
              <a:rPr lang="ru-RU" sz="2800" dirty="0" err="1"/>
              <a:t>Фалин</a:t>
            </a:r>
            <a:r>
              <a:rPr lang="ru-RU" sz="2800" dirty="0"/>
              <a:t> А. Обратные </a:t>
            </a:r>
            <a:r>
              <a:rPr lang="ru-RU" sz="2800" dirty="0" err="1"/>
              <a:t>тригонметрические</a:t>
            </a:r>
            <a:r>
              <a:rPr lang="ru-RU" sz="2800" dirty="0"/>
              <a:t> функции. - Москва, 2012.</a:t>
            </a:r>
          </a:p>
          <a:p>
            <a:pPr lvl="0" algn="just"/>
            <a:r>
              <a:rPr lang="ru-RU" sz="2800" dirty="0"/>
              <a:t>Супрун В.П. Нестандартные методы решения задач по математике. - Москва, 2009.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1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nigi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Knigi</Template>
  <TotalTime>133</TotalTime>
  <Words>890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Calibri</vt:lpstr>
      <vt:lpstr>Arial</vt:lpstr>
      <vt:lpstr>Knigi</vt:lpstr>
      <vt:lpstr>ОСОБЕННОСТИ РАБОТЫ С ПРОФЕССИОНАЛЬНОЙ ЛИТЕРАТУРОЙ  НА РАЗЛИЧНЫХ ЭТАПАХ ПОДГОТОВКИ  МАГИСТЕРСКОЙ ДИССЕРТАЦИЕЙ</vt:lpstr>
      <vt:lpstr>Начальный этап работы:</vt:lpstr>
      <vt:lpstr>Выбор темы</vt:lpstr>
      <vt:lpstr>Знакомство с работами</vt:lpstr>
      <vt:lpstr>План </vt:lpstr>
      <vt:lpstr>Регулятивные УУД</vt:lpstr>
      <vt:lpstr>Психология и педагогика</vt:lpstr>
      <vt:lpstr>Умение решать задачи</vt:lpstr>
      <vt:lpstr>Методическая литература</vt:lpstr>
      <vt:lpstr>Зарубежные источники</vt:lpstr>
      <vt:lpstr>РУУД в старшей школе</vt:lpstr>
      <vt:lpstr>http://cyberleninka.ru/ </vt:lpstr>
      <vt:lpstr>Опытная работа</vt:lpstr>
      <vt:lpstr>Интернет помогает!</vt:lpstr>
      <vt:lpstr>Интернет помогает!</vt:lpstr>
      <vt:lpstr>Интернет помогает!</vt:lpstr>
      <vt:lpstr>Учебная литература</vt:lpstr>
      <vt:lpstr>Как работать с литературой?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dc:description>http://freeppt.ru - Презентации по культуре и искусству. Шаблоны PowerPoint</dc:description>
  <cp:lastModifiedBy>Дмитрий</cp:lastModifiedBy>
  <cp:revision>12</cp:revision>
  <dcterms:created xsi:type="dcterms:W3CDTF">2015-05-14T16:26:43Z</dcterms:created>
  <dcterms:modified xsi:type="dcterms:W3CDTF">2015-05-14T18:39:50Z</dcterms:modified>
</cp:coreProperties>
</file>