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77" r:id="rId2"/>
    <p:sldId id="294" r:id="rId3"/>
    <p:sldId id="270" r:id="rId4"/>
    <p:sldId id="280" r:id="rId5"/>
    <p:sldId id="284" r:id="rId6"/>
    <p:sldId id="283" r:id="rId7"/>
    <p:sldId id="273" r:id="rId8"/>
    <p:sldId id="274" r:id="rId9"/>
    <p:sldId id="278" r:id="rId10"/>
    <p:sldId id="279" r:id="rId11"/>
    <p:sldId id="285" r:id="rId12"/>
    <p:sldId id="286" r:id="rId13"/>
    <p:sldId id="287" r:id="rId14"/>
    <p:sldId id="295" r:id="rId15"/>
    <p:sldId id="296" r:id="rId16"/>
    <p:sldId id="291" r:id="rId17"/>
    <p:sldId id="288" r:id="rId18"/>
    <p:sldId id="292" r:id="rId19"/>
    <p:sldId id="293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7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CF36F-CD5F-402B-95A6-A118B45751E4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13F5C-170B-4675-861E-1C67174C763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869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P\Desktop\картинки - логопед и дети\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920621"/>
            <a:ext cx="77768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  <a:ea typeface="+mj-ea"/>
              </a:rPr>
              <a:t>«</a:t>
            </a:r>
            <a:r>
              <a:rPr lang="ru-RU" sz="4000" dirty="0">
                <a:solidFill>
                  <a:srgbClr val="C00000"/>
                </a:solidFill>
                <a:latin typeface="Times New Roman"/>
                <a:ea typeface="+mj-ea"/>
              </a:rPr>
              <a:t>К</a:t>
            </a:r>
            <a:r>
              <a:rPr lang="ru-RU" sz="4000" dirty="0">
                <a:solidFill>
                  <a:srgbClr val="C00000"/>
                </a:solidFill>
                <a:latin typeface="Times New Roman"/>
                <a:ea typeface="Times New Roman"/>
              </a:rPr>
              <a:t>оррекционно-развивающая работа </a:t>
            </a:r>
            <a:r>
              <a:rPr lang="ru-RU" sz="40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учителя-логопеда в группе компенсирующей направленности. Подготовка к новому учебному году</a:t>
            </a:r>
            <a:r>
              <a:rPr lang="ru-RU" sz="4000" dirty="0" smtClean="0">
                <a:solidFill>
                  <a:srgbClr val="C00000"/>
                </a:solidFill>
                <a:ea typeface="+mj-ea"/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301208"/>
            <a:ext cx="5544616" cy="710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Учитель-логопед: </a:t>
            </a: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Шитова  Светлана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3233861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32656"/>
            <a:ext cx="7125113" cy="1024642"/>
          </a:xfrm>
        </p:spPr>
        <p:txBody>
          <a:bodyPr/>
          <a:lstStyle/>
          <a:p>
            <a:pPr algn="ctr"/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коррекционная направленность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подгрупповых занятий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1643050"/>
            <a:ext cx="3891281" cy="4306230"/>
          </a:xfrm>
        </p:spPr>
        <p:txBody>
          <a:bodyPr>
            <a:normAutofit/>
          </a:bodyPr>
          <a:lstStyle/>
          <a:p>
            <a:pPr fontAlgn="base">
              <a:lnSpc>
                <a:spcPts val="168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Подгрупповые занятия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проводятся с небольшой подгруппой детей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(2-4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человек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). </a:t>
            </a:r>
          </a:p>
          <a:p>
            <a:pPr indent="0" fontAlgn="base">
              <a:lnSpc>
                <a:spcPts val="168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Коррекционная направленность:</a:t>
            </a:r>
            <a:endParaRPr lang="ru-RU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fontAlgn="base">
              <a:lnSpc>
                <a:spcPts val="168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автоматизация поставленных звуков; </a:t>
            </a:r>
          </a:p>
          <a:p>
            <a:pPr indent="450215" fontAlgn="base">
              <a:lnSpc>
                <a:spcPts val="168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повторение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пройденного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неусвоенного материала на фронтальном занятии;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fontAlgn="base">
              <a:lnSpc>
                <a:spcPts val="168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развитие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фонематического</a:t>
            </a:r>
          </a:p>
          <a:p>
            <a:pPr indent="450215" fontAlgn="base">
              <a:lnSpc>
                <a:spcPts val="168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0215" fontAlgn="base">
              <a:lnSpc>
                <a:spcPts val="168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0215" fontAlgn="base">
              <a:lnSpc>
                <a:spcPts val="168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0215" fontAlgn="base">
              <a:lnSpc>
                <a:spcPts val="168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fontAlgn="base">
              <a:lnSpc>
                <a:spcPts val="168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fontAlgn="base">
              <a:lnSpc>
                <a:spcPts val="168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C:\Users\HP\AppData\Local\Temp\Rar$DIa0.414\IMG_0294-16-08-17-08-2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57365"/>
            <a:ext cx="1944216" cy="1428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HP\AppData\Local\Temp\Rar$DIa0.537\IMG_0313-16-08-17-08-2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04" y="3717032"/>
            <a:ext cx="2428892" cy="21431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574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32656"/>
            <a:ext cx="7125113" cy="1267543"/>
          </a:xfrm>
        </p:spPr>
        <p:txBody>
          <a:bodyPr/>
          <a:lstStyle/>
          <a:p>
            <a:pPr algn="ctr"/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коррекционная направленность подгрупповых занятий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07361"/>
            <a:ext cx="4680520" cy="4357943"/>
          </a:xfrm>
        </p:spPr>
        <p:txBody>
          <a:bodyPr/>
          <a:lstStyle/>
          <a:p>
            <a:pPr lvl="0" indent="0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None/>
            </a:pPr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 indent="0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None/>
            </a:pPr>
            <a:endParaRPr lang="ru-RU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lvl="0" indent="0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развитие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психических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процессов как  </a:t>
            </a:r>
            <a:endParaRPr lang="ru-RU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  <a:p>
            <a:pPr lvl="0" indent="450215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связная речь </a:t>
            </a:r>
          </a:p>
          <a:p>
            <a:pPr lvl="0" indent="450215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внимание, память </a:t>
            </a:r>
          </a:p>
          <a:p>
            <a:pPr lvl="0" indent="450215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зрительное восприятие </a:t>
            </a:r>
          </a:p>
          <a:p>
            <a:pPr lvl="0" indent="450215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логическое мышление</a:t>
            </a:r>
          </a:p>
          <a:p>
            <a:pPr lvl="0" indent="450215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ru-RU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lvl="0" indent="450215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ru-RU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lvl="0" indent="450215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ru-RU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lvl="0" indent="450215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ru-RU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lvl="0" indent="450215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ru-RU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lvl="0" indent="450215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ru-RU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lvl="0" indent="450215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ru-RU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lvl="0" indent="450215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C:\Users\HP\AppData\Local\Temp\Rar$DIa0.960\IMG_0319-16-08-17-08-2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70" y="1714488"/>
            <a:ext cx="2786082" cy="2000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HP\AppData\Local\Temp\Rar$DIa0.471\IMG_0393-16-08-17-08-3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593781"/>
            <a:ext cx="2232248" cy="1907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HP\AppData\Local\Temp\Rar$DIa0.016\IMG_0371-16-08-17-08-3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60" y="4593781"/>
            <a:ext cx="1857356" cy="19288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6836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9"/>
            <a:ext cx="7125113" cy="1152128"/>
          </a:xfrm>
        </p:spPr>
        <p:txBody>
          <a:bodyPr/>
          <a:lstStyle/>
          <a:p>
            <a:pPr algn="ctr"/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коррекционная направленность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индивидуальных занятий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07361"/>
            <a:ext cx="3962150" cy="45739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Индивидуальные логопедические занятия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проводятся с каждым ребенком по отдельности.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fontAlgn="base">
              <a:lnSpc>
                <a:spcPts val="168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Основные направления индивидуальной коррекционной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работы:</a:t>
            </a:r>
          </a:p>
          <a:p>
            <a:pPr fontAlgn="base">
              <a:lnSpc>
                <a:spcPts val="168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Формирование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правильного речевого дыхания (вдох носом, вдох -  ртом);</a:t>
            </a:r>
            <a:endParaRPr lang="ru-RU" dirty="0">
              <a:latin typeface="Times New Roman"/>
              <a:ea typeface="Times New Roman"/>
            </a:endParaRPr>
          </a:p>
          <a:p>
            <a:pPr lvl="0" fontAlgn="base">
              <a:lnSpc>
                <a:spcPts val="1680"/>
              </a:lnSpc>
              <a:spcAft>
                <a:spcPts val="0"/>
              </a:spcAft>
              <a:buFont typeface="Wingdings"/>
              <a:buChar char="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Формирование  направления и силы воздушной струи;</a:t>
            </a:r>
            <a:endParaRPr lang="ru-RU" dirty="0">
              <a:latin typeface="Times New Roman"/>
              <a:ea typeface="Times New Roman"/>
            </a:endParaRPr>
          </a:p>
          <a:p>
            <a:pPr lvl="0" fontAlgn="base">
              <a:lnSpc>
                <a:spcPts val="1680"/>
              </a:lnSpc>
              <a:spcAft>
                <a:spcPts val="0"/>
              </a:spcAft>
              <a:buFont typeface="Wingdings"/>
              <a:buChar char="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Развитие просодических компонентов - это умение целенаправленно регулировать силу голоса и его выразительность;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fontAlgn="base">
              <a:lnSpc>
                <a:spcPts val="1680"/>
              </a:lnSpc>
              <a:spcAft>
                <a:spcPts val="0"/>
              </a:spcAft>
              <a:buFont typeface="Wingdings"/>
              <a:buChar char=""/>
            </a:pPr>
            <a:endParaRPr lang="ru-R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fontAlgn="base">
              <a:lnSpc>
                <a:spcPts val="1680"/>
              </a:lnSpc>
              <a:spcAft>
                <a:spcPts val="0"/>
              </a:spcAft>
              <a:buFont typeface="Wingdings"/>
              <a:buChar char=""/>
            </a:pPr>
            <a:endParaRPr lang="ru-RU" sz="1600" dirty="0">
              <a:latin typeface="Times New Roman"/>
              <a:ea typeface="Times New Roman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1571612"/>
            <a:ext cx="2328554" cy="18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 descr="C:\Users\HP\AppData\Local\Microsoft\Windows\Temporary Internet Files\Content.Word\IMG_0477-16-08-17-08-2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3714752"/>
            <a:ext cx="2071702" cy="178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HP\AppData\Local\Temp\Rar$DIa0.923\IMG_0423-16-08-17-08-2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4500570"/>
            <a:ext cx="2000264" cy="19288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164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9"/>
            <a:ext cx="7125113" cy="1224136"/>
          </a:xfrm>
        </p:spPr>
        <p:txBody>
          <a:bodyPr/>
          <a:lstStyle/>
          <a:p>
            <a:pPr algn="ctr"/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коррекционная направленность индивидуальных занятий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1571613"/>
            <a:ext cx="3819273" cy="4287186"/>
          </a:xfrm>
        </p:spPr>
        <p:txBody>
          <a:bodyPr/>
          <a:lstStyle/>
          <a:p>
            <a:pPr lvl="0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/>
              <a:buChar char="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Развитие подвижности различных типов мышца: лица, губ, языка, мягкого неба;</a:t>
            </a: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Times New Roman"/>
              <a:ea typeface="Times New Roman"/>
            </a:endParaRPr>
          </a:p>
          <a:p>
            <a:pPr lvl="0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/>
              <a:buChar char="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Развитие фонематического слуха;</a:t>
            </a: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Times New Roman"/>
              <a:ea typeface="Times New Roman"/>
            </a:endParaRPr>
          </a:p>
          <a:p>
            <a:pPr lvl="0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/>
              <a:buChar char="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Артикуляционная гимнастика, направленная на постановку определенного звука;</a:t>
            </a: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Times New Roman"/>
              <a:ea typeface="Times New Roman"/>
            </a:endParaRPr>
          </a:p>
          <a:p>
            <a:pPr lvl="0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/>
              <a:buChar char="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Вызывание и постановка звука</a:t>
            </a: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Times New Roman"/>
              <a:ea typeface="Times New Roman"/>
            </a:endParaRPr>
          </a:p>
          <a:p>
            <a:pPr lvl="0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/>
              <a:buChar char=""/>
            </a:pPr>
            <a:r>
              <a:rPr lang="ru-RU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Развитие мелкой моторики через пальчиковую гимнастику различной 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сложности</a:t>
            </a:r>
          </a:p>
          <a:p>
            <a:pPr lvl="0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/>
              <a:buChar char=""/>
            </a:pPr>
            <a:endParaRPr lang="ru-RU" dirty="0" smtClean="0">
              <a:solidFill>
                <a:srgbClr val="000000"/>
              </a:solidFill>
              <a:latin typeface="Calibri"/>
              <a:cs typeface="Times New Roman"/>
            </a:endParaRPr>
          </a:p>
          <a:p>
            <a:pPr lvl="0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/>
              <a:buChar char=""/>
            </a:pPr>
            <a:endParaRPr lang="ru-RU" dirty="0" smtClean="0">
              <a:solidFill>
                <a:srgbClr val="000000"/>
              </a:solidFill>
              <a:latin typeface="Calibri"/>
              <a:cs typeface="Times New Roman"/>
            </a:endParaRPr>
          </a:p>
          <a:p>
            <a:pPr lvl="0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/>
              <a:buChar char=""/>
            </a:pPr>
            <a:endParaRPr lang="ru-RU" dirty="0" smtClean="0">
              <a:solidFill>
                <a:srgbClr val="000000"/>
              </a:solidFill>
              <a:latin typeface="Calibri"/>
              <a:cs typeface="Times New Roman"/>
            </a:endParaRPr>
          </a:p>
          <a:p>
            <a:pPr lvl="0" fontAlgn="base">
              <a:lnSpc>
                <a:spcPts val="168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/>
              <a:buChar char=""/>
            </a:pP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C:\Users\HP\AppData\Local\Microsoft\Windows\Temporary Internet Files\Content.Word\IMG_0495-16-08-17-08-2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502308"/>
            <a:ext cx="1571636" cy="1857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HP\AppData\Local\Microsoft\Windows\Temporary Internet Files\Content.Word\IMG_0514-16-08-17-08-2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359432"/>
            <a:ext cx="1571636" cy="2000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7988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85729"/>
            <a:ext cx="7125113" cy="1143008"/>
          </a:xfrm>
        </p:spPr>
        <p:txBody>
          <a:bodyPr/>
          <a:lstStyle/>
          <a:p>
            <a:pPr algn="ctr"/>
            <a:r>
              <a:rPr lang="ru-RU" dirty="0" smtClean="0"/>
              <a:t>Пособия необходимые для проведения занятий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07361"/>
            <a:ext cx="8715435" cy="4764911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«Мой букварь», 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ru-RU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ru-RU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ru-RU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тетрадь «Занимаемся вместе» часть-1 и  часть-2, 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ru-RU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тетради №1 или №2 по обучению грамоте 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ru-RU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ru-RU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ru-RU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endParaRPr lang="ru-RU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тетрадь на развитие мелкой моторики – раскраска.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ru-RU" dirty="0"/>
          </a:p>
        </p:txBody>
      </p:sp>
      <p:pic>
        <p:nvPicPr>
          <p:cNvPr id="4" name="Picture 2" descr="C:\Users\HP\Desktop\Буквар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1785926"/>
            <a:ext cx="1032092" cy="1463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HP\Desktop\onr_nich_zan_vm_starsh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3000372"/>
            <a:ext cx="1008112" cy="13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2786058"/>
            <a:ext cx="1171594" cy="1469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 descr="Картинки по запросу картинки методических пособий  Н. В. Нищевой тетради для ст. логопедической группы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4500570"/>
            <a:ext cx="864096" cy="133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Картинки по запросу картинки методических пособий  Н. В. Нищевой тетради для ст. логопедической групп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4643446"/>
            <a:ext cx="834637" cy="122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Картинки по запросу картинки методических пособий  Н. В. Нищевой тетради для ст. логопедической группы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5214950"/>
            <a:ext cx="878267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9"/>
            <a:ext cx="8072494" cy="1071570"/>
          </a:xfrm>
        </p:spPr>
        <p:txBody>
          <a:bodyPr/>
          <a:lstStyle/>
          <a:p>
            <a:pPr algn="ctr"/>
            <a:r>
              <a:rPr lang="ru-RU" dirty="0" smtClean="0"/>
              <a:t>Эффективность коррекционно-развивающей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3"/>
            <a:ext cx="8501122" cy="5000660"/>
          </a:xfrm>
        </p:spPr>
        <p:txBody>
          <a:bodyPr/>
          <a:lstStyle/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их преодоления речевых дефектов необходима систематическая, длительная коррекционная работа, в которой </a:t>
            </a:r>
            <a:r>
              <a:rPr lang="ru-RU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родителям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отводится значительная роль.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Необходимо учитывать важность речевого окружения ребенка. </a:t>
            </a:r>
            <a:endParaRPr lang="ru-RU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Родители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должны следить за правильностью собственной речи. 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Речь должна быть четкой, ясной, грамотной, выразительной.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Выражайтесь доступным ребенку языком. 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Дома чаще читайте стихи, сказки, загадки, пойте песенки. 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 улице наблюдайте за птицами, деревьями, людьми, явлениями природы, обсуждайте с детьми увиденное. 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Избегайте частого просмотра телевизора, компьютерных игр, они тормозят работу мыслительных процессов,  не стимулируют речевую активность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Больше играйте вместе с ребенком, налаживайте речевой, эмоциональный контакт.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88640"/>
            <a:ext cx="7125113" cy="1411559"/>
          </a:xfrm>
        </p:spPr>
        <p:txBody>
          <a:bodyPr/>
          <a:lstStyle/>
          <a:p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Эффективность коррекционно-развивающей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1916832"/>
            <a:ext cx="5832648" cy="4752528"/>
          </a:xfrm>
        </p:spPr>
        <p:txBody>
          <a:bodyPr/>
          <a:lstStyle/>
          <a:p>
            <a:pPr marL="0" lvl="0" indent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Clr>
                <a:prstClr val="black">
                  <a:lumMod val="75000"/>
                  <a:lumOff val="25000"/>
                </a:prstClr>
              </a:buClr>
              <a:buNone/>
            </a:pP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Этап автоматизации звуков.</a:t>
            </a:r>
            <a:endParaRPr lang="ru-RU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Важно, чтобы вы следили за правильной речью своих детей на этапе автоматизации звуков. </a:t>
            </a:r>
            <a:endParaRPr lang="ru-RU" dirty="0" smtClean="0">
              <a:solidFill>
                <a:srgbClr val="11111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определенного момента звук произносится ребенком только изолированно или в слогах, словах. </a:t>
            </a:r>
            <a:endParaRPr lang="ru-RU" dirty="0" smtClean="0">
              <a:solidFill>
                <a:srgbClr val="11111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Введение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звука в речь происходит постепенно. Как только исправленный звук мы закрепим в словах и перейдем к фразе, необходимо постоянно напоминать </a:t>
            </a:r>
            <a:r>
              <a:rPr lang="ru-RU" u="sng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ребенку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 </a:t>
            </a:r>
            <a:r>
              <a:rPr lang="ru-RU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«Ты умеешь правильно говорить!»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; </a:t>
            </a:r>
            <a:endParaRPr lang="ru-RU" dirty="0" smtClean="0">
              <a:solidFill>
                <a:srgbClr val="11111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поправлять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его речь, чтобы исключить неправильный стереотип произнесения, ввести чистый звук в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речь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v"/>
            </a:pPr>
            <a:endParaRPr lang="ru-RU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v"/>
            </a:pPr>
            <a:endParaRPr lang="ru-RU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882" y="1844824"/>
            <a:ext cx="2598879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7510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920" cy="1512168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Рекомендации по выполнению домашнего задания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88840"/>
            <a:ext cx="8856984" cy="4680520"/>
          </a:xfrm>
        </p:spPr>
        <p:txBody>
          <a:bodyPr>
            <a:normAutofit/>
          </a:bodyPr>
          <a:lstStyle/>
          <a:p>
            <a:pPr lvl="0">
              <a:spcAft>
                <a:spcPts val="0"/>
              </a:spcAft>
              <a:buFont typeface="Wingdings"/>
              <a:buChar char="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Задания </a:t>
            </a:r>
            <a:r>
              <a:rPr lang="en-US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-  блока по  «коррекции звукопроизношения» выполнять ежедневно.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Wingdings"/>
              <a:buChar char="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Задания </a:t>
            </a:r>
            <a:r>
              <a:rPr lang="en-US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II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блока «речевое развитие», «обучение грамоте» выполнять парциально  с пятницы по воскресение.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Wingdings"/>
              <a:buChar char="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Задания  в тетрадях №1 или №2 -  </a:t>
            </a:r>
            <a:r>
              <a:rPr lang="ru-RU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палочки и  буквы писать простым карандашом, звукобуквенный  анализ букв, слогов, слов обозначать   гласные  - красным карандашом,  согласные – синим или зеленым в зависимости от того как звучит звук (твердо или мягко), штриховку выполнять простым карандашом, раскрашивать предметы – цветными карандашами; 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Wingdings"/>
              <a:buChar char="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задания на развитие мелкой моторики рук  выполняется  цветными  карандашами;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Wingdings"/>
              <a:buChar char="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весь речевой материал по должен быть отработан, т. е. </a:t>
            </a: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родители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должны добиваться правильного и четкого выполнения ребенком задания, даже путем заучивания;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Wingdings"/>
              <a:buChar char="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задания должны быть прочитаны ребенку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Wingdings"/>
              <a:buChar char="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все задания выполняются до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конца.</a:t>
            </a:r>
            <a:endParaRPr lang="ru-RU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Wingdings"/>
              <a:buChar char="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время занятий нужно стараться быть терпеливыми, ласковыми и спокойными, обязательно хвалить ребенка, стимулировать мотивацию к занятиям.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02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52928" cy="1224136"/>
          </a:xfrm>
        </p:spPr>
        <p:txBody>
          <a:bodyPr/>
          <a:lstStyle/>
          <a:p>
            <a:pPr algn="ctr"/>
            <a:r>
              <a:rPr lang="ru-RU" dirty="0" smtClean="0"/>
              <a:t>Используемый материал в коррекционной работе учителя-логопеда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1807362"/>
            <a:ext cx="4032448" cy="3369728"/>
          </a:xfrm>
        </p:spPr>
        <p:txBody>
          <a:bodyPr>
            <a:normAutofit/>
          </a:bodyPr>
          <a:lstStyle/>
          <a:p>
            <a:pPr indent="0" fontAlgn="base">
              <a:lnSpc>
                <a:spcPts val="168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индивидуальной работе с детьми часто используются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материалы: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marL="628650" indent="-285750" fontAlgn="base">
              <a:lnSpc>
                <a:spcPts val="168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Медицинские перчатки.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marL="628650" indent="-285750" fontAlgn="base">
              <a:lnSpc>
                <a:spcPts val="168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Влажные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сухие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салфетки.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marL="628650" indent="-285750" fontAlgn="base">
              <a:lnSpc>
                <a:spcPts val="168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Деревянные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одноразовые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шпателя.</a:t>
            </a:r>
          </a:p>
          <a:p>
            <a:pPr marL="628650" indent="-285750" fontAlgn="base">
              <a:lnSpc>
                <a:spcPts val="168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Марлевые салфетки</a:t>
            </a:r>
          </a:p>
          <a:p>
            <a:pPr marL="628650" indent="-285750" fontAlgn="base">
              <a:lnSpc>
                <a:spcPts val="168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Дезинфицирующее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средство для обработки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рук,</a:t>
            </a:r>
            <a:endParaRPr lang="ru-RU" sz="1400" dirty="0" smtClean="0">
              <a:latin typeface="Calibri"/>
              <a:ea typeface="Times New Roman"/>
              <a:cs typeface="Times New Roman"/>
            </a:endParaRPr>
          </a:p>
          <a:p>
            <a:pPr marL="628650" indent="-285750" fontAlgn="base">
              <a:lnSpc>
                <a:spcPts val="168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Индивидуальные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одноразовые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пипетки.</a:t>
            </a:r>
            <a:endParaRPr lang="ru-RU" dirty="0"/>
          </a:p>
        </p:txBody>
      </p:sp>
      <p:pic>
        <p:nvPicPr>
          <p:cNvPr id="2050" name="Picture 2" descr="шпатель деревян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844824"/>
            <a:ext cx="17145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Салфетки марлевые стерильные 8-и слойные купить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154" y="1801121"/>
            <a:ext cx="2376263" cy="1326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Хирургические перчатки — стоковое фото #181756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073" y="3284984"/>
            <a:ext cx="2143125" cy="125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8" descr="Картинки по запросу изображения - пипет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Картинки по запросу изображения - пипет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Картинки по запросу изображения - пипетк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2" name="Picture 14" descr="Картинки по запросу изображения - пипет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473" y="3384861"/>
            <a:ext cx="1627113" cy="1308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6" descr="Картинки по запросу бумажные салфетки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717" y="5085184"/>
            <a:ext cx="33147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315670"/>
            <a:ext cx="1872208" cy="1308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315670"/>
            <a:ext cx="1830593" cy="1371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7677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57167"/>
            <a:ext cx="7125113" cy="928694"/>
          </a:xfrm>
        </p:spPr>
        <p:txBody>
          <a:bodyPr/>
          <a:lstStyle/>
          <a:p>
            <a:pPr algn="ctr"/>
            <a:r>
              <a:rPr lang="ru-RU" dirty="0" smtClean="0"/>
              <a:t>Положительный результат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1340769"/>
            <a:ext cx="5832648" cy="3168351"/>
          </a:xfrm>
        </p:spPr>
        <p:txBody>
          <a:bodyPr/>
          <a:lstStyle/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комплексного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воздействия на ребенка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</a:p>
          <a:p>
            <a:pPr marL="6286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родителей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</a:t>
            </a:r>
          </a:p>
          <a:p>
            <a:pPr marL="6286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учителя-логопеда, </a:t>
            </a:r>
          </a:p>
          <a:p>
            <a:pPr marL="6286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педагога-психолога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</a:p>
          <a:p>
            <a:pPr marL="6286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воспитателей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6286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соблюдение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единых требований как в детском саду, так и дома.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198" name="Picture 6" descr="Картинки по запросу картинки логопед и де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274" y="1628800"/>
            <a:ext cx="2162175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12117"/>
            <a:ext cx="18288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645219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303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9"/>
            <a:ext cx="7125113" cy="864096"/>
          </a:xfrm>
        </p:spPr>
        <p:txBody>
          <a:bodyPr/>
          <a:lstStyle/>
          <a:p>
            <a:pPr algn="ctr"/>
            <a:r>
              <a:rPr lang="ru-RU" dirty="0" smtClean="0"/>
              <a:t>Цель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7"/>
            <a:ext cx="8568952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Цель</a:t>
            </a:r>
            <a:r>
              <a:rPr lang="ru-RU" dirty="0" smtClean="0"/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познакомить </a:t>
            </a:r>
            <a:r>
              <a:rPr lang="ru-RU" dirty="0"/>
              <a:t>с видами коррекционно-педагогической работы учителя-логопеда в данной </a:t>
            </a:r>
            <a:r>
              <a:rPr lang="ru-RU" dirty="0" smtClean="0"/>
              <a:t>группе;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подготовка </a:t>
            </a:r>
            <a:r>
              <a:rPr lang="ru-RU" dirty="0"/>
              <a:t>к новому учебному году.</a:t>
            </a:r>
          </a:p>
          <a:p>
            <a:pPr marL="0" indent="0">
              <a:buNone/>
            </a:pPr>
            <a:r>
              <a:rPr lang="ru-RU" b="1" dirty="0"/>
              <a:t>Задачи: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познакомить с взаимосвязью логопедии со смежными науками и ее </a:t>
            </a:r>
            <a:r>
              <a:rPr lang="ru-RU" dirty="0" smtClean="0"/>
              <a:t>значение;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познакомить </a:t>
            </a:r>
            <a:r>
              <a:rPr lang="ru-RU" dirty="0"/>
              <a:t>с направлениями видами и  формами   коррекционной работы учителя-логопеда с детьми по устранению тяжелого нарушения речи;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пособия для занятий по развитию речи и обучению </a:t>
            </a:r>
            <a:r>
              <a:rPr lang="ru-RU" dirty="0" smtClean="0"/>
              <a:t>грамоте;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р</a:t>
            </a:r>
            <a:r>
              <a:rPr lang="ru-RU" dirty="0" smtClean="0"/>
              <a:t>оль </a:t>
            </a:r>
            <a:r>
              <a:rPr lang="ru-RU" dirty="0"/>
              <a:t>родителей в достижении положительных </a:t>
            </a:r>
            <a:r>
              <a:rPr lang="ru-RU" dirty="0" smtClean="0"/>
              <a:t>результатов;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р</a:t>
            </a:r>
            <a:r>
              <a:rPr lang="ru-RU" dirty="0" smtClean="0"/>
              <a:t>оль </a:t>
            </a:r>
            <a:r>
              <a:rPr lang="ru-RU" dirty="0"/>
              <a:t>игр в  коррекционно-развивающей </a:t>
            </a:r>
            <a:r>
              <a:rPr lang="ru-RU" dirty="0" smtClean="0"/>
              <a:t>работе с детьми.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4281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P\Desktop\картинки - логопед и дети\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975" y="3005138"/>
            <a:ext cx="522446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2" descr="Картинки по запросу изображения - пипет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154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9"/>
            <a:ext cx="7125113" cy="1152128"/>
          </a:xfrm>
        </p:spPr>
        <p:txBody>
          <a:bodyPr/>
          <a:lstStyle/>
          <a:p>
            <a:pPr algn="ctr"/>
            <a:r>
              <a:rPr lang="ru-RU" dirty="0" smtClean="0"/>
              <a:t>Связь логопедии с смежными науками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07361"/>
            <a:ext cx="7992887" cy="4861999"/>
          </a:xfrm>
        </p:spPr>
        <p:txBody>
          <a:bodyPr>
            <a:normAutofit lnSpcReduction="10000"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с педагогикой, </a:t>
            </a:r>
            <a:endParaRPr lang="ru-RU" sz="2400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сурдопедагогикой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, </a:t>
            </a:r>
            <a:endParaRPr lang="ru-RU" sz="2400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тифлопедагогикой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, </a:t>
            </a:r>
            <a:endParaRPr lang="ru-RU" sz="2400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олигофренопедагогикой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, </a:t>
            </a:r>
            <a:endParaRPr lang="ru-RU" sz="2400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методиками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обучения родному языку и математике, </a:t>
            </a:r>
            <a:endParaRPr lang="ru-RU" sz="2400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с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логопедической ритмикой, </a:t>
            </a:r>
            <a:endParaRPr lang="ru-RU" sz="2400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общей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и специальной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психологией,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нейропсихологией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, </a:t>
            </a:r>
            <a:endParaRPr lang="ru-RU" sz="2400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невропатологией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, </a:t>
            </a:r>
            <a:endParaRPr lang="ru-RU" sz="2400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педиатрией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9103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Знания учителем-логопедом смежных наук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628801"/>
            <a:ext cx="7125112" cy="4229998"/>
          </a:xfrm>
        </p:spPr>
        <p:txBody>
          <a:bodyPr/>
          <a:lstStyle/>
          <a:p>
            <a:endParaRPr lang="ru-RU" dirty="0" smtClean="0">
              <a:solidFill>
                <a:srgbClr val="111111"/>
              </a:solidFill>
              <a:latin typeface="Times New Roman"/>
              <a:ea typeface="Calibri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/>
                <a:ea typeface="Calibri"/>
              </a:rPr>
              <a:t>позволяет </a:t>
            </a:r>
            <a:r>
              <a:rPr lang="ru-RU" dirty="0">
                <a:solidFill>
                  <a:srgbClr val="111111"/>
                </a:solidFill>
                <a:latin typeface="Times New Roman"/>
                <a:ea typeface="Calibri"/>
              </a:rPr>
              <a:t>глубоко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ea typeface="Calibri"/>
              </a:rPr>
              <a:t>изучить индивидуальные особенности ребенка,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/>
                <a:ea typeface="Calibri"/>
              </a:rPr>
              <a:t> увидеть и определить </a:t>
            </a:r>
            <a:r>
              <a:rPr lang="ru-RU" dirty="0">
                <a:solidFill>
                  <a:srgbClr val="111111"/>
                </a:solidFill>
                <a:latin typeface="Times New Roman"/>
                <a:ea typeface="Calibri"/>
              </a:rPr>
              <a:t>причины нарушения или задержку различных 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ea typeface="Calibri"/>
              </a:rPr>
              <a:t>компонентов его развития,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сориентировать родителей на дополнительные 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действия.</a:t>
            </a:r>
            <a:endParaRPr lang="ru-RU" dirty="0" smtClean="0">
              <a:solidFill>
                <a:srgbClr val="11111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111111"/>
              </a:solidFill>
              <a:latin typeface="Times New Roman"/>
            </a:endParaRPr>
          </a:p>
          <a:p>
            <a:pPr marL="0" indent="0">
              <a:buNone/>
            </a:pPr>
            <a:endParaRPr lang="ru-RU" dirty="0" smtClean="0">
              <a:solidFill>
                <a:srgbClr val="111111"/>
              </a:solidFill>
              <a:latin typeface="Times New Roman"/>
            </a:endParaRPr>
          </a:p>
          <a:p>
            <a:endParaRPr lang="ru-RU" dirty="0">
              <a:solidFill>
                <a:srgbClr val="111111"/>
              </a:solidFill>
              <a:latin typeface="Times New Roman"/>
            </a:endParaRPr>
          </a:p>
          <a:p>
            <a:endParaRPr lang="ru-RU" dirty="0" smtClean="0">
              <a:solidFill>
                <a:srgbClr val="111111"/>
              </a:solidFill>
              <a:latin typeface="Times New Roman"/>
            </a:endParaRPr>
          </a:p>
          <a:p>
            <a:endParaRPr lang="ru-RU" dirty="0">
              <a:solidFill>
                <a:srgbClr val="111111"/>
              </a:solidFill>
              <a:latin typeface="Times New Roman"/>
            </a:endParaRPr>
          </a:p>
          <a:p>
            <a:endParaRPr lang="ru-RU" dirty="0" smtClean="0">
              <a:solidFill>
                <a:srgbClr val="111111"/>
              </a:solidFill>
              <a:latin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3816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Цели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коррекционной работы учителя-логопеда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44824"/>
            <a:ext cx="6696744" cy="32403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>
              <a:solidFill>
                <a:srgbClr val="111111"/>
              </a:solidFill>
              <a:latin typeface="Arial"/>
            </a:endParaRPr>
          </a:p>
          <a:p>
            <a:pPr marL="0" indent="0">
              <a:buNone/>
            </a:pPr>
            <a:endParaRPr lang="ru-RU" b="1" dirty="0">
              <a:solidFill>
                <a:srgbClr val="111111"/>
              </a:solidFill>
              <a:latin typeface="Arial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устранение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тяжелого нарушения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вторичных нарушений,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дисграфии и дислексии,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успешному обучению в школе</a:t>
            </a:r>
          </a:p>
          <a:p>
            <a:endParaRPr lang="ru-RU" sz="1700" dirty="0">
              <a:solidFill>
                <a:srgbClr val="111111"/>
              </a:solidFill>
              <a:latin typeface="Arial"/>
            </a:endParaRPr>
          </a:p>
          <a:p>
            <a:endParaRPr lang="ru-RU" sz="1700" dirty="0" smtClean="0">
              <a:solidFill>
                <a:srgbClr val="111111"/>
              </a:solidFill>
              <a:latin typeface="Arial"/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437112"/>
            <a:ext cx="3252361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7222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32656"/>
            <a:ext cx="7125113" cy="1440160"/>
          </a:xfrm>
        </p:spPr>
        <p:txBody>
          <a:bodyPr/>
          <a:lstStyle/>
          <a:p>
            <a:pPr algn="ctr"/>
            <a:r>
              <a:rPr lang="ru-RU" dirty="0" smtClean="0"/>
              <a:t>Виды </a:t>
            </a:r>
            <a:br>
              <a:rPr lang="ru-RU" dirty="0" smtClean="0"/>
            </a:br>
            <a:r>
              <a:rPr lang="ru-RU" dirty="0" smtClean="0"/>
              <a:t>коррекционно-педагогической деятельности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2132856"/>
            <a:ext cx="6874925" cy="259590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Диагностика</a:t>
            </a:r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Фронтальные занятия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Индивидуальные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подгрупповые занятия</a:t>
            </a:r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122" name="Picture 2" descr="Картинки по запросу картинки логопед и де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730349"/>
            <a:ext cx="3048000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47830"/>
            <a:ext cx="25336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2695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9"/>
            <a:ext cx="7125113" cy="792087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Диагностика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1268761"/>
            <a:ext cx="5832648" cy="5112568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Углубленная логопедическая диагностика 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1-го по 28 сентября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 особенности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и речевого развития детей;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состояние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различных компонентов речи (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лексической стороны, произносительной стороны речи, грамматического строя речи, связной речи</a:t>
            </a:r>
            <a:r>
              <a:rPr lang="ru-RU" i="1" u="sng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 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особенности развития психических процессов </a:t>
            </a:r>
          </a:p>
          <a:p>
            <a:pPr lvl="0">
              <a:spcAft>
                <a:spcPts val="0"/>
              </a:spcAft>
              <a:buFont typeface="Wingdings"/>
              <a:buChar char="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позитивные симптомы, компенсаторные возможности, </a:t>
            </a:r>
          </a:p>
          <a:p>
            <a:pPr lvl="0">
              <a:spcAft>
                <a:spcPts val="0"/>
              </a:spcAft>
              <a:buFont typeface="Wingdings"/>
              <a:buChar char="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зону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ближайшего развития  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рабочую программу;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индивидуальный маршрут на каждого ребенка.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382" y="1362046"/>
            <a:ext cx="2746232" cy="27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0993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5"/>
            <a:ext cx="7125113" cy="936104"/>
          </a:xfrm>
        </p:spPr>
        <p:txBody>
          <a:bodyPr/>
          <a:lstStyle/>
          <a:p>
            <a:pPr algn="ctr"/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Диагностика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07361"/>
            <a:ext cx="8568951" cy="2485735"/>
          </a:xfrm>
        </p:spPr>
        <p:txBody>
          <a:bodyPr/>
          <a:lstStyle/>
          <a:p>
            <a:pPr marL="0" lvl="0" indent="0" algn="ctr">
              <a:buClr>
                <a:prstClr val="black">
                  <a:lumMod val="75000"/>
                  <a:lumOff val="25000"/>
                </a:prstClr>
              </a:buClr>
              <a:buNone/>
            </a:pPr>
            <a:r>
              <a:rPr lang="ru-RU" dirty="0" smtClean="0">
                <a:solidFill>
                  <a:srgbClr val="FF0000"/>
                </a:solidFill>
              </a:rPr>
              <a:t>Этапная диагностика</a:t>
            </a:r>
            <a:r>
              <a:rPr lang="ru-RU" dirty="0" smtClean="0">
                <a:solidFill>
                  <a:srgbClr val="404040"/>
                </a:solidFill>
                <a:latin typeface="Times New Roman"/>
                <a:ea typeface="+mj-ea"/>
              </a:rPr>
              <a:t>:</a:t>
            </a:r>
          </a:p>
          <a:p>
            <a:pPr marL="0" lvl="0" indent="0">
              <a:buClr>
                <a:prstClr val="black">
                  <a:lumMod val="75000"/>
                  <a:lumOff val="25000"/>
                </a:prstClr>
              </a:buClr>
              <a:buNone/>
            </a:pPr>
            <a:r>
              <a:rPr lang="ru-RU" b="1" dirty="0" smtClean="0">
                <a:solidFill>
                  <a:srgbClr val="404040"/>
                </a:solidFill>
                <a:latin typeface="Times New Roman"/>
                <a:ea typeface="+mj-ea"/>
              </a:rPr>
              <a:t>Задачи: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404040"/>
                </a:solidFill>
                <a:latin typeface="Times New Roman"/>
                <a:ea typeface="+mj-ea"/>
              </a:rPr>
              <a:t>определение </a:t>
            </a:r>
            <a:r>
              <a:rPr lang="ru-RU" dirty="0">
                <a:solidFill>
                  <a:srgbClr val="404040"/>
                </a:solidFill>
                <a:latin typeface="Times New Roman"/>
                <a:ea typeface="+mj-ea"/>
              </a:rPr>
              <a:t>эффективности коррекционного воздействия на развитие </a:t>
            </a:r>
            <a:r>
              <a:rPr lang="ru-RU" dirty="0" smtClean="0">
                <a:solidFill>
                  <a:srgbClr val="404040"/>
                </a:solidFill>
                <a:latin typeface="Times New Roman"/>
                <a:ea typeface="+mj-ea"/>
              </a:rPr>
              <a:t>познавательной деятельности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404040"/>
                </a:solidFill>
                <a:latin typeface="Times New Roman"/>
                <a:ea typeface="+mj-ea"/>
              </a:rPr>
              <a:t>д</a:t>
            </a:r>
            <a:r>
              <a:rPr lang="ru-RU" dirty="0" smtClean="0">
                <a:solidFill>
                  <a:srgbClr val="404040"/>
                </a:solidFill>
                <a:latin typeface="Times New Roman"/>
                <a:ea typeface="+mj-ea"/>
              </a:rPr>
              <a:t>инамика речевых </a:t>
            </a:r>
            <a:r>
              <a:rPr lang="ru-RU" dirty="0">
                <a:solidFill>
                  <a:srgbClr val="404040"/>
                </a:solidFill>
                <a:latin typeface="Times New Roman"/>
                <a:ea typeface="+mj-ea"/>
              </a:rPr>
              <a:t>навыков детей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5288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32656"/>
            <a:ext cx="7125113" cy="1368152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коррекционная направленность фронтальных занятий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060848"/>
            <a:ext cx="8424936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фронтальные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характеризуются тем, что они проводятся одновременно со всеми детьми группы. При этом дети на фронтальных занятиях выполняют задания, одинаковые для всех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Clr>
                <a:prstClr val="black">
                  <a:lumMod val="75000"/>
                  <a:lumOff val="25000"/>
                </a:prstClr>
              </a:buCl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направлены </a:t>
            </a:r>
            <a:r>
              <a:rPr lang="ru-RU" dirty="0">
                <a:latin typeface="Times New Roman"/>
                <a:ea typeface="Times New Roman"/>
              </a:rPr>
              <a:t>учебно-познавательную </a:t>
            </a:r>
            <a:r>
              <a:rPr lang="ru-RU" dirty="0" smtClean="0">
                <a:latin typeface="Times New Roman"/>
                <a:ea typeface="Times New Roman"/>
              </a:rPr>
              <a:t>деятельность, </a:t>
            </a:r>
            <a:r>
              <a:rPr lang="ru-RU" sz="17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</a:t>
            </a:r>
            <a:r>
              <a:rPr lang="ru-RU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4-ре раза в </a:t>
            </a:r>
            <a:r>
              <a:rPr lang="ru-RU" sz="17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неделю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50303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Компоненты учебно</a:t>
            </a:r>
            <a:r>
              <a:rPr lang="ru-RU" b="1" dirty="0">
                <a:solidFill>
                  <a:srgbClr val="50303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</a:t>
            </a:r>
            <a:r>
              <a:rPr lang="ru-RU" b="1" dirty="0" smtClean="0">
                <a:solidFill>
                  <a:srgbClr val="50303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познавательной деятельности</a:t>
            </a:r>
          </a:p>
          <a:p>
            <a:pPr fontAlgn="base">
              <a:lnSpc>
                <a:spcPts val="168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50303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Расширение и уточнение словарного запаса</a:t>
            </a:r>
          </a:p>
          <a:p>
            <a:pPr fontAlgn="base">
              <a:lnSpc>
                <a:spcPts val="168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50303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Формирование и совершенствование грамматического строя речи,</a:t>
            </a:r>
          </a:p>
          <a:p>
            <a:pPr fontAlgn="base">
              <a:lnSpc>
                <a:spcPts val="168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50303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Работа над слоговой структурой слова,</a:t>
            </a:r>
          </a:p>
          <a:p>
            <a:pPr fontAlgn="base">
              <a:lnSpc>
                <a:spcPts val="168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50303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Формирование фонематического восприятия, навыков звукового анализа и синтеза,</a:t>
            </a:r>
          </a:p>
          <a:p>
            <a:pPr fontAlgn="base">
              <a:lnSpc>
                <a:spcPts val="168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50303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Обучение элементам грамоты,</a:t>
            </a:r>
          </a:p>
          <a:p>
            <a:pPr fontAlgn="base">
              <a:lnSpc>
                <a:spcPts val="168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50303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Развитие связной речи и речевого общения.   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852521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1671</TotalTime>
  <Words>566</Words>
  <Application>Microsoft Office PowerPoint</Application>
  <PresentationFormat>Экран (4:3)</PresentationFormat>
  <Paragraphs>174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Spring</vt:lpstr>
      <vt:lpstr>Презентация PowerPoint</vt:lpstr>
      <vt:lpstr>Цель и задачи</vt:lpstr>
      <vt:lpstr>Связь логопедии с смежными науками</vt:lpstr>
      <vt:lpstr>Знания учителем-логопедом смежных наук </vt:lpstr>
      <vt:lpstr>Цели коррекционной работы учителя-логопеда</vt:lpstr>
      <vt:lpstr>Виды  коррекционно-педагогической деятельности </vt:lpstr>
      <vt:lpstr>Диагностика </vt:lpstr>
      <vt:lpstr>Диагностика </vt:lpstr>
      <vt:lpstr> коррекционная направленность фронтальных занятий </vt:lpstr>
      <vt:lpstr>коррекционная направленность подгрупповых занятий</vt:lpstr>
      <vt:lpstr>коррекционная направленность подгрупповых занятий</vt:lpstr>
      <vt:lpstr>коррекционная направленность индивидуальных занятий</vt:lpstr>
      <vt:lpstr>коррекционная направленность индивидуальных занятий</vt:lpstr>
      <vt:lpstr>Пособия необходимые для проведения занятий</vt:lpstr>
      <vt:lpstr>Эффективность коррекционно-развивающей работы</vt:lpstr>
      <vt:lpstr>Эффективность коррекционно-развивающей работы</vt:lpstr>
      <vt:lpstr> Рекомендации по выполнению домашнего задания </vt:lpstr>
      <vt:lpstr>Используемый материал в коррекционной работе учителя-логопеда</vt:lpstr>
      <vt:lpstr>Положительный результат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  Тема: «Подготовка к новому учебному году»</dc:title>
  <dc:creator>HP</dc:creator>
  <cp:lastModifiedBy>HP</cp:lastModifiedBy>
  <cp:revision>108</cp:revision>
  <dcterms:created xsi:type="dcterms:W3CDTF">2017-08-12T10:00:32Z</dcterms:created>
  <dcterms:modified xsi:type="dcterms:W3CDTF">2017-08-20T14:28:40Z</dcterms:modified>
</cp:coreProperties>
</file>