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7091A-AB32-4EEC-8422-F70501BD0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1590" y="1165861"/>
            <a:ext cx="8689022" cy="2388869"/>
          </a:xfrm>
        </p:spPr>
        <p:txBody>
          <a:bodyPr/>
          <a:lstStyle/>
          <a:p>
            <a:r>
              <a:rPr lang="en-US" sz="8800" dirty="0">
                <a:solidFill>
                  <a:srgbClr val="FFFF00"/>
                </a:solidFill>
              </a:rPr>
              <a:t>Modal verbs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7DB8EB-D5DA-4A21-98FA-4AE1490787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2109" y="4777380"/>
            <a:ext cx="4960621" cy="86142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Модальные глаголы</a:t>
            </a:r>
          </a:p>
        </p:txBody>
      </p:sp>
    </p:spTree>
    <p:extLst>
      <p:ext uri="{BB962C8B-B14F-4D97-AF65-F5344CB8AC3E}">
        <p14:creationId xmlns:p14="http://schemas.microsoft.com/office/powerpoint/2010/main" val="83552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6A712-7A40-4F32-A5B4-46061512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модальный глагол?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81DDF3-0C7A-41C7-BE41-417AD803D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1"/>
          </a:xfrm>
          <a:noFill/>
        </p:spPr>
        <p:txBody>
          <a:bodyPr/>
          <a:lstStyle/>
          <a:p>
            <a:pPr marL="0" indent="0" algn="just">
              <a:buNone/>
            </a:pPr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algn="just"/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algn="just"/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algn="just"/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algn="just"/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endParaRPr lang="ru-RU" b="1" dirty="0">
              <a:solidFill>
                <a:srgbClr val="333333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800" b="1" dirty="0">
                <a:solidFill>
                  <a:srgbClr val="333333"/>
                </a:solidFill>
                <a:latin typeface="Comic Sans MS" panose="030F0702030302020204" pitchFamily="66" charset="0"/>
              </a:rPr>
              <a:t>Модальные глаголы в английском языке отличаются от остальных глаголов тем, что они не используются самостоятельно и не обозначают конкретного действия или состояния, они отражают его модальность, то есть </a:t>
            </a:r>
            <a:r>
              <a:rPr lang="ru-RU" sz="28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отношение</a:t>
            </a:r>
            <a:r>
              <a:rPr lang="ru-RU" sz="2800" b="1" dirty="0">
                <a:solidFill>
                  <a:srgbClr val="333333"/>
                </a:solidFill>
                <a:latin typeface="Comic Sans MS" panose="030F0702030302020204" pitchFamily="66" charset="0"/>
              </a:rPr>
              <a:t> к нему говорящего.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333333"/>
                </a:solidFill>
                <a:latin typeface="Comic Sans MS" panose="030F0702030302020204" pitchFamily="66" charset="0"/>
              </a:rPr>
              <a:t>    </a:t>
            </a:r>
          </a:p>
          <a:p>
            <a:pPr marL="0" indent="0" algn="just">
              <a:buNone/>
            </a:pPr>
            <a:r>
              <a:rPr lang="en-US" sz="2800" i="1" dirty="0">
                <a:solidFill>
                  <a:srgbClr val="333333"/>
                </a:solidFill>
              </a:rPr>
              <a:t>You </a:t>
            </a:r>
            <a:r>
              <a:rPr lang="en-US" sz="2800" i="1" dirty="0">
                <a:solidFill>
                  <a:schemeClr val="accent2"/>
                </a:solidFill>
              </a:rPr>
              <a:t>must </a:t>
            </a:r>
            <a:r>
              <a:rPr lang="en-US" sz="2800" i="1" dirty="0">
                <a:solidFill>
                  <a:srgbClr val="333333"/>
                </a:solidFill>
              </a:rPr>
              <a:t>set your cell phone to vibrate when entering library. – </a:t>
            </a:r>
          </a:p>
          <a:p>
            <a:pPr marL="0" indent="0" algn="just">
              <a:buNone/>
            </a:pPr>
            <a:r>
              <a:rPr lang="ru-RU" sz="2800" i="1" dirty="0">
                <a:solidFill>
                  <a:srgbClr val="333333"/>
                </a:solidFill>
              </a:rPr>
              <a:t>Вы </a:t>
            </a:r>
            <a:r>
              <a:rPr lang="ru-RU" sz="2800" i="1" dirty="0">
                <a:solidFill>
                  <a:schemeClr val="accent2"/>
                </a:solidFill>
              </a:rPr>
              <a:t>должны</a:t>
            </a:r>
            <a:r>
              <a:rPr lang="ru-RU" sz="2800" i="1" dirty="0">
                <a:solidFill>
                  <a:srgbClr val="333333"/>
                </a:solidFill>
              </a:rPr>
              <a:t> поставить свой сотовый телефон в режим вибрации, когда заходите в библиотеку.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1275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CDA3D-1877-4525-B77E-1EAA95D9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модальных глаголов: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8EF81B-715D-4D61-A5B9-C2AF3926B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4" y="2374490"/>
            <a:ext cx="11956026" cy="432127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omic Sans MS" panose="030F0702030302020204" pitchFamily="66" charset="0"/>
              </a:rPr>
              <a:t>У модальных глаголов есть только одна основная форма, то есть у модальных глаголов отсутствуют формы герундия, прошедшего и будущего времени.</a:t>
            </a:r>
          </a:p>
          <a:p>
            <a:pPr>
              <a:lnSpc>
                <a:spcPct val="120000"/>
              </a:lnSpc>
            </a:pPr>
            <a:r>
              <a:rPr lang="ru-RU" sz="2800" dirty="0">
                <a:latin typeface="Comic Sans MS" panose="030F0702030302020204" pitchFamily="66" charset="0"/>
              </a:rPr>
              <a:t>Модальные глаголы не изменяются по лицам.</a:t>
            </a:r>
          </a:p>
          <a:p>
            <a:pPr>
              <a:lnSpc>
                <a:spcPct val="120000"/>
              </a:lnSpc>
            </a:pPr>
            <a:r>
              <a:rPr lang="ru-RU" sz="2800" dirty="0">
                <a:latin typeface="Comic Sans MS" panose="030F0702030302020204" pitchFamily="66" charset="0"/>
              </a:rPr>
              <a:t>Модальные глаголы не используются вместе с другими модальными глаголами.</a:t>
            </a:r>
          </a:p>
          <a:p>
            <a:pPr>
              <a:lnSpc>
                <a:spcPct val="120000"/>
              </a:lnSpc>
            </a:pPr>
            <a:r>
              <a:rPr lang="ru-RU" sz="2800" dirty="0">
                <a:latin typeface="Comic Sans MS" panose="030F0702030302020204" pitchFamily="66" charset="0"/>
              </a:rPr>
              <a:t>Модальные глаголы всегда стоят перед основными глаголами в предложении.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2550278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C8178-4BD4-456A-AA53-BAEE1A969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модальных глаголов: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0B8591-D8B1-4B12-8EC6-971AAAE7E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724" y="2374491"/>
            <a:ext cx="11941276" cy="4350774"/>
          </a:xfrm>
        </p:spPr>
        <p:txBody>
          <a:bodyPr>
            <a:normAutofit fontScale="25000" lnSpcReduction="20000"/>
          </a:bodyPr>
          <a:lstStyle/>
          <a:p>
            <a:r>
              <a:rPr lang="ru-RU" sz="8800" dirty="0">
                <a:latin typeface="Comic Sans MS" panose="030F0702030302020204" pitchFamily="66" charset="0"/>
              </a:rPr>
              <a:t>Образование утвердительной формы: модальные глаголы стоят перед основным глаголом (после подлежащего в предложении).</a:t>
            </a:r>
          </a:p>
          <a:p>
            <a:pPr marL="0" indent="0">
              <a:buNone/>
            </a:pPr>
            <a:r>
              <a:rPr lang="ru-RU" sz="8800" dirty="0">
                <a:latin typeface="Comic Sans MS" panose="030F0702030302020204" pitchFamily="66" charset="0"/>
              </a:rPr>
              <a:t>                           </a:t>
            </a:r>
            <a:r>
              <a:rPr lang="ru-RU" sz="8800" dirty="0" err="1">
                <a:latin typeface="Comic Sans MS" panose="030F0702030302020204" pitchFamily="66" charset="0"/>
              </a:rPr>
              <a:t>He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ought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to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help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his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friend</a:t>
            </a:r>
            <a:r>
              <a:rPr lang="ru-RU" sz="8800" dirty="0">
                <a:latin typeface="Comic Sans MS" panose="030F0702030302020204" pitchFamily="66" charset="0"/>
              </a:rPr>
              <a:t>.</a:t>
            </a:r>
          </a:p>
          <a:p>
            <a:endParaRPr lang="ru-RU" sz="8800" dirty="0">
              <a:latin typeface="Comic Sans MS" panose="030F0702030302020204" pitchFamily="66" charset="0"/>
            </a:endParaRPr>
          </a:p>
          <a:p>
            <a:r>
              <a:rPr lang="ru-RU" sz="8800" dirty="0">
                <a:latin typeface="Comic Sans MS" panose="030F0702030302020204" pitchFamily="66" charset="0"/>
              </a:rPr>
              <a:t>Образование отрицательной формы: перед модальным глаголом стоит отрицательная частица "</a:t>
            </a:r>
            <a:r>
              <a:rPr lang="ru-RU" sz="8800" dirty="0" err="1">
                <a:latin typeface="Comic Sans MS" panose="030F0702030302020204" pitchFamily="66" charset="0"/>
              </a:rPr>
              <a:t>not</a:t>
            </a:r>
            <a:r>
              <a:rPr lang="ru-RU" sz="8800" dirty="0">
                <a:latin typeface="Comic Sans MS" panose="030F0702030302020204" pitchFamily="66" charset="0"/>
              </a:rPr>
              <a:t>". С модальными глаголами мы не используем </a:t>
            </a:r>
            <a:r>
              <a:rPr lang="ru-RU" sz="8800" dirty="0" err="1">
                <a:latin typeface="Comic Sans MS" panose="030F0702030302020204" pitchFamily="66" charset="0"/>
              </a:rPr>
              <a:t>don’t</a:t>
            </a:r>
            <a:r>
              <a:rPr lang="ru-RU" sz="8800" dirty="0">
                <a:latin typeface="Comic Sans MS" panose="030F0702030302020204" pitchFamily="66" charset="0"/>
              </a:rPr>
              <a:t>/</a:t>
            </a:r>
            <a:r>
              <a:rPr lang="ru-RU" sz="8800" dirty="0" err="1">
                <a:latin typeface="Comic Sans MS" panose="030F0702030302020204" pitchFamily="66" charset="0"/>
              </a:rPr>
              <a:t>doesn’t</a:t>
            </a:r>
            <a:r>
              <a:rPr lang="ru-RU" sz="8800" dirty="0">
                <a:latin typeface="Comic Sans MS" panose="030F0702030302020204" pitchFamily="66" charset="0"/>
              </a:rPr>
              <a:t>/</a:t>
            </a:r>
            <a:r>
              <a:rPr lang="ru-RU" sz="8800" dirty="0" err="1">
                <a:latin typeface="Comic Sans MS" panose="030F0702030302020204" pitchFamily="66" charset="0"/>
              </a:rPr>
              <a:t>didn’t</a:t>
            </a:r>
            <a:r>
              <a:rPr lang="ru-RU" sz="8800" dirty="0"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ru-RU" sz="8800" dirty="0">
                <a:latin typeface="Comic Sans MS" panose="030F0702030302020204" pitchFamily="66" charset="0"/>
              </a:rPr>
              <a:t>                           </a:t>
            </a:r>
            <a:r>
              <a:rPr lang="ru-RU" sz="8800" dirty="0" err="1">
                <a:latin typeface="Comic Sans MS" panose="030F0702030302020204" pitchFamily="66" charset="0"/>
              </a:rPr>
              <a:t>You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must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not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smoke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here</a:t>
            </a:r>
            <a:r>
              <a:rPr lang="ru-RU" sz="8800" dirty="0">
                <a:latin typeface="Comic Sans MS" panose="030F0702030302020204" pitchFamily="66" charset="0"/>
              </a:rPr>
              <a:t>.</a:t>
            </a:r>
          </a:p>
          <a:p>
            <a:endParaRPr lang="ru-RU" sz="8800" dirty="0">
              <a:latin typeface="Comic Sans MS" panose="030F0702030302020204" pitchFamily="66" charset="0"/>
            </a:endParaRPr>
          </a:p>
          <a:p>
            <a:r>
              <a:rPr lang="ru-RU" sz="8800" dirty="0">
                <a:latin typeface="Comic Sans MS" panose="030F0702030302020204" pitchFamily="66" charset="0"/>
              </a:rPr>
              <a:t>Образование вопросительной формы: подлежащее в предложении и модальный глагол меняются местами, то есть модальный глагол стоит на первом месте в предложении. Мы не используем </a:t>
            </a:r>
            <a:r>
              <a:rPr lang="ru-RU" sz="8800" dirty="0" err="1">
                <a:latin typeface="Comic Sans MS" panose="030F0702030302020204" pitchFamily="66" charset="0"/>
              </a:rPr>
              <a:t>do</a:t>
            </a:r>
            <a:r>
              <a:rPr lang="ru-RU" sz="8800" dirty="0">
                <a:latin typeface="Comic Sans MS" panose="030F0702030302020204" pitchFamily="66" charset="0"/>
              </a:rPr>
              <a:t>/</a:t>
            </a:r>
            <a:r>
              <a:rPr lang="ru-RU" sz="8800" dirty="0" err="1">
                <a:latin typeface="Comic Sans MS" panose="030F0702030302020204" pitchFamily="66" charset="0"/>
              </a:rPr>
              <a:t>does</a:t>
            </a:r>
            <a:r>
              <a:rPr lang="ru-RU" sz="8800" dirty="0">
                <a:latin typeface="Comic Sans MS" panose="030F0702030302020204" pitchFamily="66" charset="0"/>
              </a:rPr>
              <a:t>/</a:t>
            </a:r>
            <a:r>
              <a:rPr lang="ru-RU" sz="8800" dirty="0" err="1">
                <a:latin typeface="Comic Sans MS" panose="030F0702030302020204" pitchFamily="66" charset="0"/>
              </a:rPr>
              <a:t>did</a:t>
            </a:r>
            <a:r>
              <a:rPr lang="ru-RU" sz="8800" dirty="0"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ru-RU" sz="8800" dirty="0">
                <a:latin typeface="Comic Sans MS" panose="030F0702030302020204" pitchFamily="66" charset="0"/>
              </a:rPr>
              <a:t>                             </a:t>
            </a:r>
            <a:r>
              <a:rPr lang="ru-RU" sz="8800" dirty="0" err="1">
                <a:latin typeface="Comic Sans MS" panose="030F0702030302020204" pitchFamily="66" charset="0"/>
              </a:rPr>
              <a:t>May</a:t>
            </a:r>
            <a:r>
              <a:rPr lang="ru-RU" sz="8800" dirty="0">
                <a:latin typeface="Comic Sans MS" panose="030F0702030302020204" pitchFamily="66" charset="0"/>
              </a:rPr>
              <a:t> I </a:t>
            </a:r>
            <a:r>
              <a:rPr lang="ru-RU" sz="8800" dirty="0" err="1">
                <a:latin typeface="Comic Sans MS" panose="030F0702030302020204" pitchFamily="66" charset="0"/>
              </a:rPr>
              <a:t>come</a:t>
            </a:r>
            <a:r>
              <a:rPr lang="ru-RU" sz="8800" dirty="0">
                <a:latin typeface="Comic Sans MS" panose="030F0702030302020204" pitchFamily="66" charset="0"/>
              </a:rPr>
              <a:t> </a:t>
            </a:r>
            <a:r>
              <a:rPr lang="ru-RU" sz="8800" dirty="0" err="1">
                <a:latin typeface="Comic Sans MS" panose="030F0702030302020204" pitchFamily="66" charset="0"/>
              </a:rPr>
              <a:t>in</a:t>
            </a:r>
            <a:r>
              <a:rPr lang="ru-RU" sz="8800" dirty="0">
                <a:latin typeface="Comic Sans MS" panose="030F0702030302020204" pitchFamily="66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366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C1134F-3918-45E4-BD5C-78A1B4D52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590843"/>
            <a:ext cx="2793158" cy="5780460"/>
          </a:xfrm>
        </p:spPr>
        <p:txBody>
          <a:bodyPr/>
          <a:lstStyle/>
          <a:p>
            <a:pPr fontAlgn="base">
              <a:lnSpc>
                <a:spcPct val="150000"/>
              </a:lnSpc>
            </a:pPr>
            <a:r>
              <a:rPr lang="ru-RU" sz="3200" b="1" dirty="0">
                <a:solidFill>
                  <a:srgbClr val="FFFF00"/>
                </a:solidFill>
              </a:rPr>
              <a:t>1. </a:t>
            </a:r>
            <a:r>
              <a:rPr lang="en-US" sz="3200" b="1" dirty="0">
                <a:solidFill>
                  <a:srgbClr val="FFFF00"/>
                </a:solidFill>
              </a:rPr>
              <a:t>CAN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2. </a:t>
            </a:r>
            <a:r>
              <a:rPr lang="en-US" sz="3200" b="1" dirty="0">
                <a:solidFill>
                  <a:srgbClr val="FFFF00"/>
                </a:solidFill>
              </a:rPr>
              <a:t>COULD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3. </a:t>
            </a:r>
            <a:r>
              <a:rPr lang="en-US" sz="3200" b="1" dirty="0">
                <a:solidFill>
                  <a:srgbClr val="FFFF00"/>
                </a:solidFill>
              </a:rPr>
              <a:t>MUST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4. </a:t>
            </a:r>
            <a:r>
              <a:rPr lang="en-US" sz="3200" b="1" dirty="0">
                <a:solidFill>
                  <a:srgbClr val="FFFF00"/>
                </a:solidFill>
              </a:rPr>
              <a:t>HAVE TO </a:t>
            </a:r>
            <a:br>
              <a:rPr lang="en-US" sz="3200" b="1" dirty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EC92A7-859A-4EA4-ACEA-D96891273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471" y="-1"/>
            <a:ext cx="7612437" cy="71677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1.   </a:t>
            </a:r>
            <a:r>
              <a:rPr lang="ru-RU" sz="2200" b="1" dirty="0"/>
              <a:t>мочь, уметь (для отражения физической или умственной способности, умения что-то сделать)</a:t>
            </a:r>
            <a:r>
              <a:rPr lang="en-US" sz="2200" b="1" dirty="0"/>
              <a:t>;</a:t>
            </a:r>
          </a:p>
          <a:p>
            <a:pPr marL="0" indent="0">
              <a:buNone/>
            </a:pPr>
            <a:r>
              <a:rPr lang="en-US" sz="2200" b="1" dirty="0"/>
              <a:t>      I </a:t>
            </a:r>
            <a:r>
              <a:rPr lang="en-US" sz="2200" b="1" dirty="0">
                <a:solidFill>
                  <a:srgbClr val="FF0000"/>
                </a:solidFill>
              </a:rPr>
              <a:t>can</a:t>
            </a:r>
            <a:r>
              <a:rPr lang="en-US" sz="2200" b="1" dirty="0"/>
              <a:t> speak English.</a:t>
            </a:r>
            <a:endParaRPr lang="ru-RU" sz="2200" b="1" dirty="0"/>
          </a:p>
          <a:p>
            <a:pPr marL="0" indent="0">
              <a:buNone/>
            </a:pPr>
            <a:r>
              <a:rPr lang="en-US" sz="2200" b="1" dirty="0"/>
              <a:t>2.   </a:t>
            </a:r>
            <a:r>
              <a:rPr lang="ru-RU" sz="2200" b="1" dirty="0"/>
              <a:t>форма прошедшего времени глагола </a:t>
            </a:r>
            <a:r>
              <a:rPr lang="en-US" sz="2200" b="1" dirty="0"/>
              <a:t>CAN </a:t>
            </a:r>
            <a:r>
              <a:rPr lang="ru-RU" sz="2200" b="1" dirty="0"/>
              <a:t>отражает</a:t>
            </a:r>
            <a:r>
              <a:rPr lang="en-US" sz="2200" b="1" dirty="0"/>
              <a:t> </a:t>
            </a:r>
            <a:r>
              <a:rPr lang="ru-RU" sz="2200" b="1" dirty="0"/>
              <a:t>подчеркнуто вежливый тон</a:t>
            </a:r>
            <a:r>
              <a:rPr lang="en-US" sz="2200" b="1" dirty="0"/>
              <a:t>;</a:t>
            </a:r>
          </a:p>
          <a:p>
            <a:pPr marL="0" indent="0">
              <a:buNone/>
            </a:pPr>
            <a:r>
              <a:rPr lang="en-US" sz="2200" b="1" dirty="0"/>
              <a:t>      </a:t>
            </a:r>
            <a:r>
              <a:rPr lang="en-US" sz="2200" b="1" dirty="0">
                <a:solidFill>
                  <a:srgbClr val="FF0000"/>
                </a:solidFill>
              </a:rPr>
              <a:t>Could</a:t>
            </a:r>
            <a:r>
              <a:rPr lang="en-US" sz="2200" b="1" dirty="0"/>
              <a:t> you show this card?</a:t>
            </a:r>
            <a:endParaRPr lang="ru-RU" sz="2200" b="1" dirty="0"/>
          </a:p>
          <a:p>
            <a:pPr marL="0" indent="0">
              <a:buNone/>
            </a:pPr>
            <a:r>
              <a:rPr lang="en-US" sz="2200" b="1" dirty="0"/>
              <a:t>3.    </a:t>
            </a:r>
            <a:r>
              <a:rPr lang="ru-RU" sz="2200" b="1" dirty="0"/>
              <a:t>должен (употребляется для выражения непосредственной необходимости или обязанности)</a:t>
            </a:r>
            <a:r>
              <a:rPr lang="en-US" sz="2200" b="1" dirty="0"/>
              <a:t>;</a:t>
            </a:r>
          </a:p>
          <a:p>
            <a:pPr marL="0" indent="0">
              <a:buNone/>
            </a:pPr>
            <a:r>
              <a:rPr lang="en-US" sz="2200" b="1" dirty="0"/>
              <a:t>       People </a:t>
            </a:r>
            <a:r>
              <a:rPr lang="en-US" sz="2200" b="1" dirty="0">
                <a:solidFill>
                  <a:srgbClr val="FF0000"/>
                </a:solidFill>
              </a:rPr>
              <a:t>must</a:t>
            </a:r>
            <a:r>
              <a:rPr lang="en-US" sz="2200" b="1" dirty="0"/>
              <a:t> protect nature. </a:t>
            </a:r>
            <a:endParaRPr lang="ru-RU" sz="2200" b="1" dirty="0"/>
          </a:p>
          <a:p>
            <a:pPr marL="0" indent="0">
              <a:buNone/>
            </a:pPr>
            <a:r>
              <a:rPr lang="en-US" sz="2200" b="1" dirty="0"/>
              <a:t>4.    </a:t>
            </a:r>
            <a:r>
              <a:rPr lang="ru-RU" sz="2200" b="1" dirty="0"/>
              <a:t>должен (используется для выражения необходимости что-то сделать из-за определенных обстоятельств)</a:t>
            </a:r>
            <a:r>
              <a:rPr lang="en-US" sz="2200" b="1" dirty="0"/>
              <a:t>;</a:t>
            </a:r>
          </a:p>
          <a:p>
            <a:pPr marL="0" indent="0">
              <a:buNone/>
            </a:pPr>
            <a:r>
              <a:rPr lang="en-US" sz="2200" b="1" dirty="0"/>
              <a:t>       They </a:t>
            </a:r>
            <a:r>
              <a:rPr lang="en-US" sz="2200" b="1" dirty="0">
                <a:solidFill>
                  <a:srgbClr val="FF0000"/>
                </a:solidFill>
              </a:rPr>
              <a:t>have to </a:t>
            </a:r>
            <a:r>
              <a:rPr lang="en-US" sz="2200" b="1" dirty="0"/>
              <a:t>pass exam tomorrow.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6954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C82365-B07C-4537-B32A-E489AD677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483" y="717453"/>
            <a:ext cx="3462014" cy="5373858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</a:rPr>
              <a:t>5. </a:t>
            </a:r>
            <a:r>
              <a:rPr lang="en-US" sz="3200" b="1" dirty="0">
                <a:solidFill>
                  <a:srgbClr val="FFFF00"/>
                </a:solidFill>
              </a:rPr>
              <a:t>MAY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6. </a:t>
            </a:r>
            <a:r>
              <a:rPr lang="en-US" sz="3200" b="1" dirty="0">
                <a:solidFill>
                  <a:srgbClr val="FFFF00"/>
                </a:solidFill>
              </a:rPr>
              <a:t>MIGHT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7. </a:t>
            </a:r>
            <a:r>
              <a:rPr lang="en-US" sz="3200" b="1" dirty="0">
                <a:solidFill>
                  <a:srgbClr val="FFFF00"/>
                </a:solidFill>
              </a:rPr>
              <a:t>SHOULD</a:t>
            </a: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br>
              <a:rPr lang="en-US" sz="3200" b="1" dirty="0">
                <a:solidFill>
                  <a:srgbClr val="FFFF00"/>
                </a:solidFill>
              </a:rPr>
            </a:br>
            <a:r>
              <a:rPr lang="ru-RU" sz="3200" b="1" dirty="0">
                <a:solidFill>
                  <a:srgbClr val="FFFF00"/>
                </a:solidFill>
              </a:rPr>
              <a:t>8. </a:t>
            </a:r>
            <a:r>
              <a:rPr lang="en-US" sz="3200" b="1" dirty="0">
                <a:solidFill>
                  <a:srgbClr val="FFFF00"/>
                </a:solidFill>
              </a:rPr>
              <a:t>OUGHT TO</a:t>
            </a:r>
            <a:br>
              <a:rPr lang="en-US" sz="3200" b="1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4DE624-27F7-4D5E-905E-A0DA81649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5961" y="294967"/>
            <a:ext cx="6784258" cy="6724811"/>
          </a:xfrm>
        </p:spPr>
        <p:txBody>
          <a:bodyPr/>
          <a:lstStyle/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1.   </a:t>
            </a:r>
            <a:r>
              <a:rPr lang="ru-RU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можно (имеет значение вероятности или разрешения)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;</a:t>
            </a: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srgbClr val="FF0000"/>
                </a:solidFill>
              </a:rPr>
              <a:t>      May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I come in?</a:t>
            </a: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It </a:t>
            </a:r>
            <a:r>
              <a:rPr lang="en-US" sz="2200" b="1" dirty="0">
                <a:solidFill>
                  <a:srgbClr val="FF0000"/>
                </a:solidFill>
              </a:rPr>
              <a:t>may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rain today.</a:t>
            </a:r>
            <a:endParaRPr lang="ru-RU" sz="2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  </a:t>
            </a:r>
            <a:r>
              <a:rPr lang="ru-RU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форма прошедшего времени глагола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MAY;</a:t>
            </a: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He </a:t>
            </a:r>
            <a:r>
              <a:rPr lang="en-US" sz="2200" b="1" dirty="0">
                <a:solidFill>
                  <a:srgbClr val="FF0000"/>
                </a:solidFill>
              </a:rPr>
              <a:t>might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call me yesterday.</a:t>
            </a:r>
            <a:endParaRPr lang="ru-RU" sz="2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  </a:t>
            </a:r>
            <a:r>
              <a:rPr lang="ru-RU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следует (имеет значение необязательной к исполнению рекомендации, совета)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;</a:t>
            </a: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You </a:t>
            </a:r>
            <a:r>
              <a:rPr lang="en-US" sz="2200" b="1" dirty="0">
                <a:solidFill>
                  <a:srgbClr val="FF0000"/>
                </a:solidFill>
              </a:rPr>
              <a:t>should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keep a healthy diet.</a:t>
            </a:r>
            <a:endParaRPr lang="ru-RU" sz="2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4.   </a:t>
            </a:r>
            <a:r>
              <a:rPr lang="ru-RU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должен (имеет значение морального долга или обязательства)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;</a:t>
            </a:r>
          </a:p>
          <a:p>
            <a:pPr marL="0" lvl="0" indent="0">
              <a:buClr>
                <a:srgbClr val="B31166"/>
              </a:buClr>
              <a:buNone/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We </a:t>
            </a:r>
            <a:r>
              <a:rPr lang="en-US" sz="2200" b="1" dirty="0">
                <a:solidFill>
                  <a:srgbClr val="FF0000"/>
                </a:solidFill>
              </a:rPr>
              <a:t>ought to </a:t>
            </a: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help elderly people.</a:t>
            </a:r>
            <a:endParaRPr lang="ru-RU" sz="2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768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1827</TotalTime>
  <Words>398</Words>
  <Application>Microsoft Office PowerPoint</Application>
  <PresentationFormat>Широкоэкранный</PresentationFormat>
  <Paragraphs>46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Comic Sans MS</vt:lpstr>
      <vt:lpstr>Wingdings 3</vt:lpstr>
      <vt:lpstr>Совет директоров</vt:lpstr>
      <vt:lpstr>Modal verbs</vt:lpstr>
      <vt:lpstr>Что такое модальный глагол?</vt:lpstr>
      <vt:lpstr>Признаки модальных глаголов:</vt:lpstr>
      <vt:lpstr>Признаки модальных глаголов:</vt:lpstr>
      <vt:lpstr>1. CAN  2. COULD  3. MUST  4. HAVE TO  </vt:lpstr>
      <vt:lpstr>5. MAY   6. MIGHT   7. SHOULD   8. OUGHT TO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 verbs</dc:title>
  <dc:creator>Александр Алфёров</dc:creator>
  <cp:lastModifiedBy>Александр Алфёров</cp:lastModifiedBy>
  <cp:revision>10</cp:revision>
  <dcterms:created xsi:type="dcterms:W3CDTF">2017-08-16T11:12:37Z</dcterms:created>
  <dcterms:modified xsi:type="dcterms:W3CDTF">2017-08-20T12:16:02Z</dcterms:modified>
</cp:coreProperties>
</file>