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6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User\Desktop\930532d637fb49d8e7cab73bd441ea4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357694"/>
            <a:ext cx="3276618" cy="2264910"/>
          </a:xfrm>
          <a:prstGeom prst="rect">
            <a:avLst/>
          </a:prstGeom>
          <a:noFill/>
        </p:spPr>
      </p:pic>
      <p:pic>
        <p:nvPicPr>
          <p:cNvPr id="1026" name="Picture 2" descr="C:\Users\SUser\Desktop\важ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3929090" cy="2385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500306"/>
            <a:ext cx="7772400" cy="1470025"/>
          </a:xfrm>
        </p:spPr>
        <p:txBody>
          <a:bodyPr/>
          <a:lstStyle/>
          <a:p>
            <a:r>
              <a:rPr lang="ru-RU" dirty="0" smtClean="0"/>
              <a:t>Английский алфавит на кончиках пальцев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78104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Пуставетова</a:t>
            </a:r>
            <a:r>
              <a:rPr lang="ru-RU" dirty="0" smtClean="0">
                <a:solidFill>
                  <a:schemeClr val="tx1"/>
                </a:solidFill>
              </a:rPr>
              <a:t> А.В.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Енисейск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1600" dirty="0" smtClean="0"/>
              <a:t>На начальном этапе обучения важной работой является работа с буквами алфавита, звукобуквенными соответствиями. Но чтобы качественно запомнить буквы и звуки, их необходимо «прочувствовать», запомнить, научиться писать, распознавать буквы в печатной и письменной речи.  </a:t>
            </a:r>
          </a:p>
          <a:p>
            <a:pPr lvl="1"/>
            <a:r>
              <a:rPr lang="ru-RU" sz="1600" dirty="0" smtClean="0"/>
              <a:t>Многие дети имеют низкий уровень развития мелкой моторики, и как следствие не могут качественно выполнить упражнения на усвоение букв и звуков.</a:t>
            </a:r>
          </a:p>
          <a:p>
            <a:pPr lvl="1"/>
            <a:r>
              <a:rPr lang="ru-RU" sz="1600" dirty="0" smtClean="0"/>
              <a:t>Помимо всего прочего мелкая моторика тесно связана с умственной деятельностью детей. И соответсвено  необходима для развития интеллектуальных способностей. </a:t>
            </a:r>
          </a:p>
          <a:p>
            <a:pPr lvl="1"/>
            <a:endParaRPr lang="ru-RU" sz="1600" dirty="0" smtClean="0"/>
          </a:p>
          <a:p>
            <a:pPr lvl="1"/>
            <a:endParaRPr lang="ru-RU" sz="1600" dirty="0" smtClean="0"/>
          </a:p>
          <a:p>
            <a:pPr lvl="1"/>
            <a:endParaRPr lang="ru-RU" sz="1600" dirty="0" smtClean="0"/>
          </a:p>
          <a:p>
            <a:pPr lvl="1"/>
            <a:endParaRPr lang="ru-RU" sz="1600" dirty="0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642910" y="2071678"/>
            <a:ext cx="500066" cy="9286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714348" y="3000372"/>
            <a:ext cx="428628" cy="9286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C:\Users\SUser\Desktop\5c2bfda936a2d19fe1944d7d9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286256"/>
            <a:ext cx="2620405" cy="19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Пальцы помогают говорить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Мультисенсорный подход (письмо в воздухе, по шероховатым поверхностям, массажным коврикам)- позволяют запоминать буквы не только на зрительном или аудиальном уровнях, но и на уровне тактильных ощущений.</a:t>
            </a:r>
          </a:p>
          <a:p>
            <a:r>
              <a:rPr lang="ru-RU" sz="2000" dirty="0" smtClean="0"/>
              <a:t>В целом использование такого рода упражнений позволяет решать не только проблему усвоения иноязычных букв учащимися, но и более серьезную проблему: искажение и замена букв. (отдельные буквы не узнаются, не соотносятся с отдельными звуками. В результате неточности зрительного восприятия они смешиваются в процессе письма  и чтения)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Система упражнений направленных на развитие зрительно-пространственного восприятия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1) Использование заданий, включающих нетрадиционные буквенные формы: </a:t>
            </a:r>
            <a:r>
              <a:rPr lang="en-US" sz="2000" dirty="0" smtClean="0"/>
              <a:t>a) </a:t>
            </a:r>
            <a:r>
              <a:rPr lang="ru-RU" sz="2000" dirty="0" smtClean="0"/>
              <a:t>БУКВА-ЛАБИРИНТ(происходит концентрация зрительного внимания на образе буквы при прохождении лабиринта, сначала без карандаша, глазами)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en-US" sz="1800" dirty="0" smtClean="0"/>
          </a:p>
          <a:p>
            <a:r>
              <a:rPr lang="en-US" sz="2000" dirty="0" smtClean="0"/>
              <a:t>B) </a:t>
            </a:r>
            <a:r>
              <a:rPr lang="ru-RU" sz="2000" dirty="0" smtClean="0"/>
              <a:t>предугадывание буквы по данным точкам   (происходит анализ формы, элементов, мысленной письмо буквы)</a:t>
            </a:r>
          </a:p>
        </p:txBody>
      </p:sp>
      <p:pic>
        <p:nvPicPr>
          <p:cNvPr id="3077" name="Picture 5" descr="C:\Users\SUser\Desktop\Letter_B_C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714620"/>
            <a:ext cx="2143108" cy="1143008"/>
          </a:xfrm>
          <a:prstGeom prst="rect">
            <a:avLst/>
          </a:prstGeom>
          <a:noFill/>
        </p:spPr>
      </p:pic>
      <p:pic>
        <p:nvPicPr>
          <p:cNvPr id="3078" name="Picture 6" descr="C:\Users\SUser\Desktop\Letter_D_C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714620"/>
            <a:ext cx="1928826" cy="1143008"/>
          </a:xfrm>
          <a:prstGeom prst="rect">
            <a:avLst/>
          </a:prstGeom>
          <a:noFill/>
        </p:spPr>
      </p:pic>
      <p:pic>
        <p:nvPicPr>
          <p:cNvPr id="3080" name="Picture 8" descr="C:\Users\SUser\Desktop\Личное\картинки персонажей\A_dot-to-do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3544686" y="4027686"/>
            <a:ext cx="2170311" cy="2973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Пальцы помогают говорить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/>
              <a:t>2) Использование магнитной азбуки: ощупывание,     сравнение  букв с закрытыми глазами.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</a:t>
            </a:r>
            <a:r>
              <a:rPr lang="ru-RU" sz="2000" dirty="0" smtClean="0"/>
              <a:t>3) Использование букв, сделанных из наждачной бумаги с шершавой, грубой поверхностью.</a:t>
            </a:r>
          </a:p>
          <a:p>
            <a:endParaRPr lang="ru-RU" dirty="0"/>
          </a:p>
        </p:txBody>
      </p:sp>
      <p:pic>
        <p:nvPicPr>
          <p:cNvPr id="5122" name="Picture 2" descr="C:\Users\S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357430"/>
            <a:ext cx="204787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Пальцы помогают говорить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5500" dirty="0" smtClean="0"/>
              <a:t>4) Создание азбуки из различных материалов </a:t>
            </a:r>
          </a:p>
          <a:p>
            <a:r>
              <a:rPr lang="en-US" sz="5500" dirty="0" smtClean="0"/>
              <a:t>a) </a:t>
            </a:r>
            <a:r>
              <a:rPr lang="ru-RU" sz="5500" dirty="0" smtClean="0"/>
              <a:t>письмо в манной крупе, песке, сахаре и пр.)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en-US" sz="5000" dirty="0" smtClean="0"/>
              <a:t>b) </a:t>
            </a:r>
            <a:r>
              <a:rPr lang="ru-RU" sz="5000" dirty="0" smtClean="0"/>
              <a:t>Буквы из пластилина,  цветной бумаги, ниток, природного материала (любой подручный материал)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  <a:p>
            <a:endParaRPr lang="ru-RU" dirty="0"/>
          </a:p>
        </p:txBody>
      </p:sp>
      <p:pic>
        <p:nvPicPr>
          <p:cNvPr id="1026" name="Picture 2" descr="C:\Users\SUser\Desktop\DSC_0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71744"/>
            <a:ext cx="2928926" cy="1500198"/>
          </a:xfrm>
          <a:prstGeom prst="rect">
            <a:avLst/>
          </a:prstGeom>
          <a:noFill/>
        </p:spPr>
      </p:pic>
      <p:pic>
        <p:nvPicPr>
          <p:cNvPr id="1027" name="Picture 3" descr="C:\Users\SUser\Desktop\DSC_0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714884"/>
            <a:ext cx="3071802" cy="1857364"/>
          </a:xfrm>
          <a:prstGeom prst="rect">
            <a:avLst/>
          </a:prstGeom>
          <a:noFill/>
        </p:spPr>
      </p:pic>
      <p:pic>
        <p:nvPicPr>
          <p:cNvPr id="1028" name="Picture 4" descr="C:\Users\SUser\Desktop\DSC_07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3" y="4786322"/>
            <a:ext cx="2500330" cy="1500198"/>
          </a:xfrm>
          <a:prstGeom prst="rect">
            <a:avLst/>
          </a:prstGeom>
          <a:noFill/>
        </p:spPr>
      </p:pic>
      <p:pic>
        <p:nvPicPr>
          <p:cNvPr id="1029" name="Picture 5" descr="C:\Users\SUser\Desktop\DSC_07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428868"/>
            <a:ext cx="1843078" cy="1595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Пальцы помогают говорить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5) </a:t>
            </a:r>
            <a:r>
              <a:rPr lang="ru-RU" sz="2400" dirty="0" smtClean="0"/>
              <a:t>Упражнение на дифференциацию букв: </a:t>
            </a:r>
          </a:p>
          <a:p>
            <a:pPr>
              <a:buNone/>
            </a:pPr>
            <a:r>
              <a:rPr lang="en-US" sz="2000" dirty="0" smtClean="0"/>
              <a:t>      a)  </a:t>
            </a:r>
            <a:r>
              <a:rPr lang="ru-RU" sz="2000" dirty="0" smtClean="0"/>
              <a:t>Для запоминания маленьких букв </a:t>
            </a:r>
            <a:r>
              <a:rPr lang="en-US" sz="2000" dirty="0" smtClean="0"/>
              <a:t>b  </a:t>
            </a:r>
            <a:r>
              <a:rPr lang="ru-RU" sz="2000" dirty="0" smtClean="0"/>
              <a:t>и</a:t>
            </a:r>
            <a:r>
              <a:rPr lang="en-US" sz="2000" dirty="0" smtClean="0"/>
              <a:t> d</a:t>
            </a:r>
            <a:r>
              <a:rPr lang="ru-RU" sz="2000" dirty="0" smtClean="0"/>
              <a:t>, которые чаще всего дети путают на начальном этапе, можно использовать упражнение на ассоциацию букв с определенным положением пальцев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b) </a:t>
            </a:r>
            <a:r>
              <a:rPr lang="ru-RU" sz="2000" dirty="0" smtClean="0"/>
              <a:t>Использование разнообразных аппликаций  (распределение одинаковых фигур с разными словами, сделать аппликацию)</a:t>
            </a:r>
            <a:endParaRPr lang="ru-RU" dirty="0"/>
          </a:p>
        </p:txBody>
      </p:sp>
      <p:pic>
        <p:nvPicPr>
          <p:cNvPr id="2050" name="Picture 2" descr="C:\Users\SUser\Desktop\DSC_0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143248"/>
            <a:ext cx="2643174" cy="1928802"/>
          </a:xfrm>
          <a:prstGeom prst="rect">
            <a:avLst/>
          </a:prstGeom>
          <a:noFill/>
        </p:spPr>
      </p:pic>
      <p:pic>
        <p:nvPicPr>
          <p:cNvPr id="1026" name="Picture 2" descr="C:\Users\SUser\Desktop\DSC_0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143248"/>
            <a:ext cx="2715797" cy="1805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Существует немало приемов, которые направлены на закрепление образа букв у младших школьников: Сравнительный анализ букв, конструирование букв из отдельных элементов, разнообразные пальчиковые гимнастики и игры, создание букв с использованием тела </a:t>
            </a:r>
            <a:r>
              <a:rPr lang="en-US" sz="2000" dirty="0" smtClean="0"/>
              <a:t>(the body alphabet) </a:t>
            </a:r>
            <a:r>
              <a:rPr lang="ru-RU" sz="2000" dirty="0" smtClean="0"/>
              <a:t>и т.д.</a:t>
            </a:r>
          </a:p>
          <a:p>
            <a:pPr algn="just"/>
            <a:r>
              <a:rPr lang="ru-RU" sz="2000" dirty="0" smtClean="0"/>
              <a:t>Но главное не проходить мимо проблемы и трудностей, которые испытывают дети, систематически использовать такого рода упражнения, и тогда чтение ваших учеников будут лишены досадных недочетов и ошибок. А дети получат удовольствие от учебы и получат возможность развивать свои навыки не только в чтении на английском языке, но и улучшить свой почерк, а также будут интеллектуально развиваться 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476</Words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Английский алфавит на кончиках пальцев</vt:lpstr>
      <vt:lpstr>Актуальность</vt:lpstr>
      <vt:lpstr>Пальцы помогают говорить</vt:lpstr>
      <vt:lpstr>Система упражнений направленных на развитие зрительно-пространственного восприятия</vt:lpstr>
      <vt:lpstr>Пальцы помогают говорить</vt:lpstr>
      <vt:lpstr>Пальцы помогают говорить</vt:lpstr>
      <vt:lpstr>Пальцы помогают говорить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 на кончиках пальцев</dc:title>
  <dc:creator>SUser</dc:creator>
  <cp:lastModifiedBy>SUser</cp:lastModifiedBy>
  <cp:revision>21</cp:revision>
  <dcterms:created xsi:type="dcterms:W3CDTF">2016-10-31T04:33:28Z</dcterms:created>
  <dcterms:modified xsi:type="dcterms:W3CDTF">2017-08-20T07:16:19Z</dcterms:modified>
</cp:coreProperties>
</file>