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3"/>
  </p:notesMasterIdLst>
  <p:handoutMasterIdLst>
    <p:handoutMasterId r:id="rId24"/>
  </p:handoutMasterIdLst>
  <p:sldIdLst>
    <p:sldId id="259" r:id="rId3"/>
    <p:sldId id="292" r:id="rId4"/>
    <p:sldId id="262" r:id="rId5"/>
    <p:sldId id="261" r:id="rId6"/>
    <p:sldId id="289" r:id="rId7"/>
    <p:sldId id="293" r:id="rId8"/>
    <p:sldId id="290" r:id="rId9"/>
    <p:sldId id="314" r:id="rId10"/>
    <p:sldId id="291" r:id="rId11"/>
    <p:sldId id="315" r:id="rId12"/>
    <p:sldId id="316" r:id="rId13"/>
    <p:sldId id="300" r:id="rId14"/>
    <p:sldId id="312" r:id="rId15"/>
    <p:sldId id="303" r:id="rId16"/>
    <p:sldId id="305" r:id="rId17"/>
    <p:sldId id="302" r:id="rId18"/>
    <p:sldId id="288" r:id="rId19"/>
    <p:sldId id="294" r:id="rId20"/>
    <p:sldId id="313" r:id="rId21"/>
    <p:sldId id="30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9CC93D-E52E-4D84-901B-11D7331DD495}">
          <p14:sldIdLst>
            <p14:sldId id="259"/>
          </p14:sldIdLst>
        </p14:section>
        <p14:section name="Обзор и цели" id="{ABA716BF-3A5C-4ADB-94C9-CFEF84EBA240}">
          <p14:sldIdLst>
            <p14:sldId id="292"/>
            <p14:sldId id="262"/>
            <p14:sldId id="261"/>
            <p14:sldId id="289"/>
            <p14:sldId id="293"/>
            <p14:sldId id="290"/>
            <p14:sldId id="314"/>
            <p14:sldId id="291"/>
            <p14:sldId id="315"/>
            <p14:sldId id="316"/>
            <p14:sldId id="300"/>
            <p14:sldId id="312"/>
            <p14:sldId id="303"/>
            <p14:sldId id="305"/>
            <p14:sldId id="302"/>
            <p14:sldId id="288"/>
            <p14:sldId id="294"/>
            <p14:sldId id="313"/>
            <p14:sldId id="306"/>
          </p14:sldIdLst>
        </p14:section>
        <p14:section name="Раздел 1" id="{6D9936A3-3945-4757-BC8B-B5C252D8E036}">
          <p14:sldIdLst/>
        </p14:section>
        <p14:section name="Образцы слайдов для визуальных элементов" id="{BAB3A466-96C9-4230-9978-795378D75699}">
          <p14:sldIdLst/>
        </p14:section>
        <p14:section name="Пример" id="{8C0305C9-B152-4FBA-A789-FE1976D53990}">
          <p14:sldIdLst/>
        </p14:section>
        <p14:section name="Заключение и итог" id="{790CEF5B-569A-4C2F-BED5-750B08C0E5AD}">
          <p14:sldIdLst/>
        </p14:section>
        <p14:section name="Приложение" id="{3F78B471-41DA-46F2-A8E4-97E471896AB3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3977" autoAdjust="0"/>
  </p:normalViewPr>
  <p:slideViewPr>
    <p:cSldViewPr>
      <p:cViewPr varScale="1">
        <p:scale>
          <a:sx n="181" d="100"/>
          <a:sy n="181" d="100"/>
        </p:scale>
        <p:origin x="-1492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ru-RU" sz="4400" dirty="0"/>
            <a:t>1</a:t>
          </a:r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ru-RU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ru-RU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ru-RU" sz="4400"/>
            <a:t>2</a:t>
          </a:r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ru-RU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ru-RU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ru-RU" sz="2800" dirty="0" smtClean="0">
              <a:effectLst/>
            </a:rPr>
            <a:t>Нарушение сна</a:t>
          </a:r>
          <a:endParaRPr lang="ru-RU" sz="2800" dirty="0">
            <a:effectLst/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ru-RU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ru-RU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ru-RU" sz="4400" dirty="0"/>
            <a:t>3</a:t>
          </a:r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ru-RU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ru-RU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Неспособность к сосредоточению 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ru-RU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ru-RU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ru-RU" sz="2800" dirty="0" smtClean="0">
              <a:effectLst/>
            </a:rPr>
            <a:t>Зрительно-моторная координация</a:t>
          </a:r>
          <a:endParaRPr lang="ru-RU" sz="2800" dirty="0">
            <a:effectLst/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ru-RU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ru-RU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ru-RU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ru-RU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ru-RU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ru-RU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ru-RU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ru-RU" sz="4400" dirty="0" smtClean="0"/>
            <a:t>4</a:t>
          </a:r>
          <a:endParaRPr lang="ru-RU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ru-RU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ru-RU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ru-RU" sz="4400" dirty="0" smtClean="0"/>
            <a:t>5</a:t>
          </a:r>
          <a:endParaRPr lang="ru-RU" sz="4400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ru-RU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ru-RU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ru-RU" sz="4400" dirty="0" smtClean="0"/>
            <a:t>6</a:t>
          </a:r>
          <a:endParaRPr lang="ru-RU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ru-RU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ru-RU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ru-RU" sz="3200" dirty="0" smtClean="0">
              <a:effectLst/>
            </a:rPr>
            <a:t>Нарушение восприятие </a:t>
          </a:r>
          <a:endParaRPr lang="ru-RU" sz="3200" dirty="0">
            <a:effectLst/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ru-RU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ru-RU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ru-RU" sz="2800" dirty="0" smtClean="0">
              <a:effectLst/>
            </a:rPr>
            <a:t>Трудности переключения</a:t>
          </a:r>
          <a:endParaRPr lang="ru-RU" sz="2800" dirty="0">
            <a:effectLst/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ru-RU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ru-RU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Дезорганизованность</a:t>
          </a:r>
          <a:endParaRPr lang="ru-RU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ru-RU" sz="3200"/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ru-RU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ru-RU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ru-RU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ru-RU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ru-RU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ru-RU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247302" y="-2074537"/>
          <a:ext cx="686888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effectLst/>
            </a:rPr>
            <a:t>Зрительно-моторная координация</a:t>
          </a:r>
          <a:endParaRPr lang="ru-RU" sz="2800" kern="1200" dirty="0">
            <a:effectLst/>
          </a:endParaRPr>
        </a:p>
      </dsp:txBody>
      <dsp:txXfrm rot="-5400000">
        <a:off x="1085603" y="87162"/>
        <a:ext cx="5010287" cy="686888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85861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/>
            <a:t>1</a:t>
          </a:r>
        </a:p>
      </dsp:txBody>
      <dsp:txXfrm>
        <a:off x="42023" y="41914"/>
        <a:ext cx="1001664" cy="774783"/>
      </dsp:txXfrm>
    </dsp:sp>
    <dsp:sp modelId="{B37A5355-225B-4C6F-AED7-6C620F99EECC}">
      <dsp:nvSpPr>
        <dsp:cNvPr id="0" name=""/>
        <dsp:cNvSpPr/>
      </dsp:nvSpPr>
      <dsp:spPr>
        <a:xfrm rot="5400000">
          <a:off x="3247302" y="-1172995"/>
          <a:ext cx="686888" cy="5010287"/>
        </a:xfrm>
        <a:prstGeom prst="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effectLst/>
            </a:rPr>
            <a:t>Нарушение сна</a:t>
          </a:r>
          <a:endParaRPr lang="ru-RU" sz="2800" kern="1200" dirty="0">
            <a:effectLst/>
          </a:endParaRPr>
        </a:p>
      </dsp:txBody>
      <dsp:txXfrm rot="-5400000">
        <a:off x="1085603" y="988704"/>
        <a:ext cx="5010287" cy="686888"/>
      </dsp:txXfrm>
    </dsp:sp>
    <dsp:sp modelId="{C04276DC-EE64-470A-B8BC-09067B8045FA}">
      <dsp:nvSpPr>
        <dsp:cNvPr id="0" name=""/>
        <dsp:cNvSpPr/>
      </dsp:nvSpPr>
      <dsp:spPr>
        <a:xfrm>
          <a:off x="109" y="902842"/>
          <a:ext cx="1085492" cy="858611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/>
            <a:t>2</a:t>
          </a:r>
        </a:p>
      </dsp:txBody>
      <dsp:txXfrm>
        <a:off x="42023" y="944756"/>
        <a:ext cx="1001664" cy="774783"/>
      </dsp:txXfrm>
    </dsp:sp>
    <dsp:sp modelId="{C7C3E6FD-D83F-4BDA-907E-B5EE041DA931}">
      <dsp:nvSpPr>
        <dsp:cNvPr id="0" name=""/>
        <dsp:cNvSpPr/>
      </dsp:nvSpPr>
      <dsp:spPr>
        <a:xfrm rot="5400000">
          <a:off x="3247302" y="-271454"/>
          <a:ext cx="686888" cy="5010287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Неспособность к сосредоточению 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890245"/>
        <a:ext cx="5010287" cy="686888"/>
      </dsp:txXfrm>
    </dsp:sp>
    <dsp:sp modelId="{F5034101-5B7D-4FE7-B47A-5A48CF39606B}">
      <dsp:nvSpPr>
        <dsp:cNvPr id="0" name=""/>
        <dsp:cNvSpPr/>
      </dsp:nvSpPr>
      <dsp:spPr>
        <a:xfrm>
          <a:off x="109" y="1804384"/>
          <a:ext cx="1085492" cy="858611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/>
            <a:t>3</a:t>
          </a:r>
        </a:p>
      </dsp:txBody>
      <dsp:txXfrm>
        <a:off x="42023" y="1846298"/>
        <a:ext cx="1001664" cy="7747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227102" y="-2049211"/>
          <a:ext cx="727287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effectLst/>
            </a:rPr>
            <a:t>Трудности переключения</a:t>
          </a:r>
          <a:endParaRPr lang="ru-RU" sz="2800" kern="1200" dirty="0">
            <a:effectLst/>
          </a:endParaRPr>
        </a:p>
      </dsp:txBody>
      <dsp:txXfrm rot="-5400000">
        <a:off x="1085602" y="92289"/>
        <a:ext cx="5010287" cy="727287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90910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4</a:t>
          </a:r>
          <a:endParaRPr lang="ru-RU" sz="4400" kern="1200" dirty="0"/>
        </a:p>
      </dsp:txBody>
      <dsp:txXfrm>
        <a:off x="44488" y="44379"/>
        <a:ext cx="996734" cy="820351"/>
      </dsp:txXfrm>
    </dsp:sp>
    <dsp:sp modelId="{B37A5355-225B-4C6F-AED7-6C620F99EECC}">
      <dsp:nvSpPr>
        <dsp:cNvPr id="0" name=""/>
        <dsp:cNvSpPr/>
      </dsp:nvSpPr>
      <dsp:spPr>
        <a:xfrm rot="5400000">
          <a:off x="3227102" y="-1094646"/>
          <a:ext cx="727287" cy="5010287"/>
        </a:xfrm>
        <a:prstGeom prst="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Дезорганизованность</a:t>
          </a:r>
          <a:endParaRPr lang="ru-RU" sz="2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2" y="1046854"/>
        <a:ext cx="5010287" cy="727287"/>
      </dsp:txXfrm>
    </dsp:sp>
    <dsp:sp modelId="{C04276DC-EE64-470A-B8BC-09067B8045FA}">
      <dsp:nvSpPr>
        <dsp:cNvPr id="0" name=""/>
        <dsp:cNvSpPr/>
      </dsp:nvSpPr>
      <dsp:spPr>
        <a:xfrm>
          <a:off x="109" y="955942"/>
          <a:ext cx="1085492" cy="909109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5</a:t>
          </a:r>
          <a:endParaRPr lang="ru-RU" sz="4400" kern="1200" dirty="0"/>
        </a:p>
      </dsp:txBody>
      <dsp:txXfrm>
        <a:off x="44488" y="1000321"/>
        <a:ext cx="996734" cy="820351"/>
      </dsp:txXfrm>
    </dsp:sp>
    <dsp:sp modelId="{C7C3E6FD-D83F-4BDA-907E-B5EE041DA931}">
      <dsp:nvSpPr>
        <dsp:cNvPr id="0" name=""/>
        <dsp:cNvSpPr/>
      </dsp:nvSpPr>
      <dsp:spPr>
        <a:xfrm rot="5400000">
          <a:off x="3227102" y="-140081"/>
          <a:ext cx="727287" cy="5010287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>
              <a:effectLst/>
            </a:rPr>
            <a:t>Нарушение восприятие </a:t>
          </a:r>
          <a:endParaRPr lang="ru-RU" sz="3200" kern="1200" dirty="0">
            <a:effectLst/>
          </a:endParaRPr>
        </a:p>
      </dsp:txBody>
      <dsp:txXfrm rot="-5400000">
        <a:off x="1085602" y="2001419"/>
        <a:ext cx="5010287" cy="727287"/>
      </dsp:txXfrm>
    </dsp:sp>
    <dsp:sp modelId="{F5034101-5B7D-4FE7-B47A-5A48CF39606B}">
      <dsp:nvSpPr>
        <dsp:cNvPr id="0" name=""/>
        <dsp:cNvSpPr/>
      </dsp:nvSpPr>
      <dsp:spPr>
        <a:xfrm>
          <a:off x="109" y="1910507"/>
          <a:ext cx="1085492" cy="909109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6</a:t>
          </a:r>
          <a:endParaRPr lang="ru-RU" sz="4400" kern="1200" dirty="0"/>
        </a:p>
      </dsp:txBody>
      <dsp:txXfrm>
        <a:off x="44488" y="1954886"/>
        <a:ext cx="996734" cy="820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20.08.2017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329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pPr/>
              <a:t>20.08.2017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119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Этот шаблон можно использовать как начальный файл для представления учебных материалов группе слушателей.</a:t>
            </a:r>
          </a:p>
          <a:p>
            <a:endParaRPr lang="ru-RU" dirty="0" smtClean="0"/>
          </a:p>
          <a:p>
            <a:pPr lvl="0"/>
            <a:r>
              <a:rPr lang="ru-RU" sz="1200" b="1" dirty="0" smtClean="0"/>
              <a:t>Разделы</a:t>
            </a:r>
            <a:endParaRPr lang="ru-RU" sz="1200" b="0" dirty="0" smtClean="0"/>
          </a:p>
          <a:p>
            <a:pPr lvl="0"/>
            <a:r>
              <a:rPr lang="ru-RU" sz="1200" b="0" dirty="0" smtClean="0"/>
              <a:t>Для добавления разделов щелкните слайд правой кнопкой мыши.</a:t>
            </a:r>
            <a:r>
              <a:rPr lang="ru-RU" sz="1200" b="0" baseline="0" dirty="0" smtClean="0"/>
              <a:t> Разделы позволяют упорядочить слайды и организовать совместную работу нескольких авторов.</a:t>
            </a:r>
            <a:endParaRPr lang="ru-RU" sz="1200" b="0" dirty="0" smtClean="0"/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/>
              <a:t>Заметки</a:t>
            </a:r>
          </a:p>
          <a:p>
            <a:pPr lvl="0"/>
            <a:r>
              <a:rPr lang="ru-RU" sz="1200" dirty="0" smtClean="0"/>
              <a:t>Используйте раздел заметок для размещения заметок докладчика или дополнительных сведений для аудитории.</a:t>
            </a:r>
            <a:r>
              <a:rPr lang="ru-RU" sz="1200" baseline="0" dirty="0" smtClean="0"/>
              <a:t> Во время воспроизведения презентации эти заметки отображаются в представлении презентации. </a:t>
            </a:r>
          </a:p>
          <a:p>
            <a:pPr lvl="0">
              <a:buFontTx/>
              <a:buNone/>
            </a:pPr>
            <a:r>
              <a:rPr lang="ru-RU" sz="1200" dirty="0" smtClean="0"/>
              <a:t>Обращайте внимание на размер шрифта (важно обеспечить различимость при ослабленном зрении, видеосъемке и чтении с экрана)</a:t>
            </a:r>
          </a:p>
          <a:p>
            <a:pPr lvl="0"/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Сочетаемые цвета </a:t>
            </a:r>
          </a:p>
          <a:p>
            <a:pPr lvl="0">
              <a:buFontTx/>
              <a:buNone/>
            </a:pPr>
            <a:r>
              <a:rPr lang="ru-RU" sz="1200" dirty="0" smtClean="0"/>
              <a:t>Обратите особое внимание на графики, диаграммы и надписи.</a:t>
            </a:r>
            <a:r>
              <a:rPr lang="ru-RU" sz="1200" baseline="0" dirty="0" smtClean="0"/>
              <a:t> </a:t>
            </a:r>
            <a:endParaRPr lang="ru-RU" sz="1200" dirty="0" smtClean="0"/>
          </a:p>
          <a:p>
            <a:pPr lvl="0"/>
            <a:r>
              <a:rPr lang="ru-RU" sz="1200" dirty="0" smtClean="0"/>
              <a:t>Учтите, что печать будет выполняться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 Выполните пробную печать, чтобы убедиться в сохранении разницы между цветами при печати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</a:t>
            </a:r>
          </a:p>
          <a:p>
            <a:pPr lvl="0">
              <a:buFontTx/>
              <a:buNone/>
            </a:pPr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Диаграммы, таблицы и графики</a:t>
            </a:r>
          </a:p>
          <a:p>
            <a:pPr lvl="0"/>
            <a:r>
              <a:rPr lang="ru-RU" sz="1200" dirty="0" smtClean="0"/>
              <a:t>Не усложняйте восприятие: по возможности используйте согласованные, простые стили и цвета.</a:t>
            </a:r>
          </a:p>
          <a:p>
            <a:pPr lvl="0"/>
            <a:r>
              <a:rPr lang="ru-RU" sz="1200" dirty="0" smtClean="0"/>
              <a:t>Снабдите все диаграммы и таблицы подписями.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lang="ru-RU"/>
            </a:pPr>
            <a:r>
              <a:rPr lang="ru-RU" sz="1200" dirty="0" smtClean="0"/>
              <a:t>Это другой параметр</a:t>
            </a:r>
            <a:r>
              <a:rPr lang="ru-RU" sz="1200" baseline="0" dirty="0" smtClean="0"/>
              <a:t> для обзорного слайда.</a:t>
            </a:r>
            <a:endParaRPr lang="ru-RU" sz="1200" dirty="0" smtClean="0"/>
          </a:p>
          <a:p>
            <a:pPr marL="228600" indent="-228600">
              <a:buFont typeface="+mj-lt"/>
              <a:buNone/>
            </a:pPr>
            <a:endParaRPr lang="ru-RU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latinLnBrk="0">
              <a:defRPr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2000" baseline="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latinLnBrk="0">
              <a:defRPr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180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latinLnBrk="0">
              <a:defRPr lang="ru-RU" sz="3200">
                <a:latin typeface="+mn-lt"/>
              </a:defRPr>
            </a:lvl1pPr>
            <a:lvl2pPr latinLnBrk="0">
              <a:defRPr lang="ru-RU" sz="2800">
                <a:latin typeface="+mn-lt"/>
              </a:defRPr>
            </a:lvl2pPr>
            <a:lvl3pPr latinLnBrk="0">
              <a:defRPr lang="ru-RU" sz="2400">
                <a:latin typeface="+mn-lt"/>
              </a:defRPr>
            </a:lvl3pPr>
            <a:lvl4pPr latinLnBrk="0">
              <a:defRPr lang="ru-RU" sz="2400">
                <a:latin typeface="+mn-lt"/>
              </a:defRPr>
            </a:lvl4pPr>
            <a:lvl5pPr latinLnBrk="0">
              <a:defRPr lang="ru-RU" sz="2400">
                <a:latin typeface="+mn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pPr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pPr/>
              <a:t>‹#›</a:t>
            </a:fld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23728" y="476672"/>
            <a:ext cx="6912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МБДОУ ДС 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№169  г. Ростов-на-Дону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Консультация для воспитателей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2276872"/>
            <a:ext cx="72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</a:rPr>
              <a:t>Развиваем речь    гиперактивных детей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5733256"/>
            <a:ext cx="5760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      учитель-логопед: </a:t>
            </a:r>
          </a:p>
          <a:p>
            <a:r>
              <a:rPr lang="ru-RU" sz="2800" b="1" i="1" dirty="0" err="1" smtClean="0">
                <a:solidFill>
                  <a:srgbClr val="002060"/>
                </a:solidFill>
              </a:rPr>
              <a:t>Дроботова</a:t>
            </a:r>
            <a:r>
              <a:rPr lang="ru-RU" sz="2800" b="1" i="1" dirty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Светлана Викторовна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938819"/>
            <a:ext cx="2952328" cy="177926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Один из вариантов наглядных схем -  в виде книжечки </a:t>
            </a:r>
          </a:p>
          <a:p>
            <a:r>
              <a:rPr lang="ru-RU" sz="2400" b="1" dirty="0">
                <a:solidFill>
                  <a:srgbClr val="00B05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                          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052736"/>
            <a:ext cx="7891380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часто дети не знают имя и отчество своих родителей, адрес. Им очень тяжело рассказать и о себе.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эффективной является организация тематических недель. В рамках недели книги 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знакомлю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профессиями связанными с изданием книг,  со структурой книги (содержание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иллюстрации,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переплет,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страницы) Рассказываю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истории книги  и какие книги есть сейчас.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Показываю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«Путешествие в типографию».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Совместно  с   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детьми мы разработали проект книги о своей семье.</a:t>
            </a:r>
            <a:endParaRPr lang="ru-RU" sz="14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первой  странице мы решили  вклеить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семейную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фотографию, под ней написать домашний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фотографию родителей и краткий рассказ о их профессиях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нарисовать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герб и написать девиз  семьи,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осадить фамильное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«дерево» желательно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фотографиями, чтобы ребёнок мог рассказать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себе и о своих близких лучше. 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Корни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дерева 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это прабабушки и прадедушки,  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ребёнок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веточка дерева.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http://lit-yaz.ru/pars_docs/refs/38/37360/37360_html_m4c4507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0491" y="4365104"/>
            <a:ext cx="325671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37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332656"/>
            <a:ext cx="7698432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Следующая страница н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ачинается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словами  - Мне нравятся многие люди, но некоторые из них особенно. Я называю их своими друзьями.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Еще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книге есть такие страницы: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Страница об увлечениях ребенка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Лучше всего я умею…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любимые книги.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любимые игры.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это моя самая заветная мечта.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я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вырасту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буду вот таким (такой)… коллаж из журналов.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того как все книги были изготовлены дети с увлечением рассказывали о себе и своей семье.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результате этого проекта были достигнуты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хорошие результаты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без стеснения имея импровизированную схему рассказа научились рассказывать о себе и своих близких.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D:\Фото\2014\январь\фото с телефона\20140219_15384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772199"/>
            <a:ext cx="2688500" cy="1888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Светлана\работушка\2014-2015 год\фотографии 2014-2015г\зима\дарим книжки-малышки\DSC_805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509121"/>
            <a:ext cx="2973434" cy="2151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398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9395" y="864091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Гиперактивным</a:t>
            </a:r>
            <a:r>
              <a:rPr lang="ru-RU" dirty="0"/>
              <a:t> детям очень полезны спокойные </a:t>
            </a:r>
            <a:r>
              <a:rPr lang="ru-RU" b="1" i="1" dirty="0">
                <a:solidFill>
                  <a:srgbClr val="00B050"/>
                </a:solidFill>
              </a:rPr>
              <a:t>настольные игры</a:t>
            </a:r>
            <a:r>
              <a:rPr lang="ru-RU" dirty="0"/>
              <a:t>. Можно также увлечь их конструированием из строительного материала, конструктора; </a:t>
            </a:r>
            <a:r>
              <a:rPr lang="ru-RU" dirty="0" smtClean="0"/>
              <a:t> </a:t>
            </a:r>
            <a:r>
              <a:rPr lang="ru-RU" dirty="0"/>
              <a:t>лепкой, аппликацией, составлением </a:t>
            </a:r>
            <a:r>
              <a:rPr lang="ru-RU" dirty="0" smtClean="0"/>
              <a:t> </a:t>
            </a:r>
            <a:r>
              <a:rPr lang="ru-RU" dirty="0" err="1"/>
              <a:t>пазлов</a:t>
            </a:r>
            <a:r>
              <a:rPr lang="ru-RU" dirty="0"/>
              <a:t>, рассматриванием сюжетных картинок, книг и иллюстраций к ним. </a:t>
            </a:r>
            <a:endParaRPr lang="ru-RU" dirty="0" smtClean="0"/>
          </a:p>
          <a:p>
            <a:r>
              <a:rPr lang="ru-RU" dirty="0" smtClean="0"/>
              <a:t>Такие </a:t>
            </a:r>
            <a:r>
              <a:rPr lang="ru-RU" dirty="0"/>
              <a:t>занятия развивают усидчивость, ребенок учится концентрировать внимание. </a:t>
            </a:r>
            <a:r>
              <a:rPr lang="ru-RU" dirty="0" smtClean="0"/>
              <a:t>И всё проговаривать.</a:t>
            </a:r>
            <a:r>
              <a:rPr lang="ru-RU" b="1" i="1" dirty="0">
                <a:solidFill>
                  <a:srgbClr val="00B050"/>
                </a:solidFill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708920"/>
            <a:ext cx="453067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«Волшебный </a:t>
            </a:r>
            <a:r>
              <a:rPr lang="ru-RU" b="1" i="1" dirty="0">
                <a:solidFill>
                  <a:srgbClr val="00B05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мешочек». </a:t>
            </a:r>
            <a:endParaRPr lang="ru-RU" b="1" i="1" dirty="0" smtClean="0">
              <a:solidFill>
                <a:srgbClr val="00B05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Возможности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этой игры весьма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вариативны </a:t>
            </a: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можете помещать туда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различные фигуры,</a:t>
            </a: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предметы по лексической теме, </a:t>
            </a: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буквы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картинки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слова, конвертики со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словами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которых потом можно сложить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предложение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4986" y="2276872"/>
            <a:ext cx="2809462" cy="2107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116632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Игры для развития речи  детей с гиперактивностью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319328"/>
            <a:ext cx="3478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«Горшочек </a:t>
            </a:r>
            <a:r>
              <a:rPr lang="ru-RU" b="1" i="1" dirty="0" err="1" smtClean="0">
                <a:solidFill>
                  <a:srgbClr val="00B050"/>
                </a:solidFill>
              </a:rPr>
              <a:t>слововар</a:t>
            </a:r>
            <a:r>
              <a:rPr lang="ru-RU" b="1" i="1" dirty="0" smtClean="0">
                <a:solidFill>
                  <a:srgbClr val="00B050"/>
                </a:solidFill>
              </a:rPr>
              <a:t>» </a:t>
            </a:r>
          </a:p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похожа на волшебный мешочек</a:t>
            </a: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4986" y="4509120"/>
            <a:ext cx="2905326" cy="217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2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947629"/>
            <a:ext cx="625360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B050"/>
                </a:solidFill>
              </a:rPr>
              <a:t>«Тряпичная кукла и солдат» (</a:t>
            </a:r>
            <a:r>
              <a:rPr lang="ru-RU" b="1" i="1" dirty="0" err="1">
                <a:solidFill>
                  <a:srgbClr val="00B050"/>
                </a:solidFill>
              </a:rPr>
              <a:t>Фопель</a:t>
            </a:r>
            <a:r>
              <a:rPr lang="ru-RU" b="1" i="1" dirty="0">
                <a:solidFill>
                  <a:srgbClr val="00B050"/>
                </a:solidFill>
              </a:rPr>
              <a:t> К.) </a:t>
            </a:r>
          </a:p>
          <a:p>
            <a:r>
              <a:rPr lang="ru-RU" dirty="0"/>
              <a:t>Цель: упражнение на релаксацию </a:t>
            </a:r>
          </a:p>
          <a:p>
            <a:r>
              <a:rPr lang="ru-RU" dirty="0" smtClean="0"/>
              <a:t>Инструкция: «Пожалуйста</a:t>
            </a:r>
            <a:r>
              <a:rPr lang="ru-RU" dirty="0"/>
              <a:t>, все встаньте и расположитесь так, чтобы вокруг каждого из вас было свободное место. Полностью выпрямитесь и вытянитесь в струнку, как солдат. Застыньте в этой позе, </a:t>
            </a:r>
            <a:r>
              <a:rPr lang="ru-RU" dirty="0" smtClean="0"/>
              <a:t>как будто </a:t>
            </a:r>
            <a:r>
              <a:rPr lang="ru-RU" dirty="0"/>
              <a:t>вы одеревенели, и не двигайтесь. А теперь  </a:t>
            </a:r>
            <a:r>
              <a:rPr lang="ru-RU" dirty="0" smtClean="0"/>
              <a:t>наклонитесь </a:t>
            </a:r>
            <a:r>
              <a:rPr lang="ru-RU" dirty="0"/>
              <a:t>вперед и расставьте руки, чтобы они  </a:t>
            </a:r>
            <a:r>
              <a:rPr lang="ru-RU" dirty="0" smtClean="0"/>
              <a:t>болтались </a:t>
            </a:r>
            <a:r>
              <a:rPr lang="ru-RU" dirty="0"/>
              <a:t>как тряпки. Станьте такими же мягкими и </a:t>
            </a:r>
            <a:r>
              <a:rPr lang="ru-RU" dirty="0" smtClean="0"/>
              <a:t>подвижными</a:t>
            </a:r>
            <a:r>
              <a:rPr lang="ru-RU" dirty="0"/>
              <a:t>, как тряпичная кукла. Слегка согните колени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почувствуйте, как ваши кости становятся мягкими, а </a:t>
            </a:r>
            <a:endParaRPr lang="ru-RU" dirty="0" smtClean="0"/>
          </a:p>
          <a:p>
            <a:r>
              <a:rPr lang="ru-RU" dirty="0" smtClean="0"/>
              <a:t>суставы </a:t>
            </a:r>
            <a:r>
              <a:rPr lang="ru-RU" dirty="0"/>
              <a:t>очень подвижными . Теперь снова </a:t>
            </a:r>
            <a:r>
              <a:rPr lang="ru-RU" dirty="0" smtClean="0"/>
              <a:t>покажите</a:t>
            </a:r>
          </a:p>
          <a:p>
            <a:r>
              <a:rPr lang="ru-RU" dirty="0" smtClean="0"/>
              <a:t> </a:t>
            </a:r>
            <a:r>
              <a:rPr lang="ru-RU" dirty="0"/>
              <a:t>солдата, вытянутого в струнку и абсолютно прямого и </a:t>
            </a:r>
            <a:endParaRPr lang="ru-RU" dirty="0" smtClean="0"/>
          </a:p>
          <a:p>
            <a:r>
              <a:rPr lang="ru-RU" dirty="0" smtClean="0"/>
              <a:t>негнущегося</a:t>
            </a:r>
            <a:r>
              <a:rPr lang="ru-RU" dirty="0"/>
              <a:t>, как будто вырезанного из дерева.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10 секунд.) </a:t>
            </a:r>
            <a:r>
              <a:rPr lang="ru-RU" dirty="0" smtClean="0"/>
              <a:t> Теперь </a:t>
            </a:r>
            <a:r>
              <a:rPr lang="ru-RU" dirty="0"/>
              <a:t>опять станьте тряпичной куклой, мягкой, расслабленной и подвижной. Снова станьте солдатом .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10 секунд.) Теперь опять тряпичной куклой .» </a:t>
            </a:r>
          </a:p>
          <a:p>
            <a:r>
              <a:rPr lang="ru-RU" dirty="0"/>
              <a:t>Просите детей попеременно быть солдатом и тряпичной куклой до тех пор, пока у </a:t>
            </a:r>
            <a:endParaRPr lang="ru-RU" dirty="0" smtClean="0"/>
          </a:p>
          <a:p>
            <a:r>
              <a:rPr lang="ru-RU" dirty="0" smtClean="0"/>
              <a:t>Примечание</a:t>
            </a:r>
            <a:r>
              <a:rPr lang="ru-RU" dirty="0"/>
              <a:t>. Заканчивать такие игры следует на стадии расслабления, когда вы почувствуете, что ребенок достаточно отдохнул.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0497" y="116632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Вместо физминуток очень хорошо включать упражнения на релаксацию и снятие мышечных зажимов.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http://giftsart.ru/images/product_images/info_images/7858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437112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0.liveinternet.ru/images/attach/c/8/101/956/101956430_5111852_army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2790" y="627112"/>
            <a:ext cx="1104900" cy="352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00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260648"/>
            <a:ext cx="48965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B050"/>
                </a:solidFill>
              </a:rPr>
              <a:t>«Замороженные</a:t>
            </a:r>
            <a:r>
              <a:rPr lang="ru-RU" b="1" i="1" dirty="0" smtClean="0">
                <a:solidFill>
                  <a:srgbClr val="00B050"/>
                </a:solidFill>
              </a:rPr>
              <a:t>» или «Фотограф»</a:t>
            </a:r>
            <a:endParaRPr lang="ru-RU" i="1" dirty="0">
              <a:solidFill>
                <a:srgbClr val="00B050"/>
              </a:solidFill>
            </a:endParaRPr>
          </a:p>
          <a:p>
            <a:r>
              <a:rPr lang="ru-RU" dirty="0"/>
              <a:t>Всем известно, что </a:t>
            </a:r>
            <a:r>
              <a:rPr lang="ru-RU" dirty="0" err="1"/>
              <a:t>гиперактивные</a:t>
            </a:r>
            <a:r>
              <a:rPr lang="ru-RU" dirty="0"/>
              <a:t> дети не могут усидеть на месте, они постоянно в движении. Эта игра поможет научить ребенка концентрировать внимание, находясь в определенном положении несколько секунд. Играть в нее можно как с группой детей, так и с одним ребенком.</a:t>
            </a:r>
          </a:p>
          <a:p>
            <a:r>
              <a:rPr lang="ru-RU" dirty="0"/>
              <a:t>Дети выполняют любые движения (летают снежинки, танцуют феи). Взрослый в роли снеговика или волшебника замораживает  </a:t>
            </a:r>
            <a:r>
              <a:rPr lang="ru-RU" dirty="0" smtClean="0"/>
              <a:t>детей /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«Фотограф» </a:t>
            </a:r>
            <a:r>
              <a:rPr lang="ru-RU" dirty="0" smtClean="0"/>
              <a:t>фотографирует их, </a:t>
            </a:r>
            <a:r>
              <a:rPr lang="ru-RU" dirty="0"/>
              <a:t>то есть, подает сигнал, после которого ребенок замирает в определенной позе на несколько секунд. </a:t>
            </a:r>
            <a:r>
              <a:rPr lang="ru-RU" dirty="0" err="1"/>
              <a:t>Гиперактивный</a:t>
            </a:r>
            <a:r>
              <a:rPr lang="ru-RU" dirty="0"/>
              <a:t> ребенок усилием воли стремится удержать позу. Это нелегко для него. Начните с 5-10 секунд.</a:t>
            </a:r>
          </a:p>
          <a:p>
            <a:r>
              <a:rPr lang="ru-RU" dirty="0"/>
              <a:t>Если ребенок справился с задачей, он становится ведущим.</a:t>
            </a:r>
          </a:p>
        </p:txBody>
      </p:sp>
      <p:pic>
        <p:nvPicPr>
          <p:cNvPr id="2050" name="Picture 2" descr="http://img-fotki.yandex.ru/get/4709/125401499.4/0_50f82_e4724f16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052736"/>
            <a:ext cx="3384511" cy="225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ristan-und-layla.de/wp-content/uploads/2013/01/Fotolia_34945088_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077072"/>
            <a:ext cx="335631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19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97346"/>
            <a:ext cx="82089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B050"/>
                </a:solidFill>
              </a:rPr>
              <a:t>«Быстрые превращения» (</a:t>
            </a:r>
            <a:r>
              <a:rPr lang="ru-RU" b="1" i="1" dirty="0" err="1">
                <a:solidFill>
                  <a:srgbClr val="00B050"/>
                </a:solidFill>
              </a:rPr>
              <a:t>Фопель</a:t>
            </a:r>
            <a:r>
              <a:rPr lang="ru-RU" b="1" i="1" dirty="0">
                <a:solidFill>
                  <a:srgbClr val="00B050"/>
                </a:solidFill>
              </a:rPr>
              <a:t> К.) </a:t>
            </a:r>
          </a:p>
          <a:p>
            <a:r>
              <a:rPr lang="ru-RU" dirty="0"/>
              <a:t>Цель: упражнение на снятие напряжения после «сидячей» работы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Материалы: Аудиокассета с записью бодрой инструментальной музыки. </a:t>
            </a:r>
          </a:p>
          <a:p>
            <a:r>
              <a:rPr lang="ru-RU" dirty="0" smtClean="0"/>
              <a:t>Инструкция:</a:t>
            </a:r>
          </a:p>
          <a:p>
            <a:r>
              <a:rPr lang="ru-RU" dirty="0" smtClean="0"/>
              <a:t>Сейчас </a:t>
            </a:r>
            <a:r>
              <a:rPr lang="ru-RU" dirty="0"/>
              <a:t>зазвучит музыка, и вы начнете ходить по </a:t>
            </a:r>
            <a:r>
              <a:rPr lang="ru-RU" dirty="0" smtClean="0"/>
              <a:t>группе. </a:t>
            </a:r>
            <a:r>
              <a:rPr lang="ru-RU" dirty="0"/>
              <a:t>Когда музыка остановится, вы тоже должны остановиться. В этот момент я скажу вам, кого вы должны изобразить .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Включите музыку и остановите ее примерно через одну минуту.) Теперь вы все должны превратиться в Бабу-Ягу.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Снова включите музыку на 30 секунд.) </a:t>
            </a:r>
          </a:p>
          <a:p>
            <a:r>
              <a:rPr lang="ru-RU" dirty="0"/>
              <a:t>Теперь все - роботы. Встаньте парами и покажите друг другу, что вы роботы . (Снова поставьте музыку на 30 секунд.)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Другие превращения: грустный клоун, веселый танцор, нервный грабитель, утомленный </a:t>
            </a:r>
            <a:r>
              <a:rPr lang="ru-RU" dirty="0" smtClean="0"/>
              <a:t>бегун, </a:t>
            </a:r>
            <a:r>
              <a:rPr lang="ru-RU" dirty="0"/>
              <a:t>улыбающийся манекен, боксер перед борьбой, певец, заслуживший аплодисменты. </a:t>
            </a:r>
          </a:p>
        </p:txBody>
      </p:sp>
      <p:pic>
        <p:nvPicPr>
          <p:cNvPr id="4098" name="Picture 2" descr="http://edu.convdocs.org/tw_files2/urls_2/10/d-9128/7z-docs/2_html_m1f9000f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914629"/>
            <a:ext cx="1923336" cy="1943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julienbinz.com/photo/gal/pic/gal-18643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906490"/>
            <a:ext cx="2009377" cy="200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d.uploads.ru/t/rLtwy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998660"/>
            <a:ext cx="158027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kartinki-vernisazh.ru/_ph/31/2/781295332.gif?144328727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892564"/>
            <a:ext cx="1262528" cy="166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1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33265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B050"/>
                </a:solidFill>
              </a:rPr>
              <a:t>«Молчу-шепчу-кричу»</a:t>
            </a:r>
          </a:p>
          <a:p>
            <a:r>
              <a:rPr lang="ru-RU" dirty="0"/>
              <a:t>У гиперактивных детей часто возникают проблемы с речью, так как им сложно ее регулировать. Они слишком быстро говорят, глотая слова или слоги.</a:t>
            </a:r>
          </a:p>
          <a:p>
            <a:r>
              <a:rPr lang="ru-RU" dirty="0"/>
              <a:t>Эта игра поможет решить проблемы, связанные с речью. Перед началом игры взрослый </a:t>
            </a:r>
            <a:r>
              <a:rPr lang="ru-RU" dirty="0" smtClean="0"/>
              <a:t>объясняет правила </a:t>
            </a:r>
            <a:r>
              <a:rPr lang="ru-RU" dirty="0"/>
              <a:t>игры. Объясните, что во время игры ребенок должен четко произносить слова, говорить надо медленно, чередуя громкую и тихую речь. Игра отлично развивает память, внимание, мышление. В начале игры договоритесь, какие знаки вы будете использовать во время игры, и что будет обозначать каждый знак.</a:t>
            </a:r>
          </a:p>
          <a:p>
            <a:r>
              <a:rPr lang="ru-RU" dirty="0"/>
              <a:t>Например, коснувшись носа, ведущий дает команду говорить шепотом и двигаться в замедленном темпе; </a:t>
            </a:r>
            <a:endParaRPr lang="ru-RU" dirty="0" smtClean="0"/>
          </a:p>
          <a:p>
            <a:r>
              <a:rPr lang="ru-RU" dirty="0" smtClean="0"/>
              <a:t>взявшись </a:t>
            </a:r>
            <a:r>
              <a:rPr lang="ru-RU" dirty="0"/>
              <a:t>за уши, он разрешает двигаться быстро, бегать, говорить громко, даже кричать. А когда ведущий хлопнет в ладоши, ребенок должен замолчать и замереть. Каждый раз </a:t>
            </a:r>
            <a:r>
              <a:rPr lang="ru-RU" dirty="0" smtClean="0"/>
              <a:t>можно придумывать новые </a:t>
            </a:r>
            <a:r>
              <a:rPr lang="ru-RU" dirty="0"/>
              <a:t>знаки, это внесет разнообразие в игру.</a:t>
            </a:r>
          </a:p>
          <a:p>
            <a:r>
              <a:rPr lang="ru-RU" dirty="0"/>
              <a:t>Заканчивать игру надо командами «шепчу» или «молчу», это поможет избежать перевозбуждения психики </a:t>
            </a:r>
            <a:r>
              <a:rPr lang="ru-RU" dirty="0" err="1"/>
              <a:t>гиперактивного</a:t>
            </a:r>
            <a:r>
              <a:rPr lang="ru-RU" dirty="0"/>
              <a:t> ребенка.</a:t>
            </a:r>
          </a:p>
        </p:txBody>
      </p:sp>
      <p:pic>
        <p:nvPicPr>
          <p:cNvPr id="5122" name="Picture 2" descr="http://cs627220.vk.me/v627220805/10ff7/vKRtc7Nx57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5133970"/>
            <a:ext cx="1368152" cy="172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fortunita.info/wp/wp-content/uploads/2012/09/ush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7132" y="5129901"/>
            <a:ext cx="1713791" cy="170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activeindiatv.com/images/stories/taal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9866" y="5132881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64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632848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ИГРЫ И УПРАЖНЕНИЯ ДЛЯ ИНДИВИДУАЛЬНЫХ ЗАНЯТИЙ</a:t>
            </a:r>
            <a:endParaRPr lang="ru-RU" sz="1600" i="1" dirty="0">
              <a:solidFill>
                <a:srgbClr val="00B05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Прежде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чем начать коллективные игровые занятия, желательно провести несколько индивидуальных тренировочных занятий с детьми. При проведении индивидуальных занятий можно использовать следующие игры и упражнения.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1. Для развития произвольности: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703830" algn="l"/>
              </a:tabLs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«Да» и «нет» не говори»;</a:t>
            </a:r>
            <a:endParaRPr lang="ru-RU" sz="1600" b="1" dirty="0">
              <a:solidFill>
                <a:srgbClr val="00B05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703830" algn="l"/>
              </a:tabLs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«Летает-не летает»;</a:t>
            </a:r>
            <a:endParaRPr lang="ru-RU" sz="1600" b="1" dirty="0">
              <a:solidFill>
                <a:srgbClr val="00B05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70383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Съедобное - несъедобное»;</a:t>
            </a:r>
            <a:endParaRPr lang="ru-RU" sz="1600" b="1" dirty="0">
              <a:solidFill>
                <a:srgbClr val="00B05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703830" algn="l"/>
              </a:tabLs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«Запретное движение»;</a:t>
            </a:r>
            <a:endParaRPr lang="ru-RU" sz="1600" b="1" dirty="0">
              <a:solidFill>
                <a:srgbClr val="00B05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 Запретное слово »: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(ребенок вслед за взрослым повторяет все слова, кроме одного, которое «назначили запретным». Вместо этого слова он может, например, хлопнуть в ладоши);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«Раз-два-три - говори!»</a:t>
            </a:r>
            <a:endParaRPr lang="ru-RU" sz="1600" b="1" dirty="0">
              <a:solidFill>
                <a:srgbClr val="00B05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«Море волнуется»</a:t>
            </a:r>
            <a:endParaRPr lang="ru-RU" sz="1600" b="1" dirty="0">
              <a:solidFill>
                <a:srgbClr val="00B05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797152"/>
            <a:ext cx="2552826" cy="1800200"/>
          </a:xfrm>
          <a:prstGeom prst="rect">
            <a:avLst/>
          </a:prstGeom>
        </p:spPr>
      </p:pic>
      <p:pic>
        <p:nvPicPr>
          <p:cNvPr id="5" name="Picture 2" descr="http://m.gifmania.com.tr/Hareketli-Gifler-Nesneler/Gif-Resimleri-Oyuncaklar/Animasyonlar-Toplar/Toplar-8721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406667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6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60648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  <a:tabLst>
                <a:tab pos="152400" algn="l"/>
              </a:tabLst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2</a:t>
            </a: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.	Для развития внимания и памяти:</a:t>
            </a:r>
            <a:endParaRPr lang="ru-RU" sz="2400" b="1" i="1" dirty="0">
              <a:solidFill>
                <a:srgbClr val="00B05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«Что исчезло?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»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:  педагог 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ставит на стол 10 игрушек. Ребенок рассматривает их и закрывает глаза. Взрослый убирает одну игрушку. Ребенок открывает глаза и определяет, «что исчезло»;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«Что изменилось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?»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игра похожа на предыдущую, только игрушки не убирают, а меняют местами;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 Внимание - рисуй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!»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взрослый показывает ребенку в течение 2 секунд несложный рисунок. Затем рисунок убирают, и ребенок рисует его по памяти;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«Слушай хлопки»: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взрослый договаривается с ребенком, что если звучит один хлопок, нужно маршировать на месте, два хлопка - стоять на одной ноге (как аист), три хлопка - прыгать (как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лягушка).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221088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«Сделай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наоборот»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поможет ребенку сконцентрировать внимание, тренировать мышление, развивать воображение. Дети очень любят играть в нее. Игра достаточно простая и не требует никакой предварительной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подготовки. Взрослый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ребенку движение,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должен выполнить это движение наоборот.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взрослый встал на носочки, ребенок,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наоборот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должен присесть; взрослый наклонился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влево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ребенок наклоняется вправо и т. д.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5157192"/>
            <a:ext cx="2491451" cy="169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95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260648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Очень важно при СДВГ соблюдать режим дня,  </a:t>
            </a:r>
          </a:p>
          <a:p>
            <a:r>
              <a:rPr lang="ru-RU" b="1" i="1" dirty="0" smtClean="0">
                <a:solidFill>
                  <a:srgbClr val="00B050"/>
                </a:solidFill>
              </a:rPr>
              <a:t>исключить  бесконтрольный  просмотр телевизора, особенно новостей и агрессивных мультфильмов.</a:t>
            </a:r>
          </a:p>
          <a:p>
            <a:r>
              <a:rPr lang="ru-RU" b="1" i="1" dirty="0" smtClean="0">
                <a:solidFill>
                  <a:srgbClr val="00B050"/>
                </a:solidFill>
              </a:rPr>
              <a:t>Исключить и агрессивные компьютерные и особенно планшетные игры.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8194" name="Picture 2" descr="http://polistaj.ru/image/Small/multimedia/books_covers/10094552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638" y="1459627"/>
            <a:ext cx="1995429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kids.cbs-bataysk.ru/wp-content/uploads/2013/05/%D0%BA%D0%BE%D0%BD%D1%81.2-03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091" y="2060848"/>
            <a:ext cx="203047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uspeshno.com.ua/assets/images/roditeljam-o-detjah/detskie-kaprizy.-prakticheskoe-rukovodstvo-dlya-roditelej-neposlushnyh-detej.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123" y="2564904"/>
            <a:ext cx="19296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w.megajeans.ru/img/books_covers/100757717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8496" y="3861048"/>
            <a:ext cx="1970743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1560" y="5805264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Очень много интересных рекомендаций для родителей </a:t>
            </a:r>
          </a:p>
          <a:p>
            <a:r>
              <a:rPr lang="ru-RU" b="1" i="1" dirty="0">
                <a:solidFill>
                  <a:srgbClr val="00B050"/>
                </a:solidFill>
              </a:rPr>
              <a:t>м</a:t>
            </a:r>
            <a:r>
              <a:rPr lang="ru-RU" b="1" i="1" dirty="0" smtClean="0">
                <a:solidFill>
                  <a:srgbClr val="00B050"/>
                </a:solidFill>
              </a:rPr>
              <a:t>ожно найти   в серии пособий СЕКРЕТЫ ВОСПИТАНИЯ  </a:t>
            </a:r>
          </a:p>
          <a:p>
            <a:r>
              <a:rPr lang="ru-RU" b="1" i="1" dirty="0" smtClean="0">
                <a:solidFill>
                  <a:srgbClr val="00B050"/>
                </a:solidFill>
              </a:rPr>
              <a:t>Ох уж эти детки!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70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84887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Синдром дефицита внимания 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и гиперактивности (СДВГ)</a:t>
            </a: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–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это дисфункция центральной нервной системы, проявляющаяся трудностями концентрации и поддержания внимания, нарушениями обучения и памяти, а также сложностями обработки экзогенной и эндогенной информации и стимулов.</a:t>
            </a:r>
            <a:endParaRPr lang="ru-RU" sz="1600" dirty="0">
              <a:solidFill>
                <a:srgbClr val="000000"/>
              </a:solidFill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Авторы психологического словаря относят к внешним проявлениям гиперактивности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невнимательность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отвлекаемость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импульсивность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повышенную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двигательную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активность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проблемы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во взаимоотношениях с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окружающими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трудности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обучении 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низкая самооценка </a:t>
            </a: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(часто) 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При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этом уровень интеллектуального развития у детей не зависит от степени гиперактивности и может превышать показатели возрастной нормы.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Как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правило, в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50% случаев в основе СДВГ лежит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минимальная мозговая дисфункция (ММД), наличие которой определяет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врач-невролог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после проведения специальной диагностики. При необходимости назначается медикаментозное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и физиотерапевтическое лечение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t>.</a:t>
            </a:r>
            <a:endParaRPr lang="ru-RU" sz="1600" dirty="0">
              <a:solidFill>
                <a:srgbClr val="000000"/>
              </a:solidFill>
              <a:effectLst/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060848"/>
            <a:ext cx="2952328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66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3608" y="1916832"/>
            <a:ext cx="8388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rgbClr val="00B050"/>
                </a:solidFill>
              </a:rPr>
              <a:t>Спасибо за внимание</a:t>
            </a:r>
          </a:p>
          <a:p>
            <a:pPr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919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29234334"/>
              </p:ext>
            </p:extLst>
          </p:nvPr>
        </p:nvGraphicFramePr>
        <p:xfrm>
          <a:off x="1115616" y="1052736"/>
          <a:ext cx="609600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70652" y="332656"/>
            <a:ext cx="695414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Типичные нарушения у детей с СДВГ:</a:t>
            </a:r>
          </a:p>
          <a:p>
            <a:pPr>
              <a:buNone/>
            </a:pPr>
            <a:endParaRPr lang="ru-RU" b="1" dirty="0"/>
          </a:p>
        </p:txBody>
      </p:sp>
      <p:graphicFrame>
        <p:nvGraphicFramePr>
          <p:cNvPr id="11" name="Diagram 2"/>
          <p:cNvGraphicFramePr/>
          <p:nvPr>
            <p:extLst>
              <p:ext uri="{D42A27DB-BD31-4B8C-83A1-F6EECF244321}">
                <p14:modId xmlns:p14="http://schemas.microsoft.com/office/powerpoint/2010/main" val="2171832793"/>
              </p:ext>
            </p:extLst>
          </p:nvPr>
        </p:nvGraphicFramePr>
        <p:xfrm>
          <a:off x="1128473" y="3861048"/>
          <a:ext cx="6096000" cy="2820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  <p:bldGraphic spid="11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755576" y="135837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0988" lvl="0" indent="-280988"/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Зрительно-моторная координация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2332" y="542680"/>
            <a:ext cx="525438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 слежении ребенком глазами за движением </a:t>
            </a:r>
          </a:p>
          <a:p>
            <a:r>
              <a:rPr lang="ru-RU" dirty="0" smtClean="0"/>
              <a:t>какого-то предмета  можно заметить у него легкие </a:t>
            </a:r>
          </a:p>
          <a:p>
            <a:r>
              <a:rPr lang="ru-RU" dirty="0" smtClean="0"/>
              <a:t>подёргивания глаз – нистагм.</a:t>
            </a:r>
          </a:p>
          <a:p>
            <a:r>
              <a:rPr lang="ru-RU" dirty="0" smtClean="0"/>
              <a:t>Это приводит к частым запинкам при чтении, </a:t>
            </a:r>
          </a:p>
          <a:p>
            <a:r>
              <a:rPr lang="ru-RU" dirty="0" smtClean="0"/>
              <a:t>когда ребенок плавно переводит глаза от буквы </a:t>
            </a:r>
          </a:p>
          <a:p>
            <a:r>
              <a:rPr lang="ru-RU" dirty="0" smtClean="0"/>
              <a:t>к букве или при копировании  цифр и букв. </a:t>
            </a:r>
          </a:p>
          <a:p>
            <a:r>
              <a:rPr lang="ru-RU" dirty="0" smtClean="0"/>
              <a:t>Наблюдается тремор в вытянутых руках.</a:t>
            </a:r>
          </a:p>
          <a:p>
            <a:r>
              <a:rPr lang="ru-RU" dirty="0" smtClean="0"/>
              <a:t>С трудом сохраняет равновесие, стоя </a:t>
            </a:r>
          </a:p>
          <a:p>
            <a:r>
              <a:rPr lang="ru-RU" dirty="0" smtClean="0"/>
              <a:t>на одной ноге,  часто спотыкается.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88800" y="3052691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0988" lvl="0" indent="-280988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Нарушение сна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8019" y="3445022"/>
            <a:ext cx="5516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Ребенка трудно уложить спать с раннего детства. </a:t>
            </a:r>
          </a:p>
          <a:p>
            <a:r>
              <a:rPr lang="ru-RU" dirty="0" smtClean="0"/>
              <a:t>Часто страдает </a:t>
            </a:r>
            <a:r>
              <a:rPr lang="ru-RU" dirty="0" err="1" smtClean="0"/>
              <a:t>энурезом</a:t>
            </a:r>
            <a:r>
              <a:rPr lang="ru-RU" dirty="0"/>
              <a:t> </a:t>
            </a:r>
            <a:r>
              <a:rPr lang="ru-RU" dirty="0" smtClean="0"/>
              <a:t>так-как тяжело просыпается.</a:t>
            </a:r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067" y="2735672"/>
            <a:ext cx="2648421" cy="17612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003" y="559372"/>
            <a:ext cx="2591485" cy="172247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0" name="Прямоугольник 19"/>
          <p:cNvSpPr/>
          <p:nvPr/>
        </p:nvSpPr>
        <p:spPr>
          <a:xfrm>
            <a:off x="756431" y="4062807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0988" lvl="0" indent="-280988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Неспособность к сосредоточению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0562" y="4444469"/>
            <a:ext cx="83439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Плохо удается концентрировать внимание. Они </a:t>
            </a:r>
          </a:p>
          <a:p>
            <a:r>
              <a:rPr lang="ru-RU" dirty="0" smtClean="0"/>
              <a:t>Постоянно переходят от одного  действия к другому, </a:t>
            </a:r>
          </a:p>
          <a:p>
            <a:r>
              <a:rPr lang="ru-RU" dirty="0" smtClean="0"/>
              <a:t>бросают начатое,  выполняют задание лишь </a:t>
            </a:r>
          </a:p>
          <a:p>
            <a:r>
              <a:rPr lang="ru-RU" dirty="0" smtClean="0"/>
              <a:t>частично, не вникая в их суть. Дети легко и много </a:t>
            </a:r>
          </a:p>
          <a:p>
            <a:r>
              <a:rPr lang="ru-RU" dirty="0" smtClean="0"/>
              <a:t>обещают и не выполняют обещания;  некритичны  к </a:t>
            </a:r>
          </a:p>
          <a:p>
            <a:r>
              <a:rPr lang="ru-RU" dirty="0" smtClean="0"/>
              <a:t>себе; </a:t>
            </a:r>
            <a:r>
              <a:rPr lang="ru-RU" dirty="0"/>
              <a:t> </a:t>
            </a:r>
            <a:r>
              <a:rPr lang="ru-RU" dirty="0" smtClean="0"/>
              <a:t>им кажется, что всё выполнено безупречно.</a:t>
            </a:r>
          </a:p>
          <a:p>
            <a:r>
              <a:rPr lang="ru-RU" dirty="0" smtClean="0"/>
              <a:t>Замечания они не воспринимают – срабатывают </a:t>
            </a:r>
          </a:p>
          <a:p>
            <a:r>
              <a:rPr lang="ru-RU" dirty="0" smtClean="0"/>
              <a:t>механизмы  </a:t>
            </a:r>
            <a:r>
              <a:rPr lang="ru-RU" dirty="0"/>
              <a:t> </a:t>
            </a:r>
            <a:r>
              <a:rPr lang="ru-RU" dirty="0" smtClean="0"/>
              <a:t>психологической защиты. Осознание ошибки лишь кратковременное.</a:t>
            </a:r>
          </a:p>
        </p:txBody>
      </p:sp>
      <p:pic>
        <p:nvPicPr>
          <p:cNvPr id="22" name="Picture 4" descr="http://www.tenox.ru/wp-content/uploads/2014/10/kartinka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4273" y="4701893"/>
            <a:ext cx="2672516" cy="16121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2667" y="2141038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0988" lvl="0" indent="-280988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Дезорганизованность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9959" y="3219560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0988" lvl="0" indent="-280988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Нарушение восприятия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1680" y="3698880"/>
            <a:ext cx="6840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Часто не может правильно понять и использовать, </a:t>
            </a:r>
          </a:p>
          <a:p>
            <a:r>
              <a:rPr lang="ru-RU" dirty="0" smtClean="0"/>
              <a:t>полученную информацию от окружающих. </a:t>
            </a:r>
          </a:p>
          <a:p>
            <a:r>
              <a:rPr lang="ru-RU" dirty="0" smtClean="0"/>
              <a:t>У таких детей гораздо чаще, чем у их сверстников встречаются нелепицы в речи, искажение различных слов и фраз, надолго запоминающиеся родителям курьёзы. </a:t>
            </a:r>
          </a:p>
          <a:p>
            <a:r>
              <a:rPr lang="ru-RU" dirty="0" smtClean="0"/>
              <a:t>Плохо различает признаки сходства и различия, размеры в рисунках, звуки в словах и буквы на письме. </a:t>
            </a:r>
          </a:p>
          <a:p>
            <a:r>
              <a:rPr lang="ru-RU" dirty="0" smtClean="0"/>
              <a:t>Сложно сложить из отдельных частей целую фигуру. </a:t>
            </a:r>
          </a:p>
          <a:p>
            <a:r>
              <a:rPr lang="ru-RU" dirty="0" smtClean="0"/>
              <a:t>Часто путают право и лево. </a:t>
            </a:r>
          </a:p>
          <a:p>
            <a:r>
              <a:rPr lang="ru-RU" dirty="0" smtClean="0"/>
              <a:t>«Отключаются» каждые 5-15 минут  на 1-3 минуты.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1680" y="2621575"/>
            <a:ext cx="5260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 чувствуют времени и не могут его планировать. </a:t>
            </a:r>
          </a:p>
          <a:p>
            <a:r>
              <a:rPr lang="ru-RU" dirty="0" smtClean="0"/>
              <a:t>Метеозависимы.</a:t>
            </a:r>
          </a:p>
        </p:txBody>
      </p:sp>
      <p:pic>
        <p:nvPicPr>
          <p:cNvPr id="1028" name="Picture 4" descr="http://www.titovasvetlana.ru/upload/medialibrary/0d8/0d85fa1192904efe7195d7a99df65d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8004" y="2498038"/>
            <a:ext cx="2740011" cy="182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842667" y="224426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0988" lvl="0" indent="-280988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Трудности переключения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9959" y="813400"/>
            <a:ext cx="57180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Несмотря на то, что эти дети не умеют сосредоточиться </a:t>
            </a:r>
          </a:p>
          <a:p>
            <a:r>
              <a:rPr lang="ru-RU" dirty="0" smtClean="0"/>
              <a:t>на заданной им работе, они с головой могут</a:t>
            </a:r>
          </a:p>
          <a:p>
            <a:r>
              <a:rPr lang="ru-RU" dirty="0" smtClean="0"/>
              <a:t> «погружаться»  в то, что вызывает их интерес. </a:t>
            </a:r>
          </a:p>
          <a:p>
            <a:r>
              <a:rPr lang="ru-RU" dirty="0" smtClean="0"/>
              <a:t>Конструктор, пазлы, компьютер.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900" y="150186"/>
            <a:ext cx="2608381" cy="1863543"/>
          </a:xfrm>
          <a:prstGeom prst="rect">
            <a:avLst/>
          </a:prstGeom>
        </p:spPr>
      </p:pic>
      <p:pic>
        <p:nvPicPr>
          <p:cNvPr id="1026" name="Picture 2" descr="http://funforkids.ru/pictures/ruskazka/skazka_23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0679" y="4211771"/>
            <a:ext cx="1512168" cy="262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17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88640"/>
            <a:ext cx="535133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Интересные факты о СДВГ: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727248"/>
            <a:ext cx="66752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Преобладание СДВГ среди мальчиков </a:t>
            </a:r>
            <a:r>
              <a:rPr lang="ru-RU" dirty="0" smtClean="0"/>
              <a:t>объясняется рядом причин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Влиянием наследственных факторов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Плод мужского пола более уязвим во время беременности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У мальчиков межполушарная асимметрия больше, </a:t>
            </a:r>
          </a:p>
          <a:p>
            <a:r>
              <a:rPr lang="ru-RU" dirty="0" smtClean="0"/>
              <a:t>что обуславливает меньшие компенсаторные возможности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2420888"/>
            <a:ext cx="31683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многих детей с СДВГ наблюдаются трудности в формировании навыков </a:t>
            </a:r>
            <a:r>
              <a:rPr lang="ru-RU" dirty="0" smtClean="0">
                <a:solidFill>
                  <a:srgbClr val="00B050"/>
                </a:solidFill>
              </a:rPr>
              <a:t>чтения, письма и счета </a:t>
            </a:r>
            <a:r>
              <a:rPr lang="ru-RU" dirty="0" smtClean="0"/>
              <a:t>(причем нарушения в случаях </a:t>
            </a:r>
            <a:r>
              <a:rPr lang="ru-RU" dirty="0" err="1" smtClean="0"/>
              <a:t>дисграфии</a:t>
            </a:r>
            <a:r>
              <a:rPr lang="ru-RU" dirty="0" smtClean="0"/>
              <a:t> и </a:t>
            </a:r>
            <a:r>
              <a:rPr lang="ru-RU" dirty="0" err="1" smtClean="0"/>
              <a:t>дискалькулии</a:t>
            </a:r>
            <a:r>
              <a:rPr lang="ru-RU" dirty="0" smtClean="0"/>
              <a:t> имеют вторичный характер и возникают в условиях перенапряжения, когда к детям предъявляются завышенные требования) и </a:t>
            </a:r>
            <a:r>
              <a:rPr lang="ru-RU" dirty="0" smtClean="0">
                <a:solidFill>
                  <a:srgbClr val="00B050"/>
                </a:solidFill>
              </a:rPr>
              <a:t>нарушения в развитии речи </a:t>
            </a:r>
            <a:r>
              <a:rPr lang="ru-RU" dirty="0" smtClean="0"/>
              <a:t>(более чем в 60% случаев).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6813" y="2907700"/>
            <a:ext cx="2222044" cy="3950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70853" y="2232972"/>
            <a:ext cx="4865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Очень важно при СДВГ соблюдать диету…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09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26134" y="188640"/>
            <a:ext cx="844173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Правила работы с </a:t>
            </a:r>
            <a:r>
              <a:rPr lang="ru-RU" sz="3200" b="1" i="1" dirty="0" err="1" smtClean="0">
                <a:solidFill>
                  <a:schemeClr val="accent1">
                    <a:lumMod val="75000"/>
                  </a:schemeClr>
                </a:solidFill>
              </a:rPr>
              <a:t>гиперактивными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 детьми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76370" y="1085087"/>
            <a:ext cx="6184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Работать с ребенком </a:t>
            </a: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в первой половине дня, </a:t>
            </a: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а не </a:t>
            </a: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вечером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9572" y="1851656"/>
            <a:ext cx="431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Уменьшить рабочую нагрузку </a:t>
            </a: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ребенка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3317" y="2228576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Делить работу на более короткие, но более частые </a:t>
            </a: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периоды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02057" y="4043062"/>
            <a:ext cx="75951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13716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Организовывать физминутки, </a:t>
            </a: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рифмовки </a:t>
            </a: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с движениями, </a:t>
            </a: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стихи с мячом, </a:t>
            </a:r>
            <a:endParaRPr lang="ru-RU" dirty="0" smtClean="0">
              <a:latin typeface="Times New Roman" panose="02020603050405020304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  <a:p>
            <a:pPr lvl="0" algn="just">
              <a:spcAft>
                <a:spcPts val="0"/>
              </a:spcAft>
              <a:tabLst>
                <a:tab pos="13716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грамматические </a:t>
            </a: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рифмовки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3233" y="2635641"/>
            <a:ext cx="5834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152400" algn="l"/>
              </a:tabLst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Снизить требования к аккуратности в начале работы, </a:t>
            </a:r>
            <a:endParaRPr lang="ru-RU" dirty="0" smtClean="0">
              <a:latin typeface="Times New Roman" panose="02020603050405020304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  <a:p>
            <a:pPr lvl="0" algn="just">
              <a:spcAft>
                <a:spcPts val="0"/>
              </a:spcAft>
              <a:tabLst>
                <a:tab pos="1524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чтобы </a:t>
            </a: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сформировать </a:t>
            </a: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ситуацию </a:t>
            </a: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успеха.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1580" y="3187399"/>
            <a:ext cx="593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158750" algn="l"/>
              </a:tabLst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Посадить ребенка во время занятий рядом с взрослым.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8222" y="3548526"/>
            <a:ext cx="8170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158750" algn="l"/>
              </a:tabLst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Использовать тактильный контакт (элементы массажа, прикосновения, поглаживания).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5324" y="75467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146050" algn="l"/>
              </a:tabLst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Давать короткие, четкие и конкретные инструкции.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3317" y="1442486"/>
            <a:ext cx="5888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ребенка надо учитывать, но не поощрять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aks.roshd.ir/photos/8.1319.medium.aspx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057" y="4681188"/>
            <a:ext cx="2073142" cy="207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img-fotki.yandex.ru/get/6111/47407354.604/0_d116b_3c942612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1532" y="4366227"/>
            <a:ext cx="1898053" cy="238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p8cdn4static.sharpschool.com/UserFiles/Servers/Server_45705/Image/Directory/Class%20Pages/Parks,%20Glenda%20%20Second%20Grade/Supply%20List/cutecolorsfrogani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821433"/>
            <a:ext cx="1988148" cy="194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68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5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2028" y="313987"/>
            <a:ext cx="5989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04470" algn="l"/>
              </a:tabLst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Использовать гибкую систему поощрений и наказаний.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4375" y="777393"/>
            <a:ext cx="7100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01295" algn="l"/>
              </a:tabLst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Поощрять ребенка сразу же, не откладывая на будущее.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6615" y="1146725"/>
            <a:ext cx="598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07010" algn="l"/>
              </a:tabLst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Предоставлять ребенку возможность выбора.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1882" y="1700723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Не нужно подгонять или торопить ребенка — это создает нервозность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2028" y="2254721"/>
            <a:ext cx="732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140335" algn="l"/>
              </a:tabLst>
            </a:pPr>
            <a:r>
              <a:rPr lang="ru-RU" dirty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Договариваться с ребенком о тех или иных действиях заранее.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1882" y="264336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0701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Не требовать идеального соблюдения дисциплины, не допуская грубых нарушений 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1857" y="3308998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0701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Не стоит ставить в пример успехи другого, более усидчивого и работоспособного ребенка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1038" y="4293096"/>
            <a:ext cx="37181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0701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По возможности использовать тетради для развития в том числе и речи с напечатанными заданиями, в которых ребенку нужно лишь подчеркнуть, обвести и т.д.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11" name="AutoShape 2" descr="http://%D1%85%D0%BE%D1%80%D0%BE%D1%88%D0%B8%D0%B5%D0%B8%D0%B3%D1%80%D1%83%D1%88%D0%BA%D0%B8.%D1%80%D1%84/generic/cataloggal/all/594_ima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5047" y="3862996"/>
            <a:ext cx="4317433" cy="259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8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7584" y="381770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0701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Обучение чтению должно опережать обучение письму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39400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0701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При построении  занятия организуйте многократное повторение с целью выведения материала из кратковременной памяти в долгосрочную </a:t>
            </a:r>
            <a:endParaRPr lang="ru-RU" sz="1100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5461" y="2707948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07010" algn="l"/>
              </a:tabLst>
            </a:pPr>
            <a:r>
              <a:rPr lang="ru-RU" dirty="0" smtClean="0">
                <a:latin typeface="Sylfaen" panose="010A0502050306030303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Ребенку необходима заслуженная похвала. Находите положительные моменты в поведении и учебе ребенка. Замечайте его небольшие достижения. </a:t>
            </a:r>
          </a:p>
          <a:p>
            <a:pPr lvl="0" algn="just">
              <a:spcAft>
                <a:spcPts val="0"/>
              </a:spcAft>
              <a:tabLst>
                <a:tab pos="207010" algn="l"/>
              </a:tabLst>
            </a:pPr>
            <a:r>
              <a:rPr lang="ru-RU" i="1" dirty="0" smtClean="0">
                <a:latin typeface="Sylfaen" panose="010A0502050306030303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Помните: наказание лишает детей желания работать, а чрезмерная похвала расслабляет.</a:t>
            </a:r>
            <a:endParaRPr lang="ru-RU" i="1" dirty="0"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33116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«ПРАВИЛО   ЗЕЛЁНОЙ  ПАСТЫ»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0824" y="4284907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"/>
              <a:tabLst>
                <a:tab pos="204470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Оставаться спокойным, заинтересованным в его успехе </a:t>
            </a:r>
          </a:p>
          <a:p>
            <a:pPr lvl="0" algn="just">
              <a:spcAft>
                <a:spcPts val="0"/>
              </a:spcAft>
              <a:tabLst>
                <a:tab pos="20447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                                                  Нет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Sylfaen" panose="010A0502050306030303" pitchFamily="18" charset="0"/>
                <a:cs typeface="Sylfaen" panose="010A0502050306030303" pitchFamily="18" charset="0"/>
              </a:rPr>
              <a:t>хладнокровия — нет пре­имущества!</a:t>
            </a:r>
            <a:endParaRPr lang="ru-RU" sz="1100" b="1" dirty="0">
              <a:solidFill>
                <a:srgbClr val="C00000"/>
              </a:solidFill>
              <a:effectLst/>
              <a:latin typeface="Sylfaen" panose="010A0502050306030303" pitchFamily="18" charset="0"/>
              <a:ea typeface="Sylfaen" panose="010A0502050306030303" pitchFamily="18" charset="0"/>
              <a:cs typeface="Sylfaen" panose="010A05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0824" y="202324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подкрепления устных инструкций, используйте зрительную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стимуляцию. Крупные  схемы, плакаты,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предъявляемые поочередно.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1688" y="854559"/>
            <a:ext cx="7814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ыполнение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на релаксацию и снятие мышечных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зажимов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5461" y="5601257"/>
            <a:ext cx="3292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аще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к диалогу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это удается в сюжетно-ролевых играх и в рассказах из опыта.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7795" y="4904133"/>
            <a:ext cx="7829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громоздких заданий, а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заготовить дополнительное задание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225" y="5354565"/>
            <a:ext cx="2051720" cy="153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087600" y="-7629525"/>
            <a:ext cx="32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23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BB791A-2264-44DD-BA10-93318C807D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 основе шаблона Обучение</Template>
  <TotalTime>0</TotalTime>
  <Words>2027</Words>
  <Application>Microsoft Office PowerPoint</Application>
  <PresentationFormat>Экран (4:3)</PresentationFormat>
  <Paragraphs>230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Training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2016-02-10T17:20:20Z</dcterms:created>
  <dcterms:modified xsi:type="dcterms:W3CDTF">2017-08-20T07:00:17Z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TC016745579991</vt:lpwstr>
  </property>
</Properties>
</file>