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xlsx" ContentType="application/vnd.openxmlformats-officedocument.spreadsheetml.sheet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72" r:id="rId14"/>
    <p:sldId id="269" r:id="rId15"/>
    <p:sldId id="270" r:id="rId16"/>
    <p:sldId id="261" r:id="rId17"/>
    <p:sldId id="271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4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layout>
        <c:manualLayout>
          <c:xMode val="edge"/>
          <c:yMode val="edge"/>
          <c:x val="0.32484069678560079"/>
          <c:y val="1.7810754423354645E-2"/>
        </c:manualLayout>
      </c:layout>
    </c:title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Известность</c:v>
                </c:pt>
              </c:strCache>
            </c:strRef>
          </c:tx>
          <c:cat>
            <c:strRef>
              <c:f>Лист1!$A$2:$A$3</c:f>
              <c:strCache>
                <c:ptCount val="2"/>
                <c:pt idx="0">
                  <c:v>Да</c:v>
                </c:pt>
                <c:pt idx="1">
                  <c:v>Нет</c:v>
                </c:pt>
              </c:strCache>
            </c:strRef>
          </c:cat>
          <c:val>
            <c:numRef>
              <c:f>Лист1!$B$2:$B$3</c:f>
              <c:numCache>
                <c:formatCode>0%</c:formatCode>
                <c:ptCount val="2"/>
                <c:pt idx="0">
                  <c:v>0.96000000000000063</c:v>
                </c:pt>
                <c:pt idx="1">
                  <c:v>4.0000000000000049E-2</c:v>
                </c:pt>
              </c:numCache>
            </c:numRef>
          </c:val>
        </c:ser>
        <c:firstSliceAng val="0"/>
      </c:pieChart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layout>
        <c:manualLayout>
          <c:xMode val="edge"/>
          <c:yMode val="edge"/>
          <c:x val="3.5734416010498676E-2"/>
          <c:y val="3.437500000000001E-2"/>
        </c:manualLayout>
      </c:layout>
    </c:title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Психологические качества</c:v>
                </c:pt>
              </c:strCache>
            </c:strRef>
          </c:tx>
          <c:cat>
            <c:strRef>
              <c:f>Лист1!$A$2:$A$7</c:f>
              <c:strCache>
                <c:ptCount val="6"/>
                <c:pt idx="0">
                  <c:v>Хитрость</c:v>
                </c:pt>
                <c:pt idx="1">
                  <c:v>Интуиция</c:v>
                </c:pt>
                <c:pt idx="2">
                  <c:v>Риторика</c:v>
                </c:pt>
                <c:pt idx="3">
                  <c:v>Актерское мастерство</c:v>
                </c:pt>
                <c:pt idx="4">
                  <c:v>Уверенность</c:v>
                </c:pt>
                <c:pt idx="5">
                  <c:v>Другие качества</c:v>
                </c:pt>
              </c:strCache>
            </c:strRef>
          </c:cat>
          <c:val>
            <c:numRef>
              <c:f>Лист1!$B$2:$B$7</c:f>
              <c:numCache>
                <c:formatCode>General</c:formatCode>
                <c:ptCount val="6"/>
                <c:pt idx="0">
                  <c:v>25</c:v>
                </c:pt>
                <c:pt idx="1">
                  <c:v>16</c:v>
                </c:pt>
                <c:pt idx="2">
                  <c:v>15</c:v>
                </c:pt>
                <c:pt idx="3">
                  <c:v>14</c:v>
                </c:pt>
                <c:pt idx="4">
                  <c:v>10</c:v>
                </c:pt>
                <c:pt idx="5">
                  <c:v>20</c:v>
                </c:pt>
              </c:numCache>
            </c:numRef>
          </c:val>
        </c:ser>
        <c:firstSliceAng val="0"/>
      </c:pieChart>
    </c:plotArea>
    <c:legend>
      <c:legendPos val="r"/>
      <c:layout>
        <c:manualLayout>
          <c:xMode val="edge"/>
          <c:yMode val="edge"/>
          <c:x val="0.68725213254593176"/>
          <c:y val="1.7388287401574797E-2"/>
          <c:w val="0.30024786745406862"/>
          <c:h val="0.98261171259842606"/>
        </c:manualLayout>
      </c:layout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layout>
        <c:manualLayout>
          <c:xMode val="edge"/>
          <c:yMode val="edge"/>
          <c:x val="0.1088916263053277"/>
          <c:y val="3.437500000000001E-2"/>
        </c:manualLayout>
      </c:layout>
    </c:title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Математические качества</c:v>
                </c:pt>
              </c:strCache>
            </c:strRef>
          </c:tx>
          <c:cat>
            <c:strRef>
              <c:f>Лист1!$A$2:$A$7</c:f>
              <c:strCache>
                <c:ptCount val="6"/>
                <c:pt idx="0">
                  <c:v>Логика</c:v>
                </c:pt>
                <c:pt idx="1">
                  <c:v>Прогнозирование</c:v>
                </c:pt>
                <c:pt idx="2">
                  <c:v>Мышление</c:v>
                </c:pt>
                <c:pt idx="3">
                  <c:v>Интеллект</c:v>
                </c:pt>
                <c:pt idx="4">
                  <c:v>Память</c:v>
                </c:pt>
                <c:pt idx="5">
                  <c:v>Математика НЕ используется</c:v>
                </c:pt>
              </c:strCache>
            </c:strRef>
          </c:cat>
          <c:val>
            <c:numRef>
              <c:f>Лист1!$B$2:$B$7</c:f>
              <c:numCache>
                <c:formatCode>General</c:formatCode>
                <c:ptCount val="6"/>
                <c:pt idx="0">
                  <c:v>25</c:v>
                </c:pt>
                <c:pt idx="1">
                  <c:v>16</c:v>
                </c:pt>
                <c:pt idx="2">
                  <c:v>16</c:v>
                </c:pt>
                <c:pt idx="3">
                  <c:v>12</c:v>
                </c:pt>
                <c:pt idx="4">
                  <c:v>10</c:v>
                </c:pt>
                <c:pt idx="5">
                  <c:v>21</c:v>
                </c:pt>
              </c:numCache>
            </c:numRef>
          </c:val>
        </c:ser>
        <c:firstSliceAng val="0"/>
      </c:pieChart>
    </c:plotArea>
    <c:legend>
      <c:legendPos val="r"/>
      <c:layout>
        <c:manualLayout>
          <c:xMode val="edge"/>
          <c:yMode val="edge"/>
          <c:x val="0.65534596456692962"/>
          <c:y val="3.4211122047244094E-2"/>
          <c:w val="0.33215403543307087"/>
          <c:h val="0.96578887795275592"/>
        </c:manualLayout>
      </c:layout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plotArea>
      <c:layout/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на "3"</c:v>
                </c:pt>
              </c:strCache>
            </c:strRef>
          </c:tx>
          <c:cat>
            <c:strRef>
              <c:f>Лист1!$A$2:$A$3</c:f>
              <c:strCache>
                <c:ptCount val="2"/>
                <c:pt idx="0">
                  <c:v>2 четверть</c:v>
                </c:pt>
                <c:pt idx="1">
                  <c:v>3 четверть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8</c:v>
                </c:pt>
                <c:pt idx="1">
                  <c:v>8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на "4"</c:v>
                </c:pt>
              </c:strCache>
            </c:strRef>
          </c:tx>
          <c:cat>
            <c:strRef>
              <c:f>Лист1!$A$2:$A$3</c:f>
              <c:strCache>
                <c:ptCount val="2"/>
                <c:pt idx="0">
                  <c:v>2 четверть</c:v>
                </c:pt>
                <c:pt idx="1">
                  <c:v>3 четверть</c:v>
                </c:pt>
              </c:strCache>
            </c:strRef>
          </c:cat>
          <c:val>
            <c:numRef>
              <c:f>Лист1!$C$2:$C$3</c:f>
              <c:numCache>
                <c:formatCode>General</c:formatCode>
                <c:ptCount val="2"/>
                <c:pt idx="0">
                  <c:v>11</c:v>
                </c:pt>
                <c:pt idx="1">
                  <c:v>7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на "5"</c:v>
                </c:pt>
              </c:strCache>
            </c:strRef>
          </c:tx>
          <c:cat>
            <c:strRef>
              <c:f>Лист1!$A$2:$A$3</c:f>
              <c:strCache>
                <c:ptCount val="2"/>
                <c:pt idx="0">
                  <c:v>2 четверть</c:v>
                </c:pt>
                <c:pt idx="1">
                  <c:v>3 четверть</c:v>
                </c:pt>
              </c:strCache>
            </c:strRef>
          </c:cat>
          <c:val>
            <c:numRef>
              <c:f>Лист1!$D$2:$D$3</c:f>
              <c:numCache>
                <c:formatCode>General</c:formatCode>
                <c:ptCount val="2"/>
                <c:pt idx="0">
                  <c:v>4</c:v>
                </c:pt>
                <c:pt idx="1">
                  <c:v>8</c:v>
                </c:pt>
              </c:numCache>
            </c:numRef>
          </c:val>
        </c:ser>
        <c:axId val="115651712"/>
        <c:axId val="115653248"/>
      </c:barChart>
      <c:catAx>
        <c:axId val="115651712"/>
        <c:scaling>
          <c:orientation val="minMax"/>
        </c:scaling>
        <c:axPos val="b"/>
        <c:tickLblPos val="nextTo"/>
        <c:crossAx val="115653248"/>
        <c:crosses val="autoZero"/>
        <c:auto val="1"/>
        <c:lblAlgn val="ctr"/>
        <c:lblOffset val="100"/>
      </c:catAx>
      <c:valAx>
        <c:axId val="115653248"/>
        <c:scaling>
          <c:orientation val="minMax"/>
        </c:scaling>
        <c:axPos val="l"/>
        <c:majorGridlines/>
        <c:numFmt formatCode="General" sourceLinked="1"/>
        <c:tickLblPos val="nextTo"/>
        <c:crossAx val="115651712"/>
        <c:crosses val="autoZero"/>
        <c:crossBetween val="between"/>
      </c:valAx>
    </c:plotArea>
    <c:legend>
      <c:legendPos val="r"/>
      <c:layout/>
    </c:legend>
    <c:plotVisOnly val="1"/>
  </c:chart>
  <c:externalData r:id="rId1"/>
</c:chartSpace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20.08.2017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20.08.2017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20.08.2017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20.08.2017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20.08.2017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20.08.2017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20.08.2017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20.08.2017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20.08.2017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20.08.2017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20.08.2017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20.08.2017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МАТЕМАТИЧЕСКАЯ МОДЕЛЬ ИГРЫ «МАФИЯ»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 smtClean="0"/>
              <a:t>Выполнили:</a:t>
            </a:r>
          </a:p>
          <a:p>
            <a:r>
              <a:rPr lang="ru-RU" dirty="0" err="1" smtClean="0"/>
              <a:t>Жикулин</a:t>
            </a:r>
            <a:r>
              <a:rPr lang="ru-RU" dirty="0" smtClean="0"/>
              <a:t> Вадим,</a:t>
            </a:r>
          </a:p>
          <a:p>
            <a:r>
              <a:rPr lang="ru-RU" dirty="0" smtClean="0"/>
              <a:t>Данилов Даниил,</a:t>
            </a:r>
          </a:p>
          <a:p>
            <a:r>
              <a:rPr lang="ru-RU" dirty="0" smtClean="0"/>
              <a:t>обучающиеся 7 А класса</a:t>
            </a:r>
            <a:endParaRPr lang="ru-RU" dirty="0"/>
          </a:p>
        </p:txBody>
      </p:sp>
      <p:sp>
        <p:nvSpPr>
          <p:cNvPr id="4" name="Подзаголовок 2"/>
          <p:cNvSpPr txBox="1">
            <a:spLocks/>
          </p:cNvSpPr>
          <p:nvPr/>
        </p:nvSpPr>
        <p:spPr>
          <a:xfrm>
            <a:off x="214282" y="5643578"/>
            <a:ext cx="8643998" cy="1071570"/>
          </a:xfrm>
          <a:prstGeom prst="rect">
            <a:avLst/>
          </a:prstGeom>
        </p:spPr>
        <p:txBody>
          <a:bodyPr vert="horz" lIns="45720" rIns="45720">
            <a:normAutofit fontScale="85000" lnSpcReduction="10000"/>
          </a:bodyPr>
          <a:lstStyle/>
          <a:p>
            <a:pPr marL="0" marR="64008" lvl="0" indent="0" algn="ctr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None/>
              <a:tabLst/>
              <a:defRPr/>
            </a:pPr>
            <a:r>
              <a:rPr kumimoji="0" lang="ru-RU" sz="27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МБОУ</a:t>
            </a:r>
            <a:r>
              <a:rPr kumimoji="0" lang="ru-RU" sz="27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 «Средняя общеобразовательная школа </a:t>
            </a:r>
            <a:br>
              <a:rPr kumimoji="0" lang="ru-RU" sz="27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ru-RU" sz="27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с углубленным изучением отдельных предметов №32 </a:t>
            </a:r>
            <a:br>
              <a:rPr kumimoji="0" lang="ru-RU" sz="27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ru-RU" sz="27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им. </a:t>
            </a:r>
            <a:r>
              <a:rPr lang="ru-RU" sz="2700" dirty="0" err="1" smtClean="0"/>
              <a:t>п</a:t>
            </a:r>
            <a:r>
              <a:rPr kumimoji="0" lang="ru-RU" sz="2700" b="0" i="0" u="none" strike="noStrike" kern="1200" cap="none" spc="0" normalizeH="0" noProof="0" dirty="0" err="1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рп</a:t>
            </a:r>
            <a:r>
              <a:rPr kumimoji="0" lang="ru-RU" sz="27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. Серафима </a:t>
            </a:r>
            <a:r>
              <a:rPr kumimoji="0" lang="ru-RU" sz="2700" b="0" i="0" u="none" strike="noStrike" kern="1200" cap="none" spc="0" normalizeH="0" noProof="0" dirty="0" err="1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Саровского</a:t>
            </a:r>
            <a:r>
              <a:rPr kumimoji="0" lang="ru-RU" sz="27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»</a:t>
            </a:r>
            <a:endParaRPr kumimoji="0" lang="ru-RU" sz="27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357298"/>
            <a:ext cx="8229600" cy="518912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1. Знаете ли вы игру "Мафия"?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1143000"/>
          </a:xfrm>
        </p:spPr>
        <p:txBody>
          <a:bodyPr/>
          <a:lstStyle/>
          <a:p>
            <a:r>
              <a:rPr lang="ru-RU" dirty="0" smtClean="0"/>
              <a:t>Опрос</a:t>
            </a:r>
            <a:endParaRPr lang="ru-RU" dirty="0"/>
          </a:p>
        </p:txBody>
      </p:sp>
      <p:grpSp>
        <p:nvGrpSpPr>
          <p:cNvPr id="9" name="Группа 8"/>
          <p:cNvGrpSpPr/>
          <p:nvPr/>
        </p:nvGrpSpPr>
        <p:grpSpPr>
          <a:xfrm>
            <a:off x="1142976" y="1928802"/>
            <a:ext cx="7072362" cy="4278314"/>
            <a:chOff x="1142976" y="1928802"/>
            <a:chExt cx="7072362" cy="4278314"/>
          </a:xfrm>
        </p:grpSpPr>
        <p:graphicFrame>
          <p:nvGraphicFramePr>
            <p:cNvPr id="5" name="Диаграмма 4"/>
            <p:cNvGraphicFramePr/>
            <p:nvPr/>
          </p:nvGraphicFramePr>
          <p:xfrm>
            <a:off x="1142976" y="1928802"/>
            <a:ext cx="7072362" cy="4278314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sp>
          <p:nvSpPr>
            <p:cNvPr id="6" name="TextBox 5"/>
            <p:cNvSpPr txBox="1"/>
            <p:nvPr/>
          </p:nvSpPr>
          <p:spPr>
            <a:xfrm>
              <a:off x="3857620" y="2928934"/>
              <a:ext cx="78581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400" b="1" dirty="0" smtClean="0"/>
                <a:t>4%</a:t>
              </a:r>
              <a:endParaRPr lang="ru-RU" sz="2400" b="1" dirty="0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4572000" y="4071942"/>
              <a:ext cx="78581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400" b="1" dirty="0" smtClean="0"/>
                <a:t>96%</a:t>
              </a:r>
              <a:endParaRPr lang="ru-RU" sz="2400" b="1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28596" y="1142984"/>
            <a:ext cx="8229600" cy="130473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2. Какие качества, по вашему мнению, необходимы для интересной </a:t>
            </a:r>
            <a:br>
              <a:rPr lang="ru-RU" dirty="0" smtClean="0"/>
            </a:br>
            <a:r>
              <a:rPr lang="ru-RU" dirty="0" smtClean="0"/>
              <a:t>игры и дальнейшей вашей победы?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1143000"/>
          </a:xfrm>
        </p:spPr>
        <p:txBody>
          <a:bodyPr/>
          <a:lstStyle/>
          <a:p>
            <a:r>
              <a:rPr lang="ru-RU" dirty="0" smtClean="0"/>
              <a:t>Опрос</a:t>
            </a:r>
            <a:endParaRPr lang="ru-RU" dirty="0"/>
          </a:p>
        </p:txBody>
      </p:sp>
      <p:grpSp>
        <p:nvGrpSpPr>
          <p:cNvPr id="11" name="Группа 10"/>
          <p:cNvGrpSpPr/>
          <p:nvPr/>
        </p:nvGrpSpPr>
        <p:grpSpPr>
          <a:xfrm>
            <a:off x="1643042" y="2500306"/>
            <a:ext cx="6096000" cy="4064000"/>
            <a:chOff x="1643042" y="2500306"/>
            <a:chExt cx="6096000" cy="4064000"/>
          </a:xfrm>
        </p:grpSpPr>
        <p:graphicFrame>
          <p:nvGraphicFramePr>
            <p:cNvPr id="4" name="Диаграмма 3"/>
            <p:cNvGraphicFramePr/>
            <p:nvPr/>
          </p:nvGraphicFramePr>
          <p:xfrm>
            <a:off x="1643042" y="2500306"/>
            <a:ext cx="6096000" cy="406400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sp>
          <p:nvSpPr>
            <p:cNvPr id="5" name="TextBox 4"/>
            <p:cNvSpPr txBox="1"/>
            <p:nvPr/>
          </p:nvSpPr>
          <p:spPr>
            <a:xfrm>
              <a:off x="4071934" y="3857628"/>
              <a:ext cx="78581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400" b="1" dirty="0" smtClean="0"/>
                <a:t>25%</a:t>
              </a:r>
              <a:endParaRPr lang="ru-RU" sz="2400" b="1" dirty="0"/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4286248" y="5072074"/>
              <a:ext cx="78581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400" b="1" dirty="0" smtClean="0"/>
                <a:t>16%</a:t>
              </a:r>
              <a:endParaRPr lang="ru-RU" sz="2400" b="1" dirty="0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3428992" y="5681979"/>
              <a:ext cx="78581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400" b="1" dirty="0" smtClean="0"/>
                <a:t>15%</a:t>
              </a:r>
              <a:endParaRPr lang="ru-RU" sz="2400" b="1" dirty="0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2500298" y="5214950"/>
              <a:ext cx="78581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400" b="1" dirty="0" smtClean="0"/>
                <a:t>14%</a:t>
              </a:r>
              <a:endParaRPr lang="ru-RU" sz="2400" b="1" dirty="0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2143108" y="4610409"/>
              <a:ext cx="78581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400" b="1" dirty="0" smtClean="0"/>
                <a:t>10%</a:t>
              </a:r>
              <a:endParaRPr lang="ru-RU" sz="2400" b="1" dirty="0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2786050" y="3753153"/>
              <a:ext cx="78581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400" b="1" dirty="0" smtClean="0"/>
                <a:t>20%</a:t>
              </a:r>
              <a:endParaRPr lang="ru-RU" sz="2400" b="1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285860"/>
            <a:ext cx="8229600" cy="947540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3. Какие математические навыки могут пригодиться в данной игре?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1143000"/>
          </a:xfrm>
        </p:spPr>
        <p:txBody>
          <a:bodyPr/>
          <a:lstStyle/>
          <a:p>
            <a:r>
              <a:rPr lang="ru-RU" dirty="0" smtClean="0"/>
              <a:t>Опрос</a:t>
            </a:r>
            <a:endParaRPr lang="ru-RU" dirty="0"/>
          </a:p>
        </p:txBody>
      </p:sp>
      <p:grpSp>
        <p:nvGrpSpPr>
          <p:cNvPr id="11" name="Группа 10"/>
          <p:cNvGrpSpPr/>
          <p:nvPr/>
        </p:nvGrpSpPr>
        <p:grpSpPr>
          <a:xfrm>
            <a:off x="857224" y="2357430"/>
            <a:ext cx="7786742" cy="4064000"/>
            <a:chOff x="857224" y="2357430"/>
            <a:chExt cx="7786742" cy="4064000"/>
          </a:xfrm>
        </p:grpSpPr>
        <p:graphicFrame>
          <p:nvGraphicFramePr>
            <p:cNvPr id="4" name="Диаграмма 3"/>
            <p:cNvGraphicFramePr/>
            <p:nvPr/>
          </p:nvGraphicFramePr>
          <p:xfrm>
            <a:off x="857224" y="2357430"/>
            <a:ext cx="7786742" cy="406400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sp>
          <p:nvSpPr>
            <p:cNvPr id="5" name="TextBox 4"/>
            <p:cNvSpPr txBox="1"/>
            <p:nvPr/>
          </p:nvSpPr>
          <p:spPr>
            <a:xfrm>
              <a:off x="3857620" y="3714752"/>
              <a:ext cx="78581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400" b="1" dirty="0" smtClean="0"/>
                <a:t>25%</a:t>
              </a:r>
              <a:endParaRPr lang="ru-RU" sz="2400" b="1" dirty="0"/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4010020" y="4824723"/>
              <a:ext cx="78581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400" b="1" dirty="0" smtClean="0"/>
                <a:t>16%</a:t>
              </a:r>
              <a:endParaRPr lang="ru-RU" sz="2400" b="1" dirty="0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3143240" y="5500702"/>
              <a:ext cx="78581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400" b="1" dirty="0" smtClean="0"/>
                <a:t>16%</a:t>
              </a:r>
              <a:endParaRPr lang="ru-RU" sz="2400" b="1" dirty="0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2500298" y="3571876"/>
              <a:ext cx="78581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400" b="1" dirty="0" smtClean="0"/>
                <a:t>21%</a:t>
              </a:r>
              <a:endParaRPr lang="ru-RU" sz="2400" b="1" dirty="0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2000232" y="4500570"/>
              <a:ext cx="78581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400" b="1" dirty="0" smtClean="0"/>
                <a:t>10%</a:t>
              </a:r>
              <a:endParaRPr lang="ru-RU" sz="2400" b="1" dirty="0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2214546" y="5181913"/>
              <a:ext cx="78581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400" b="1" dirty="0" smtClean="0"/>
                <a:t>12%</a:t>
              </a:r>
              <a:endParaRPr lang="ru-RU" sz="2400" b="1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Наш класс</a:t>
            </a:r>
            <a:endParaRPr lang="ru-RU" dirty="0"/>
          </a:p>
        </p:txBody>
      </p:sp>
      <p:graphicFrame>
        <p:nvGraphicFramePr>
          <p:cNvPr id="8" name="Диаграмма 7"/>
          <p:cNvGraphicFramePr/>
          <p:nvPr/>
        </p:nvGraphicFramePr>
        <p:xfrm>
          <a:off x="1285852" y="1357298"/>
          <a:ext cx="6700846" cy="50006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481329"/>
            <a:ext cx="8229600" cy="1590482"/>
          </a:xfrm>
        </p:spPr>
        <p:txBody>
          <a:bodyPr/>
          <a:lstStyle/>
          <a:p>
            <a:r>
              <a:rPr lang="ru-RU" dirty="0" smtClean="0"/>
              <a:t>Олимпиадные задачи</a:t>
            </a:r>
          </a:p>
          <a:p>
            <a:r>
              <a:rPr lang="ru-RU" dirty="0" smtClean="0"/>
              <a:t>Развивающие командные игры</a:t>
            </a:r>
          </a:p>
          <a:p>
            <a:r>
              <a:rPr lang="en-US" dirty="0" smtClean="0"/>
              <a:t>Online-</a:t>
            </a:r>
            <a:r>
              <a:rPr lang="ru-RU" dirty="0" smtClean="0"/>
              <a:t>игры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Математические игры</a:t>
            </a:r>
            <a:endParaRPr lang="ru-RU" dirty="0"/>
          </a:p>
        </p:txBody>
      </p:sp>
      <p:pic>
        <p:nvPicPr>
          <p:cNvPr id="28674" name="Picture 2" descr="&amp;Kcy;&amp;acy;&amp;rcy;&amp;tcy;&amp;icy;&amp;ncy;&amp;kcy;&amp;icy; &amp;pcy;&amp;ocy; &amp;zcy;&amp;acy;&amp;pcy;&amp;rcy;&amp;ocy;&amp;scy;&amp;ucy; &amp;chcy;&amp;iecy;&amp;lcy;&amp;ocy;&amp;vcy;&amp;iecy;&amp;chcy;&amp;kcy;&amp;icy; &amp;dcy;&amp;lcy;&amp;yacy; &amp;pcy;&amp;rcy;&amp;iecy;&amp;zcy;&amp;iecy;&amp;ncy;&amp;tcy;&amp;acy;&amp;tscy;&amp;icy;&amp;icy; &amp;kcy;&amp;ocy;&amp;mcy;&amp;pcy;&amp;softcy;&amp;yucy;&amp;tcy;&amp;iecy;&amp;rcy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57554" y="3071810"/>
            <a:ext cx="5262514" cy="32861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386026" y="142852"/>
            <a:ext cx="3829048" cy="1143000"/>
          </a:xfrm>
        </p:spPr>
        <p:txBody>
          <a:bodyPr/>
          <a:lstStyle/>
          <a:p>
            <a:pPr algn="ctr"/>
            <a:r>
              <a:rPr lang="ru-RU" dirty="0" smtClean="0"/>
              <a:t>МАФИЯ</a:t>
            </a:r>
            <a:endParaRPr lang="ru-RU" dirty="0"/>
          </a:p>
        </p:txBody>
      </p:sp>
      <p:sp>
        <p:nvSpPr>
          <p:cNvPr id="5" name="Заголовок 2"/>
          <p:cNvSpPr txBox="1">
            <a:spLocks/>
          </p:cNvSpPr>
          <p:nvPr/>
        </p:nvSpPr>
        <p:spPr>
          <a:xfrm>
            <a:off x="3714744" y="4000504"/>
            <a:ext cx="4953008" cy="1143000"/>
          </a:xfrm>
          <a:prstGeom prst="rect">
            <a:avLst/>
          </a:prstGeom>
        </p:spPr>
        <p:txBody>
          <a:bodyPr vert="horz" rtlCol="0" anchor="ctr">
            <a:normAutofit fontScale="92500" lnSpcReduction="10000"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1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Математический</a:t>
            </a:r>
            <a:r>
              <a:rPr kumimoji="0" lang="ru-RU" sz="4100" b="1" i="0" u="none" strike="noStrike" kern="120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компонент</a:t>
            </a:r>
            <a:endParaRPr kumimoji="0" lang="ru-RU" sz="41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Заголовок 2"/>
          <p:cNvSpPr txBox="1">
            <a:spLocks/>
          </p:cNvSpPr>
          <p:nvPr/>
        </p:nvSpPr>
        <p:spPr>
          <a:xfrm>
            <a:off x="214282" y="2071678"/>
            <a:ext cx="4953008" cy="1143000"/>
          </a:xfrm>
          <a:prstGeom prst="rect">
            <a:avLst/>
          </a:prstGeom>
        </p:spPr>
        <p:txBody>
          <a:bodyPr vert="horz" rtlCol="0" anchor="ctr">
            <a:normAutofit fontScale="92500" lnSpcReduction="10000"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1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Психологический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100" b="1" i="0" u="none" strike="noStrike" kern="120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компонент</a:t>
            </a:r>
            <a:endParaRPr kumimoji="0" lang="ru-RU" sz="41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0" name="Стрелка вниз 9"/>
          <p:cNvSpPr/>
          <p:nvPr/>
        </p:nvSpPr>
        <p:spPr>
          <a:xfrm rot="2567168">
            <a:off x="2822699" y="877076"/>
            <a:ext cx="357190" cy="129953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трелка вниз 10"/>
          <p:cNvSpPr/>
          <p:nvPr/>
        </p:nvSpPr>
        <p:spPr>
          <a:xfrm rot="19977740">
            <a:off x="5739010" y="916248"/>
            <a:ext cx="357190" cy="302023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Люди играют!</a:t>
            </a:r>
            <a:endParaRPr lang="ru-RU" dirty="0"/>
          </a:p>
        </p:txBody>
      </p:sp>
      <p:pic>
        <p:nvPicPr>
          <p:cNvPr id="3074" name="Picture 2" descr="Асликян Эдвард. Мафия - правила, тактика и стратегия игры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1428736"/>
            <a:ext cx="2781300" cy="3810000"/>
          </a:xfrm>
          <a:prstGeom prst="rect">
            <a:avLst/>
          </a:prstGeom>
          <a:noFill/>
        </p:spPr>
      </p:pic>
      <p:pic>
        <p:nvPicPr>
          <p:cNvPr id="3076" name="Picture 4" descr="Похожее изображение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43306" y="1142984"/>
            <a:ext cx="5000660" cy="2500330"/>
          </a:xfrm>
          <a:prstGeom prst="rect">
            <a:avLst/>
          </a:prstGeom>
          <a:noFill/>
        </p:spPr>
      </p:pic>
      <p:pic>
        <p:nvPicPr>
          <p:cNvPr id="3078" name="Picture 6" descr="Картинки по запросу мафия игра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71868" y="3929066"/>
            <a:ext cx="5124441" cy="252795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571604" y="642918"/>
            <a:ext cx="6357982" cy="1143000"/>
          </a:xfrm>
        </p:spPr>
        <p:txBody>
          <a:bodyPr/>
          <a:lstStyle/>
          <a:p>
            <a:r>
              <a:rPr lang="ru-RU" dirty="0" smtClean="0"/>
              <a:t>Спасибо за внимание!</a:t>
            </a:r>
            <a:endParaRPr lang="ru-RU" dirty="0"/>
          </a:p>
        </p:txBody>
      </p:sp>
      <p:pic>
        <p:nvPicPr>
          <p:cNvPr id="26626" name="Picture 2" descr="&amp;Kcy;&amp;acy;&amp;rcy;&amp;tcy;&amp;icy;&amp;ncy;&amp;kcy;&amp;icy; &amp;pcy;&amp;ocy; &amp;zcy;&amp;acy;&amp;pcy;&amp;rcy;&amp;ocy;&amp;scy;&amp;ucy; &amp;mcy;&amp;acy;&amp;fcy;&amp;icy;&amp;yacy; &amp;kcy;&amp;rcy;&amp;iecy;&amp;scy;&amp;tcy;&amp;ncy;&amp;ycy;&amp;jcy; &amp;ocy;&amp;tcy;&amp;iecy;&amp;tscy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4414" y="1857364"/>
            <a:ext cx="6829297" cy="37147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85720" y="1214422"/>
            <a:ext cx="2614602" cy="1143000"/>
          </a:xfrm>
        </p:spPr>
        <p:txBody>
          <a:bodyPr>
            <a:noAutofit/>
          </a:bodyPr>
          <a:lstStyle/>
          <a:p>
            <a:r>
              <a:rPr lang="ru-RU" sz="4000" dirty="0" smtClean="0"/>
              <a:t>Личные </a:t>
            </a:r>
            <a:br>
              <a:rPr lang="ru-RU" sz="4000" dirty="0" smtClean="0"/>
            </a:br>
            <a:r>
              <a:rPr lang="ru-RU" sz="4000" dirty="0" smtClean="0"/>
              <a:t>качества</a:t>
            </a:r>
            <a:endParaRPr lang="ru-RU" sz="4000" dirty="0"/>
          </a:p>
        </p:txBody>
      </p:sp>
      <p:pic>
        <p:nvPicPr>
          <p:cNvPr id="7170" name="Picture 2" descr="&amp;Kcy;&amp;acy;&amp;rcy;&amp;tcy;&amp;icy;&amp;ncy;&amp;kcy;&amp;icy; &amp;pcy;&amp;ocy; &amp;zcy;&amp;acy;&amp;pcy;&amp;rcy;&amp;ocy;&amp;scy;&amp;ucy; &amp;chcy;&amp;iecy;&amp;lcy;&amp;ocy;&amp;vcy;&amp;iecy;&amp;chcy;&amp;kcy;&amp;icy; &amp;dcy;&amp;lcy;&amp;yacy; &amp;pcy;&amp;rcy;&amp;iecy;&amp;zcy;&amp;iecy;&amp;ncy;&amp;tcy;&amp;acy;&amp;tscy;&amp;icy;&amp;icy; &amp;vcy;&amp;ocy;&amp;pcy;&amp;rcy;&amp;ocy;&amp;scy;&amp;icy;&amp;tcy;&amp;iecy;&amp;lcy;&amp;softcy;&amp;ncy;&amp;ycy;&amp;jcy; &amp;zcy;&amp;ncy;&amp;acy;&amp;kcy;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71736" y="642918"/>
            <a:ext cx="3810000" cy="4762500"/>
          </a:xfrm>
          <a:prstGeom prst="rect">
            <a:avLst/>
          </a:prstGeom>
          <a:noFill/>
        </p:spPr>
      </p:pic>
      <p:sp>
        <p:nvSpPr>
          <p:cNvPr id="5" name="Заголовок 2"/>
          <p:cNvSpPr txBox="1">
            <a:spLocks/>
          </p:cNvSpPr>
          <p:nvPr/>
        </p:nvSpPr>
        <p:spPr>
          <a:xfrm>
            <a:off x="5529298" y="4143388"/>
            <a:ext cx="3614734" cy="1143000"/>
          </a:xfrm>
          <a:prstGeom prst="rect">
            <a:avLst/>
          </a:prstGeom>
        </p:spPr>
        <p:txBody>
          <a:bodyPr vert="horz" rtlCol="0" anchor="ctr">
            <a:normAutofit fontScale="97500"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Математика</a:t>
            </a:r>
            <a:endParaRPr kumimoji="0" lang="ru-RU" sz="41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857224" y="1214422"/>
            <a:ext cx="8143932" cy="5286412"/>
          </a:xfrm>
        </p:spPr>
        <p:txBody>
          <a:bodyPr>
            <a:normAutofit fontScale="40000" lnSpcReduction="20000"/>
          </a:bodyPr>
          <a:lstStyle/>
          <a:p>
            <a:r>
              <a:rPr lang="ru-RU" sz="5500" b="1" dirty="0" smtClean="0"/>
              <a:t>Объект исследования </a:t>
            </a:r>
            <a:r>
              <a:rPr lang="ru-RU" sz="5500" dirty="0" smtClean="0"/>
              <a:t>– игра "Мафия".</a:t>
            </a:r>
          </a:p>
          <a:p>
            <a:r>
              <a:rPr lang="ru-RU" sz="5500" b="1" dirty="0" smtClean="0"/>
              <a:t>Предмет исследования </a:t>
            </a:r>
            <a:r>
              <a:rPr lang="ru-RU" sz="5500" dirty="0" smtClean="0"/>
              <a:t>– применение математики в игре "Мафия".</a:t>
            </a:r>
          </a:p>
          <a:p>
            <a:r>
              <a:rPr lang="ru-RU" sz="5500" b="1" dirty="0" smtClean="0"/>
              <a:t>Цель исследования</a:t>
            </a:r>
            <a:r>
              <a:rPr lang="ru-RU" sz="5500" dirty="0" smtClean="0"/>
              <a:t>: выяснить роль математики в процессе игры.</a:t>
            </a:r>
          </a:p>
          <a:p>
            <a:r>
              <a:rPr lang="ru-RU" sz="5500" b="1" dirty="0" smtClean="0"/>
              <a:t>Задачи</a:t>
            </a:r>
            <a:r>
              <a:rPr lang="ru-RU" sz="5500" dirty="0" smtClean="0"/>
              <a:t>:</a:t>
            </a:r>
          </a:p>
          <a:p>
            <a:pPr lvl="1"/>
            <a:r>
              <a:rPr lang="ru-RU" sz="5500" dirty="0" smtClean="0"/>
              <a:t>изучить и проанализировать информацию, связанную игрой "Мафия";</a:t>
            </a:r>
          </a:p>
          <a:p>
            <a:pPr lvl="1"/>
            <a:r>
              <a:rPr lang="ru-RU" sz="5500" dirty="0" smtClean="0"/>
              <a:t>ознакомиться с психологическими особенностями игры;</a:t>
            </a:r>
          </a:p>
          <a:p>
            <a:pPr lvl="1"/>
            <a:r>
              <a:rPr lang="ru-RU" sz="5500" dirty="0" smtClean="0"/>
              <a:t>выяснить, как математика помогает выигрывать;</a:t>
            </a:r>
          </a:p>
          <a:p>
            <a:pPr lvl="1"/>
            <a:r>
              <a:rPr lang="ru-RU" sz="5500" dirty="0" smtClean="0"/>
              <a:t>узнать мнение ровесников о возможности использования математики в ходе игры.</a:t>
            </a:r>
          </a:p>
          <a:p>
            <a:r>
              <a:rPr lang="ru-RU" sz="5500" b="1" dirty="0" smtClean="0"/>
              <a:t>Гипотеза</a:t>
            </a:r>
            <a:r>
              <a:rPr lang="ru-RU" sz="5500" dirty="0" smtClean="0"/>
              <a:t>: игра "Мафия" не только психологическая игра, но и математическая.</a:t>
            </a:r>
          </a:p>
          <a:p>
            <a:r>
              <a:rPr lang="ru-RU" sz="5500" dirty="0" smtClean="0"/>
              <a:t>Методы: изучение, обобщение, наблюдение, </a:t>
            </a:r>
            <a:br>
              <a:rPr lang="ru-RU" sz="5500" dirty="0" smtClean="0"/>
            </a:br>
            <a:r>
              <a:rPr lang="ru-RU" sz="5500" dirty="0" smtClean="0"/>
              <a:t>моделирование,  сравнение, опрос.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7141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Достаточно ли только личных качеств человека для победы?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28596" y="1428736"/>
            <a:ext cx="8229600" cy="1578159"/>
          </a:xfrm>
        </p:spPr>
        <p:txBody>
          <a:bodyPr>
            <a:normAutofit/>
          </a:bodyPr>
          <a:lstStyle/>
          <a:p>
            <a:r>
              <a:rPr lang="ru-RU" dirty="0" smtClean="0"/>
              <a:t>«Игру Мафия я придумал в 1987 году – это была просто попытка практикума для курсовой работы.» (Дмитрий Давыдов)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История возникновения</a:t>
            </a:r>
            <a:endParaRPr lang="ru-RU" dirty="0"/>
          </a:p>
        </p:txBody>
      </p:sp>
      <p:pic>
        <p:nvPicPr>
          <p:cNvPr id="5122" name="Picture 2" descr="http://content.foto.mail.ru/mail/xa__/822/i-914.jpg"/>
          <p:cNvPicPr>
            <a:picLocks noChangeAspect="1" noChangeArrowheads="1"/>
          </p:cNvPicPr>
          <p:nvPr/>
        </p:nvPicPr>
        <p:blipFill>
          <a:blip r:embed="rId2" cstate="print"/>
          <a:srcRect r="5487" b="-149"/>
          <a:stretch>
            <a:fillRect/>
          </a:stretch>
        </p:blipFill>
        <p:spPr bwMode="auto">
          <a:xfrm>
            <a:off x="4071934" y="2928934"/>
            <a:ext cx="4429156" cy="321471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ru-RU" dirty="0" smtClean="0"/>
              <a:t>Чтение языка телодвижений.</a:t>
            </a:r>
          </a:p>
          <a:p>
            <a:pPr>
              <a:lnSpc>
                <a:spcPct val="150000"/>
              </a:lnSpc>
            </a:pPr>
            <a:r>
              <a:rPr lang="ru-RU" dirty="0" smtClean="0"/>
              <a:t>Лечение азартных людей от игровой зависимости.</a:t>
            </a:r>
          </a:p>
          <a:p>
            <a:pPr>
              <a:lnSpc>
                <a:spcPct val="150000"/>
              </a:lnSpc>
            </a:pPr>
            <a:r>
              <a:rPr lang="ru-RU" dirty="0" smtClean="0"/>
              <a:t>Воспитание «трудных подростков».</a:t>
            </a:r>
          </a:p>
          <a:p>
            <a:pPr>
              <a:lnSpc>
                <a:spcPct val="150000"/>
              </a:lnSpc>
            </a:pPr>
            <a:r>
              <a:rPr lang="ru-RU" dirty="0" smtClean="0"/>
              <a:t>Подготовка к роли присяжных.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Применение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День и ночь – основные события</a:t>
            </a:r>
          </a:p>
          <a:p>
            <a:r>
              <a:rPr lang="ru-RU" dirty="0" smtClean="0"/>
              <a:t>Мирные жители и мафия – главные герои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i="1" dirty="0" smtClean="0"/>
              <a:t>M = N/</a:t>
            </a:r>
            <a:r>
              <a:rPr lang="ru-RU" i="1" dirty="0" err="1" smtClean="0"/>
              <a:t>k</a:t>
            </a:r>
            <a:r>
              <a:rPr lang="ru-RU" dirty="0" smtClean="0"/>
              <a:t>, </a:t>
            </a:r>
            <a:br>
              <a:rPr lang="ru-RU" dirty="0" smtClean="0"/>
            </a:br>
            <a:r>
              <a:rPr lang="ru-RU" dirty="0" smtClean="0"/>
              <a:t>где </a:t>
            </a:r>
            <a:r>
              <a:rPr lang="ru-RU" i="1" dirty="0" smtClean="0"/>
              <a:t>M</a:t>
            </a:r>
            <a:r>
              <a:rPr lang="ru-RU" dirty="0" smtClean="0"/>
              <a:t> — число мафиози, </a:t>
            </a:r>
            <a:br>
              <a:rPr lang="ru-RU" dirty="0" smtClean="0"/>
            </a:br>
            <a:r>
              <a:rPr lang="ru-RU" i="1" dirty="0" smtClean="0"/>
              <a:t>N</a:t>
            </a:r>
            <a:r>
              <a:rPr lang="ru-RU" dirty="0" smtClean="0"/>
              <a:t> — общее число игроков, </a:t>
            </a:r>
            <a:br>
              <a:rPr lang="ru-RU" dirty="0" smtClean="0"/>
            </a:br>
            <a:r>
              <a:rPr lang="ru-RU" i="1" dirty="0" err="1" smtClean="0"/>
              <a:t>k</a:t>
            </a:r>
            <a:r>
              <a:rPr lang="ru-RU" dirty="0" smtClean="0"/>
              <a:t> — расчётный коэффициент, </a:t>
            </a:r>
            <a:r>
              <a:rPr lang="ru-RU" i="1" dirty="0" err="1" smtClean="0"/>
              <a:t>k</a:t>
            </a:r>
            <a:r>
              <a:rPr lang="ru-RU" i="1" dirty="0" smtClean="0"/>
              <a:t> = 3,5</a:t>
            </a:r>
            <a:r>
              <a:rPr lang="ru-RU" dirty="0" smtClean="0"/>
              <a:t>. 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Правила игры</a:t>
            </a:r>
            <a:endParaRPr lang="ru-RU" dirty="0"/>
          </a:p>
        </p:txBody>
      </p:sp>
      <p:pic>
        <p:nvPicPr>
          <p:cNvPr id="2050" name="Picture 2" descr="&amp;Kcy;&amp;acy;&amp;rcy;&amp;tcy;&amp;icy;&amp;ncy;&amp;kcy;&amp;icy; &amp;pcy;&amp;ocy; &amp;zcy;&amp;acy;&amp;pcy;&amp;rcy;&amp;ocy;&amp;scy;&amp;ucy; &amp;chcy;&amp;iecy;&amp;lcy;&amp;ocy;&amp;vcy;&amp;iecy;&amp;chcy;&amp;kcy;&amp;icy; &amp;dcy;&amp;lcy;&amp;yacy; &amp;pcy;&amp;rcy;&amp;iecy;&amp;zcy;&amp;iecy;&amp;ncy;&amp;tcy;&amp;acy;&amp;tscy;&amp;icy;&amp;icy; 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5008" y="2428868"/>
            <a:ext cx="2286000" cy="24193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214422"/>
            <a:ext cx="8229600" cy="2733490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ru-RU" dirty="0" smtClean="0"/>
              <a:t>Добавление новых ролей</a:t>
            </a:r>
          </a:p>
          <a:p>
            <a:pPr>
              <a:lnSpc>
                <a:spcPct val="150000"/>
              </a:lnSpc>
            </a:pPr>
            <a:r>
              <a:rPr lang="ru-RU" dirty="0" smtClean="0"/>
              <a:t>Новые игровые ситуации</a:t>
            </a:r>
          </a:p>
          <a:p>
            <a:pPr>
              <a:lnSpc>
                <a:spcPct val="150000"/>
              </a:lnSpc>
            </a:pPr>
            <a:r>
              <a:rPr lang="ru-RU" dirty="0" smtClean="0"/>
              <a:t>Решение спорных ситуаций</a:t>
            </a:r>
          </a:p>
          <a:p>
            <a:pPr>
              <a:lnSpc>
                <a:spcPct val="150000"/>
              </a:lnSpc>
            </a:pPr>
            <a:r>
              <a:rPr lang="ru-RU" dirty="0" err="1" smtClean="0"/>
              <a:t>Интернет-версии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Разновидности игры</a:t>
            </a:r>
            <a:endParaRPr lang="ru-RU" dirty="0"/>
          </a:p>
        </p:txBody>
      </p:sp>
      <p:pic>
        <p:nvPicPr>
          <p:cNvPr id="1028" name="Picture 4" descr="&amp;Kcy;&amp;acy;&amp;rcy;&amp;tcy;&amp;icy;&amp;ncy;&amp;kcy;&amp;icy; &amp;pcy;&amp;ocy; &amp;zcy;&amp;acy;&amp;pcy;&amp;rcy;&amp;ocy;&amp;scy;&amp;ucy; &amp;rcy;&amp;ocy;&amp;lcy;&amp;icy; &amp;vcy; &amp;icy;&amp;gcy;&amp;rcy;&amp;iecy; &amp;mcy;&amp;acy;&amp;fcy;&amp;icy;&amp;yacy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3438" y="3357562"/>
            <a:ext cx="4286280" cy="32307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dirty="0" smtClean="0"/>
              <a:t>Общение.</a:t>
            </a:r>
          </a:p>
          <a:p>
            <a:pPr lvl="0"/>
            <a:r>
              <a:rPr lang="ru-RU" dirty="0" smtClean="0"/>
              <a:t>Эмоции.</a:t>
            </a:r>
          </a:p>
          <a:p>
            <a:r>
              <a:rPr lang="ru-RU" dirty="0" smtClean="0"/>
              <a:t>Использование схем, которые позволяют определять роль участника по действиям и словам других игроков. 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Поиск игроков</a:t>
            </a:r>
            <a:endParaRPr lang="ru-RU" dirty="0"/>
          </a:p>
        </p:txBody>
      </p:sp>
      <p:pic>
        <p:nvPicPr>
          <p:cNvPr id="25602" name="Picture 2" descr="&amp;Kcy;&amp;acy;&amp;rcy;&amp;tcy;&amp;icy;&amp;ncy;&amp;kcy;&amp;icy; &amp;pcy;&amp;ocy; &amp;zcy;&amp;acy;&amp;pcy;&amp;rcy;&amp;ocy;&amp;scy;&amp;ucy; &amp;chcy;&amp;iecy;&amp;lcy;&amp;ocy;&amp;vcy;&amp;iecy;&amp;chcy;&amp;kcy;&amp;icy; &amp;dcy;&amp;lcy;&amp;yacy; &amp;pcy;&amp;rcy;&amp;iecy;&amp;zcy;&amp;iecy;&amp;ncy;&amp;tcy;&amp;acy;&amp;tscy;&amp;icy;&amp;icy;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00562" y="3643314"/>
            <a:ext cx="3048000" cy="29622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Подсчет игроков</a:t>
            </a:r>
          </a:p>
          <a:p>
            <a:r>
              <a:rPr lang="ru-RU" dirty="0" smtClean="0"/>
              <a:t>Стратегия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Математика</a:t>
            </a: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500166" y="2571744"/>
          <a:ext cx="6844059" cy="3245184"/>
        </p:xfrm>
        <a:graphic>
          <a:graphicData uri="http://schemas.openxmlformats.org/drawingml/2006/table">
            <a:tbl>
              <a:tblPr/>
              <a:tblGrid>
                <a:gridCol w="1950205"/>
                <a:gridCol w="1643002"/>
                <a:gridCol w="1625426"/>
                <a:gridCol w="1625426"/>
              </a:tblGrid>
              <a:tr h="767191">
                <a:tc rowSpan="2" grid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latin typeface="Times New Roman"/>
                          <a:ea typeface="Times New Roman"/>
                          <a:cs typeface="Times New Roman"/>
                        </a:rPr>
                        <a:t>Выбор персонажа</a:t>
                      </a:r>
                      <a:endParaRPr lang="ru-RU" sz="2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3200" b="1">
                          <a:latin typeface="Times New Roman"/>
                          <a:ea typeface="Times New Roman"/>
                          <a:cs typeface="Times New Roman"/>
                        </a:rPr>
                        <a:t>Маньяк</a:t>
                      </a:r>
                      <a:endParaRPr lang="ru-RU" sz="2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857722"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3200" b="1" i="1">
                          <a:latin typeface="Times New Roman"/>
                          <a:ea typeface="Times New Roman"/>
                          <a:cs typeface="Times New Roman"/>
                        </a:rPr>
                        <a:t>МФ</a:t>
                      </a:r>
                      <a:endParaRPr lang="ru-RU" sz="2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3200" b="1" i="1">
                          <a:latin typeface="Times New Roman"/>
                          <a:ea typeface="Times New Roman"/>
                          <a:cs typeface="Times New Roman"/>
                        </a:rPr>
                        <a:t>МЖ</a:t>
                      </a:r>
                      <a:endParaRPr lang="ru-RU" sz="2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04332">
                <a:tc row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3200" b="1">
                          <a:latin typeface="Times New Roman"/>
                          <a:ea typeface="Times New Roman"/>
                          <a:cs typeface="Times New Roman"/>
                        </a:rPr>
                        <a:t>Мафия</a:t>
                      </a:r>
                      <a:endParaRPr lang="ru-RU" sz="2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3200" b="1" i="1" dirty="0">
                          <a:latin typeface="Times New Roman"/>
                          <a:ea typeface="Times New Roman"/>
                          <a:cs typeface="Times New Roman"/>
                        </a:rPr>
                        <a:t>МН</a:t>
                      </a:r>
                      <a:endParaRPr lang="ru-RU" sz="2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3200">
                          <a:latin typeface="Times New Roman"/>
                          <a:ea typeface="Times New Roman"/>
                          <a:cs typeface="Times New Roman"/>
                        </a:rPr>
                        <a:t>МЖ</a:t>
                      </a:r>
                      <a:endParaRPr lang="ru-RU" sz="2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latin typeface="Times New Roman"/>
                          <a:ea typeface="Times New Roman"/>
                          <a:cs typeface="Times New Roman"/>
                        </a:rPr>
                        <a:t>МФ</a:t>
                      </a:r>
                      <a:endParaRPr lang="ru-RU" sz="2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1593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3200" b="1" i="1">
                          <a:latin typeface="Times New Roman"/>
                          <a:ea typeface="Times New Roman"/>
                          <a:cs typeface="Times New Roman"/>
                        </a:rPr>
                        <a:t>МЖ</a:t>
                      </a:r>
                      <a:endParaRPr lang="ru-RU" sz="2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latin typeface="Times New Roman"/>
                          <a:ea typeface="Times New Roman"/>
                          <a:cs typeface="Times New Roman"/>
                        </a:rPr>
                        <a:t>МН</a:t>
                      </a:r>
                      <a:endParaRPr lang="ru-RU" sz="2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latin typeface="Times New Roman"/>
                          <a:ea typeface="Times New Roman"/>
                          <a:cs typeface="Times New Roman"/>
                        </a:rPr>
                        <a:t>Ничья</a:t>
                      </a:r>
                      <a:endParaRPr lang="ru-RU" sz="2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5143504" y="3357562"/>
            <a:ext cx="1571636" cy="785818"/>
          </a:xfrm>
          <a:prstGeom prst="rect">
            <a:avLst/>
          </a:prstGeom>
          <a:noFill/>
          <a:ln w="762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3500430" y="4214818"/>
            <a:ext cx="1571636" cy="785818"/>
          </a:xfrm>
          <a:prstGeom prst="rect">
            <a:avLst/>
          </a:prstGeom>
          <a:noFill/>
          <a:ln w="762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5143504" y="4214818"/>
            <a:ext cx="1571636" cy="785818"/>
          </a:xfrm>
          <a:prstGeom prst="rect">
            <a:avLst/>
          </a:prstGeom>
          <a:noFill/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124</TotalTime>
  <Words>325</Words>
  <Application>Microsoft Office PowerPoint</Application>
  <PresentationFormat>Экран (4:3)</PresentationFormat>
  <Paragraphs>91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Открытая</vt:lpstr>
      <vt:lpstr>МАТЕМАТИЧЕСКАЯ МОДЕЛЬ ИГРЫ «МАФИЯ»</vt:lpstr>
      <vt:lpstr>Личные  качества</vt:lpstr>
      <vt:lpstr>Достаточно ли только личных качеств человека для победы?</vt:lpstr>
      <vt:lpstr>История возникновения</vt:lpstr>
      <vt:lpstr>Применение</vt:lpstr>
      <vt:lpstr>Правила игры</vt:lpstr>
      <vt:lpstr>Разновидности игры</vt:lpstr>
      <vt:lpstr>Поиск игроков</vt:lpstr>
      <vt:lpstr>Математика</vt:lpstr>
      <vt:lpstr>Опрос</vt:lpstr>
      <vt:lpstr>Опрос</vt:lpstr>
      <vt:lpstr>Опрос</vt:lpstr>
      <vt:lpstr>Наш класс</vt:lpstr>
      <vt:lpstr>Математические игры</vt:lpstr>
      <vt:lpstr>МАФИЯ</vt:lpstr>
      <vt:lpstr>Люди играют!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МАТЕМАТИЧЕСКАЯ МОДЕЛЬ ИГРЫ «МАФИЯ»</dc:title>
  <dc:creator>Администратор</dc:creator>
  <cp:lastModifiedBy>Admin</cp:lastModifiedBy>
  <cp:revision>21</cp:revision>
  <dcterms:created xsi:type="dcterms:W3CDTF">2017-04-09T09:33:35Z</dcterms:created>
  <dcterms:modified xsi:type="dcterms:W3CDTF">2017-08-20T17:12:39Z</dcterms:modified>
</cp:coreProperties>
</file>