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49"/>
  </p:notesMasterIdLst>
  <p:sldIdLst>
    <p:sldId id="256" r:id="rId2"/>
    <p:sldId id="261" r:id="rId3"/>
    <p:sldId id="263" r:id="rId4"/>
    <p:sldId id="300" r:id="rId5"/>
    <p:sldId id="258" r:id="rId6"/>
    <p:sldId id="274" r:id="rId7"/>
    <p:sldId id="275" r:id="rId8"/>
    <p:sldId id="276" r:id="rId9"/>
    <p:sldId id="264" r:id="rId10"/>
    <p:sldId id="277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4" r:id="rId32"/>
    <p:sldId id="314" r:id="rId33"/>
    <p:sldId id="301" r:id="rId34"/>
    <p:sldId id="302" r:id="rId35"/>
    <p:sldId id="303" r:id="rId36"/>
    <p:sldId id="273" r:id="rId37"/>
    <p:sldId id="305" r:id="rId38"/>
    <p:sldId id="306" r:id="rId39"/>
    <p:sldId id="307" r:id="rId40"/>
    <p:sldId id="308" r:id="rId41"/>
    <p:sldId id="309" r:id="rId42"/>
    <p:sldId id="310" r:id="rId43"/>
    <p:sldId id="311" r:id="rId44"/>
    <p:sldId id="313" r:id="rId45"/>
    <p:sldId id="278" r:id="rId46"/>
    <p:sldId id="279" r:id="rId47"/>
    <p:sldId id="259" r:id="rId4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0"/>
      <p:bold r:id="rId51"/>
      <p:italic r:id="rId52"/>
      <p:boldItalic r:id="rId53"/>
    </p:embeddedFont>
    <p:embeddedFont>
      <p:font typeface="Cambria" panose="02040503050406030204" pitchFamily="18" charset="0"/>
      <p:regular r:id="rId54"/>
      <p:bold r:id="rId55"/>
      <p:italic r:id="rId56"/>
      <p:boldItalic r:id="rId57"/>
    </p:embeddedFont>
    <p:embeddedFont>
      <p:font typeface="Cambria Math" panose="02040503050406030204" pitchFamily="18" charset="0"/>
      <p:regular r:id="rId58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font" Target="fonts/font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5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8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3.fntdata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8690B44-D384-45CB-9119-1F4CAFEE182E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614A21B-F5FC-42D7-A129-9C82E3B7BA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8028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pher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063" y="0"/>
            <a:ext cx="22939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0"/>
            <a:ext cx="281940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F7A62-11DB-4C2F-B6AA-153623A3A539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6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5088" y="6400800"/>
            <a:ext cx="457200" cy="152400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50198BA7-C417-4D7B-8D22-2E1C96E9AB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025"/>
            <a:ext cx="2820988" cy="152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13833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D48B4-2C6E-41F1-B641-BFEFAAA815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BC49A-7ECE-4943-8DAD-C2C071C3A421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701530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D3E5-DB0E-4C46-9437-E64332AD1B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AA060-69B1-44BC-BD09-72E30B98E703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010997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18A43-FAEE-460C-BCF7-0C27C70DFE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F2A07-7EAB-4B34-B684-7613713F590A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67810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pher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93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4"/>
          </p:nvPr>
        </p:nvSpPr>
        <p:spPr>
          <a:xfrm>
            <a:off x="839788" y="6426200"/>
            <a:ext cx="281940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61FD1-8D94-457C-AB0E-FCF6137A6594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5"/>
          </p:nvPr>
        </p:nvSpPr>
        <p:spPr>
          <a:xfrm>
            <a:off x="4116388" y="6400800"/>
            <a:ext cx="533400" cy="1524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AAF171-8E10-4401-B1FC-38AF8B4AA8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6"/>
          </p:nvPr>
        </p:nvSpPr>
        <p:spPr>
          <a:xfrm>
            <a:off x="838200" y="6296025"/>
            <a:ext cx="2820988" cy="152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1874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56783-1436-41DF-878F-69B16F3B58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E2353-A3C6-4202-8E26-01E7D097363B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54357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58814-8764-442F-B60F-F64ED81BD7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65104-2D14-4BEC-91FE-ACF2D3945AFE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77335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3CFBD-A1E7-4A4C-A50B-610CBF4728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BDBC4-005C-4742-B5EC-113669945EC8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77802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F7AA8-EA13-43F0-80BA-A52511F51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A2ED6-B486-457D-96BA-691A4BE2AB85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08877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/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06B4-CA32-44F0-A2AC-20E23FF8C7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A6BBB-B9D5-44C6-82CA-9E7A42DCFF30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60978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/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E2B87-2A91-4173-85CA-6F1F5D271C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71809-33A5-465B-B1DB-E3321FDB4BBA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51757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sphere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325" y="0"/>
            <a:ext cx="320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457200"/>
            <a:ext cx="36576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E7E855CC-6AC0-40A7-A127-9C60B45B54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0" y="6426200"/>
            <a:ext cx="2819400" cy="127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39B2E3-F437-42EE-B31D-83D52D36B1D1}" type="datetimeFigureOut">
              <a:rPr lang="ru-RU"/>
              <a:pPr>
                <a:defRPr/>
              </a:pPr>
              <a:t>20.08.2017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025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8" r:id="rId2"/>
    <p:sldLayoutId id="214748387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anose="020F0502020204030204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anose="020F0502020204030204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anose="020F0502020204030204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anose="020F050202020403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anose="020F050202020403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anose="020F050202020403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anose="020F050202020403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411163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593725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776288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958850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6264275" cy="2133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cap="all" dirty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Тест для подготовки к Е</a:t>
            </a: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ГЭ </a:t>
            </a:r>
            <a:r>
              <a:rPr lang="ru-RU" sz="3600" b="1" cap="all" dirty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химии 2017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3708400" y="54451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0" name="TextBox 6"/>
          <p:cNvSpPr txBox="1">
            <a:spLocks noChangeArrowheads="1"/>
          </p:cNvSpPr>
          <p:nvPr/>
        </p:nvSpPr>
        <p:spPr bwMode="auto">
          <a:xfrm>
            <a:off x="2843213" y="5300663"/>
            <a:ext cx="38893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Карташова Людмила Александровна, </a:t>
            </a:r>
          </a:p>
          <a:p>
            <a:pPr algn="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учитель химии </a:t>
            </a:r>
          </a:p>
          <a:p>
            <a:pPr algn="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МАОУ СОШ №27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11560" y="620688"/>
            <a:ext cx="7932095" cy="7078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Медь реагирует с каждым из набора веществ</a:t>
            </a:r>
          </a:p>
          <a:p>
            <a:pPr algn="ctr" eaLnBrk="1" hangingPunct="1">
              <a:defRPr/>
            </a:pP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61214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азот и хлорид меди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кислород и азотная кислота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водород и гидроксид натрия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аргон и разбавленная серная кислота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хлор и нитрат серебра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3320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Какие из перечисленных оксидов не реагируют со щелочами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61214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NO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ZnO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FeO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4344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11560" y="620688"/>
            <a:ext cx="7932095" cy="120032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При постепенном прибавлении избытка раствора гидроксида калия к раствору хлорида алюминия наблюдается</a:t>
            </a: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выпадение осадка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изменение окраски раствора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выделение бесцветного газа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растворение первоначально выпавшего осадка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отсутствие изменений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5368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21604" y="260648"/>
            <a:ext cx="7932095" cy="193899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Задана следующая схема превращений веществ: </a:t>
            </a: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NaOH              H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(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конц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FeCl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X                               Y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Определите, какие из указанных веществ являются веществами X и Y. </a:t>
            </a: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611188" y="2505075"/>
            <a:ext cx="72739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сульфат железа(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)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сульфат железа(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)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гидроксид железа(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сульфид железа(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)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гидроксид железа(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6392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5313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44938" y="50831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3059113" y="1196975"/>
            <a:ext cx="1049337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4859338" y="1196975"/>
            <a:ext cx="1997075" cy="15875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5" name="TextBox 3"/>
          <p:cNvSpPr txBox="1">
            <a:spLocks noChangeArrowheads="1"/>
          </p:cNvSpPr>
          <p:nvPr/>
        </p:nvSpPr>
        <p:spPr bwMode="auto">
          <a:xfrm>
            <a:off x="280988" y="2276475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СХЕМА РЕАКЦИИ	               СВОЙСТВА ХЛОРА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88254" y="4818027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88254" y="4126086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10. Установите соответствие между уравнением реакции и свойством элемента азота, которое он проявляет в этой реакции: к каждой позиции, обозначенной буквой, подберите соответствующую позицию, обозначенную цифрой. </a:t>
            </a:r>
          </a:p>
        </p:txBody>
      </p:sp>
      <p:sp>
        <p:nvSpPr>
          <p:cNvPr id="17421" name="TextBox 33"/>
          <p:cNvSpPr txBox="1">
            <a:spLocks noChangeArrowheads="1"/>
          </p:cNvSpPr>
          <p:nvPr/>
        </p:nvSpPr>
        <p:spPr bwMode="auto">
          <a:xfrm>
            <a:off x="5657850" y="3429000"/>
            <a:ext cx="2659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восстановитель</a:t>
            </a:r>
            <a:endParaRPr lang="ru-RU" altLang="ru-RU" sz="2400"/>
          </a:p>
        </p:txBody>
      </p:sp>
      <p:sp>
        <p:nvSpPr>
          <p:cNvPr id="17422" name="TextBox 34"/>
          <p:cNvSpPr txBox="1">
            <a:spLocks noChangeArrowheads="1"/>
          </p:cNvSpPr>
          <p:nvPr/>
        </p:nvSpPr>
        <p:spPr bwMode="auto">
          <a:xfrm>
            <a:off x="5646738" y="2781300"/>
            <a:ext cx="1804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окислитель</a:t>
            </a:r>
            <a:endParaRPr lang="ru-RU" altLang="ru-RU" sz="2400" baseline="-25000"/>
          </a:p>
        </p:txBody>
      </p:sp>
      <p:sp>
        <p:nvSpPr>
          <p:cNvPr id="17423" name="TextBox 35"/>
          <p:cNvSpPr txBox="1">
            <a:spLocks noChangeArrowheads="1"/>
          </p:cNvSpPr>
          <p:nvPr/>
        </p:nvSpPr>
        <p:spPr bwMode="auto">
          <a:xfrm>
            <a:off x="5651500" y="4686300"/>
            <a:ext cx="28082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ни окислитель,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ни восстановитель</a:t>
            </a:r>
            <a:endParaRPr lang="ru-RU" altLang="ru-RU" sz="2400" baseline="-25000"/>
          </a:p>
        </p:txBody>
      </p:sp>
      <p:sp>
        <p:nvSpPr>
          <p:cNvPr id="17424" name="TextBox 44"/>
          <p:cNvSpPr txBox="1">
            <a:spLocks noChangeArrowheads="1"/>
          </p:cNvSpPr>
          <p:nvPr/>
        </p:nvSpPr>
        <p:spPr bwMode="auto">
          <a:xfrm>
            <a:off x="5630863" y="3956050"/>
            <a:ext cx="2470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 окислитель, и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восстановитель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5080046" y="278092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80046" y="3472869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27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7428" name="TextBox 4"/>
          <p:cNvSpPr txBox="1">
            <a:spLocks noChangeArrowheads="1"/>
          </p:cNvSpPr>
          <p:nvPr/>
        </p:nvSpPr>
        <p:spPr bwMode="auto">
          <a:xfrm>
            <a:off x="323850" y="3146425"/>
            <a:ext cx="4948238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KClO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→ KCl + 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AgNO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 NaCl → NaNO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+AgCl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HCl + MnCl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→ MnCl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 Cl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O  </a:t>
            </a:r>
            <a:endParaRPr lang="ru-RU" altLang="ru-RU" sz="22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NaCl + 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O → 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+ NaOH + Cl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70413" y="560863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8" name="TextBox 3"/>
          <p:cNvSpPr txBox="1">
            <a:spLocks noChangeArrowheads="1"/>
          </p:cNvSpPr>
          <p:nvPr/>
        </p:nvSpPr>
        <p:spPr bwMode="auto">
          <a:xfrm>
            <a:off x="280988" y="2276475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ФОРМУЛА ВЕЩЕСТВА	          РЕАГЕНТЫ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64753" y="436510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64753" y="378904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Установите соответствие между формулой вещества и реагентами, с каждым из которых это вещество может взаимодействовать: к каждой позиции, обозначенной буквой, подберите соответствующую позицию, обозначенную цифрой. </a:t>
            </a:r>
          </a:p>
        </p:txBody>
      </p:sp>
      <p:sp>
        <p:nvSpPr>
          <p:cNvPr id="18444" name="TextBox 33"/>
          <p:cNvSpPr txBox="1">
            <a:spLocks noChangeArrowheads="1"/>
          </p:cNvSpPr>
          <p:nvPr/>
        </p:nvSpPr>
        <p:spPr bwMode="auto">
          <a:xfrm>
            <a:off x="5367338" y="3240088"/>
            <a:ext cx="26590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AgNO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KOH</a:t>
            </a:r>
            <a:endParaRPr lang="ru-RU" altLang="ru-RU" sz="2400"/>
          </a:p>
        </p:txBody>
      </p:sp>
      <p:sp>
        <p:nvSpPr>
          <p:cNvPr id="18445" name="TextBox 34"/>
          <p:cNvSpPr txBox="1">
            <a:spLocks noChangeArrowheads="1"/>
          </p:cNvSpPr>
          <p:nvPr/>
        </p:nvSpPr>
        <p:spPr bwMode="auto">
          <a:xfrm>
            <a:off x="5367338" y="2700338"/>
            <a:ext cx="21701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Zn, NaCl, 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18446" name="TextBox 35"/>
          <p:cNvSpPr txBox="1">
            <a:spLocks noChangeArrowheads="1"/>
          </p:cNvSpPr>
          <p:nvPr/>
        </p:nvSpPr>
        <p:spPr bwMode="auto">
          <a:xfrm>
            <a:off x="5367338" y="4330700"/>
            <a:ext cx="2424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Cu, NaOH, MgO</a:t>
            </a:r>
            <a:endParaRPr lang="ru-RU" altLang="ru-RU" sz="2400" baseline="-25000"/>
          </a:p>
        </p:txBody>
      </p:sp>
      <p:sp>
        <p:nvSpPr>
          <p:cNvPr id="18447" name="TextBox 44"/>
          <p:cNvSpPr txBox="1">
            <a:spLocks noChangeArrowheads="1"/>
          </p:cNvSpPr>
          <p:nvPr/>
        </p:nvSpPr>
        <p:spPr bwMode="auto">
          <a:xfrm>
            <a:off x="5367338" y="3792538"/>
            <a:ext cx="2713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HCl,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KOH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664753" y="2636912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64753" y="3212976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50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8451" name="TextBox 4"/>
          <p:cNvSpPr txBox="1">
            <a:spLocks noChangeArrowheads="1"/>
          </p:cNvSpPr>
          <p:nvPr/>
        </p:nvSpPr>
        <p:spPr bwMode="auto">
          <a:xfrm>
            <a:off x="615950" y="3068638"/>
            <a:ext cx="1795463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FeBr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Al(OH)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CuO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64753" y="494116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55" name="TextBox 35"/>
          <p:cNvSpPr txBox="1">
            <a:spLocks noChangeArrowheads="1"/>
          </p:cNvSpPr>
          <p:nvPr/>
        </p:nvSpPr>
        <p:spPr bwMode="auto">
          <a:xfrm>
            <a:off x="5367338" y="4941888"/>
            <a:ext cx="22018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CO</a:t>
            </a:r>
            <a:endParaRPr lang="ru-RU" altLang="ru-RU" sz="2400" baseline="-2500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3284538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4135438" y="5616575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987925" y="5616575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9461" name="TextBox 3"/>
          <p:cNvSpPr txBox="1">
            <a:spLocks noChangeArrowheads="1"/>
          </p:cNvSpPr>
          <p:nvPr/>
        </p:nvSpPr>
        <p:spPr bwMode="auto">
          <a:xfrm>
            <a:off x="280988" y="2376488"/>
            <a:ext cx="8304212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ФОРМУЛА ВЕЩЕСТВА	               КЛАСС/ГРУППА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02077" y="4695527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02077" y="411931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12. Установите соответствие между формулой вещества и классом/группой,  к которому(-ой) это вещество принадлежит: к каждой позиции, обозначенной буквой, подберите соответствующую позицию из второго столбца, обозначенную цифрой. </a:t>
            </a:r>
          </a:p>
        </p:txBody>
      </p:sp>
      <p:sp>
        <p:nvSpPr>
          <p:cNvPr id="19467" name="TextBox 33"/>
          <p:cNvSpPr txBox="1">
            <a:spLocks noChangeArrowheads="1"/>
          </p:cNvSpPr>
          <p:nvPr/>
        </p:nvSpPr>
        <p:spPr bwMode="auto">
          <a:xfrm>
            <a:off x="5353050" y="3584575"/>
            <a:ext cx="2890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сложные эфиры</a:t>
            </a:r>
            <a:endParaRPr lang="ru-RU" altLang="ru-RU" sz="2400"/>
          </a:p>
        </p:txBody>
      </p:sp>
      <p:sp>
        <p:nvSpPr>
          <p:cNvPr id="19468" name="TextBox 34"/>
          <p:cNvSpPr txBox="1">
            <a:spLocks noChangeArrowheads="1"/>
          </p:cNvSpPr>
          <p:nvPr/>
        </p:nvSpPr>
        <p:spPr bwMode="auto">
          <a:xfrm>
            <a:off x="5335588" y="2982913"/>
            <a:ext cx="2362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простые эфиры</a:t>
            </a:r>
            <a:endParaRPr lang="ru-RU" altLang="ru-RU" sz="2400" baseline="-25000"/>
          </a:p>
        </p:txBody>
      </p:sp>
      <p:sp>
        <p:nvSpPr>
          <p:cNvPr id="19469" name="TextBox 35"/>
          <p:cNvSpPr txBox="1">
            <a:spLocks noChangeArrowheads="1"/>
          </p:cNvSpPr>
          <p:nvPr/>
        </p:nvSpPr>
        <p:spPr bwMode="auto">
          <a:xfrm>
            <a:off x="5335588" y="4695825"/>
            <a:ext cx="21034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углеводороды</a:t>
            </a:r>
            <a:endParaRPr lang="ru-RU" altLang="ru-RU" sz="2400" baseline="-25000"/>
          </a:p>
        </p:txBody>
      </p:sp>
      <p:sp>
        <p:nvSpPr>
          <p:cNvPr id="19470" name="TextBox 44"/>
          <p:cNvSpPr txBox="1">
            <a:spLocks noChangeArrowheads="1"/>
          </p:cNvSpPr>
          <p:nvPr/>
        </p:nvSpPr>
        <p:spPr bwMode="auto">
          <a:xfrm>
            <a:off x="5357813" y="4137025"/>
            <a:ext cx="1235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спирты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702077" y="2967335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2077" y="3543399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73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9474" name="TextBox 4"/>
          <p:cNvSpPr txBox="1">
            <a:spLocks noChangeArrowheads="1"/>
          </p:cNvSpPr>
          <p:nvPr/>
        </p:nvSpPr>
        <p:spPr bwMode="auto">
          <a:xfrm>
            <a:off x="579438" y="3146425"/>
            <a:ext cx="3627437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бутадиен-1,3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2-метилпропанол-1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этилформиат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3284538" y="5600700"/>
            <a:ext cx="5397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4135438" y="5608638"/>
            <a:ext cx="5413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987925" y="561181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13. Из предложенного перечня выберите два вещества, которые </a:t>
            </a:r>
            <a:r>
              <a:rPr lang="ru-RU" sz="24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являются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гомологами</a:t>
            </a:r>
          </a:p>
        </p:txBody>
      </p:sp>
      <p:sp>
        <p:nvSpPr>
          <p:cNvPr id="20487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циклопентан и метилциклопентан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бутен и пентен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циклопропан и пропан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этан и гексан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бутадиен-1,2 и пропен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8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14. Из предложенного перечня выберите два вещества, с которыми взаимодействует 2-хлорпропан</a:t>
            </a:r>
          </a:p>
        </p:txBody>
      </p:sp>
      <p:sp>
        <p:nvSpPr>
          <p:cNvPr id="21511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натрий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раствор серной кислоты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вода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азот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бромоводород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2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15. Из предложенного перечня выберите два вещества, с которыми взаимодействует фенол</a:t>
            </a:r>
          </a:p>
        </p:txBody>
      </p:sp>
      <p:sp>
        <p:nvSpPr>
          <p:cNvPr id="22535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соляная кислота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сульфат натрия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гидроксид натрия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метан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бром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6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ъект 1"/>
          <p:cNvSpPr>
            <a:spLocks noGrp="1"/>
          </p:cNvSpPr>
          <p:nvPr>
            <p:ph idx="1"/>
          </p:nvPr>
        </p:nvSpPr>
        <p:spPr>
          <a:xfrm>
            <a:off x="617538" y="1989138"/>
            <a:ext cx="8007350" cy="3095625"/>
          </a:xfrm>
        </p:spPr>
        <p:txBody>
          <a:bodyPr/>
          <a:lstStyle/>
          <a:p>
            <a:pPr marL="457200" indent="-457200">
              <a:buFont typeface="Wingdings" pitchFamily="2" charset="2"/>
              <a:buAutoNum type="arabicParenR"/>
            </a:pPr>
            <a:r>
              <a:rPr lang="ru-RU" altLang="ru-RU" sz="2800" smtClean="0">
                <a:solidFill>
                  <a:schemeClr val="tx1"/>
                </a:solidFill>
                <a:latin typeface="Cambria" pitchFamily="18" charset="0"/>
              </a:rPr>
              <a:t>знакомство с материалом экзаменационной работы по химии;</a:t>
            </a:r>
          </a:p>
          <a:p>
            <a:pPr marL="457200" indent="-457200">
              <a:buFont typeface="Wingdings" pitchFamily="2" charset="2"/>
              <a:buAutoNum type="arabicParenR"/>
            </a:pPr>
            <a:r>
              <a:rPr lang="ru-RU" altLang="ru-RU" sz="2800" smtClean="0">
                <a:latin typeface="Cambria" pitchFamily="18" charset="0"/>
              </a:rPr>
              <a:t>отработка умения решения заданий типа ЕГЭ.</a:t>
            </a:r>
          </a:p>
          <a:p>
            <a:pPr marL="457200" indent="-457200">
              <a:buFont typeface="Calibri" pitchFamily="34" charset="0"/>
              <a:buAutoNum type="arabicParenR"/>
            </a:pPr>
            <a:r>
              <a:rPr lang="ru-RU" altLang="ru-RU" sz="2800" smtClean="0">
                <a:latin typeface="Cambria" pitchFamily="18" charset="0"/>
              </a:rPr>
              <a:t>проверка учеником своей подготовленности к экзамену;</a:t>
            </a:r>
          </a:p>
          <a:p>
            <a:pPr marL="457200" indent="-457200">
              <a:buFont typeface="Calibri" pitchFamily="34" charset="0"/>
              <a:buAutoNum type="arabicParenR"/>
            </a:pPr>
            <a:r>
              <a:rPr lang="ru-RU" altLang="ru-RU" sz="2800" smtClean="0">
                <a:latin typeface="Cambria" pitchFamily="18" charset="0"/>
              </a:rPr>
              <a:t>набор опыта выполнения тестовых заданий по химии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Цели: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16. Метиламин может быть получен при взаимодействии</a:t>
            </a:r>
          </a:p>
        </p:txBody>
      </p:sp>
      <p:sp>
        <p:nvSpPr>
          <p:cNvPr id="23559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OH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Cl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KOH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−CH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3560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1604" y="260648"/>
            <a:ext cx="7932095" cy="193899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Задана следующая схема превращений веществ: </a:t>
            </a: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H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              H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 (Hg</a:t>
            </a:r>
            <a:r>
              <a:rPr lang="en-US" sz="2400" b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X                               Y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Определите, какие из указанных веществ являются веществами X и Y. </a:t>
            </a:r>
          </a:p>
        </p:txBody>
      </p:sp>
      <p:sp>
        <p:nvSpPr>
          <p:cNvPr id="24583" name="TextBox 4"/>
          <p:cNvSpPr txBox="1">
            <a:spLocks noChangeArrowheads="1"/>
          </p:cNvSpPr>
          <p:nvPr/>
        </p:nvSpPr>
        <p:spPr bwMode="auto">
          <a:xfrm>
            <a:off x="611188" y="2505075"/>
            <a:ext cx="72739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этандиол-1,2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этаналь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этин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метаналь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этанол</a:t>
            </a:r>
          </a:p>
        </p:txBody>
      </p:sp>
      <p:sp>
        <p:nvSpPr>
          <p:cNvPr id="24584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3059113" y="1196975"/>
            <a:ext cx="1049337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4859338" y="1196975"/>
            <a:ext cx="1997075" cy="15875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44938" y="50831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5313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5606" name="TextBox 3"/>
          <p:cNvSpPr txBox="1">
            <a:spLocks noChangeArrowheads="1"/>
          </p:cNvSpPr>
          <p:nvPr/>
        </p:nvSpPr>
        <p:spPr bwMode="auto">
          <a:xfrm>
            <a:off x="280988" y="1498600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ИСХОДНЫЕ ВЕЩЕСТВА	 МЕХАНИЗМ РЕАКЦИИ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67944" y="374583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7944" y="318417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8117656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18. Установите соответствие между исходными веществами и механизмом реакции</a:t>
            </a:r>
          </a:p>
        </p:txBody>
      </p:sp>
      <p:sp>
        <p:nvSpPr>
          <p:cNvPr id="25612" name="TextBox 33"/>
          <p:cNvSpPr txBox="1">
            <a:spLocks noChangeArrowheads="1"/>
          </p:cNvSpPr>
          <p:nvPr/>
        </p:nvSpPr>
        <p:spPr bwMode="auto">
          <a:xfrm>
            <a:off x="4572000" y="2627313"/>
            <a:ext cx="38973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радикальное присоединение</a:t>
            </a:r>
            <a:endParaRPr lang="ru-RU" altLang="ru-RU" sz="2200"/>
          </a:p>
        </p:txBody>
      </p:sp>
      <p:sp>
        <p:nvSpPr>
          <p:cNvPr id="25613" name="TextBox 34"/>
          <p:cNvSpPr txBox="1">
            <a:spLocks noChangeArrowheads="1"/>
          </p:cNvSpPr>
          <p:nvPr/>
        </p:nvSpPr>
        <p:spPr bwMode="auto">
          <a:xfrm>
            <a:off x="4572000" y="2070100"/>
            <a:ext cx="32797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радикальное замещение</a:t>
            </a:r>
            <a:endParaRPr lang="ru-RU" altLang="ru-RU" sz="2200" baseline="-25000"/>
          </a:p>
        </p:txBody>
      </p:sp>
      <p:sp>
        <p:nvSpPr>
          <p:cNvPr id="25614" name="TextBox 35"/>
          <p:cNvSpPr txBox="1">
            <a:spLocks noChangeArrowheads="1"/>
          </p:cNvSpPr>
          <p:nvPr/>
        </p:nvSpPr>
        <p:spPr bwMode="auto">
          <a:xfrm>
            <a:off x="4572000" y="3741738"/>
            <a:ext cx="42592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электрофильное присоединение</a:t>
            </a:r>
            <a:endParaRPr lang="ru-RU" altLang="ru-RU" sz="2200" baseline="-25000"/>
          </a:p>
        </p:txBody>
      </p:sp>
      <p:sp>
        <p:nvSpPr>
          <p:cNvPr id="25615" name="TextBox 44"/>
          <p:cNvSpPr txBox="1">
            <a:spLocks noChangeArrowheads="1"/>
          </p:cNvSpPr>
          <p:nvPr/>
        </p:nvSpPr>
        <p:spPr bwMode="auto">
          <a:xfrm>
            <a:off x="4572000" y="3184525"/>
            <a:ext cx="3735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электрофильное замещение</a:t>
            </a:r>
            <a:endParaRPr lang="ru-RU" altLang="ru-RU" sz="22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067944" y="206084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67944" y="2622510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18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5619" name="TextBox 4"/>
          <p:cNvSpPr txBox="1">
            <a:spLocks noChangeArrowheads="1"/>
          </p:cNvSpPr>
          <p:nvPr/>
        </p:nvSpPr>
        <p:spPr bwMode="auto">
          <a:xfrm>
            <a:off x="306388" y="2335213"/>
            <a:ext cx="4049712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 Br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en-US" altLang="ru-RU" sz="22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−CH=CH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 Br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2(</a:t>
            </a:r>
            <a:r>
              <a:rPr lang="ru-RU" altLang="ru-RU" sz="2200" b="1" baseline="-25000">
                <a:latin typeface="Times New Roman" pitchFamily="18" charset="0"/>
                <a:cs typeface="Times New Roman" pitchFamily="18" charset="0"/>
              </a:rPr>
              <a:t>р-р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→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−CH=CH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 HBr →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Г)          +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HBr →</a:t>
            </a:r>
            <a:endParaRPr lang="ru-RU" altLang="ru-RU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67944" y="4307496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23" name="TextBox 35"/>
          <p:cNvSpPr txBox="1">
            <a:spLocks noChangeArrowheads="1"/>
          </p:cNvSpPr>
          <p:nvPr/>
        </p:nvSpPr>
        <p:spPr bwMode="auto">
          <a:xfrm>
            <a:off x="4572000" y="4857750"/>
            <a:ext cx="36226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нуклеофильное замещение</a:t>
            </a:r>
            <a:endParaRPr lang="ru-RU" altLang="ru-RU" sz="2200" baseline="-25000"/>
          </a:p>
        </p:txBody>
      </p:sp>
      <p:sp>
        <p:nvSpPr>
          <p:cNvPr id="2" name="Равнобедренный треугольник 1"/>
          <p:cNvSpPr/>
          <p:nvPr/>
        </p:nvSpPr>
        <p:spPr>
          <a:xfrm rot="19711846">
            <a:off x="561975" y="3835400"/>
            <a:ext cx="596900" cy="498475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067944" y="4869160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26" name="TextBox 35"/>
          <p:cNvSpPr txBox="1">
            <a:spLocks noChangeArrowheads="1"/>
          </p:cNvSpPr>
          <p:nvPr/>
        </p:nvSpPr>
        <p:spPr bwMode="auto">
          <a:xfrm>
            <a:off x="4572000" y="4300538"/>
            <a:ext cx="41465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нуклеофильное присоединение</a:t>
            </a:r>
            <a:endParaRPr lang="ru-RU" altLang="ru-RU" sz="2200" baseline="-2500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6630" name="TextBox 3"/>
          <p:cNvSpPr txBox="1">
            <a:spLocks noChangeArrowheads="1"/>
          </p:cNvSpPr>
          <p:nvPr/>
        </p:nvSpPr>
        <p:spPr bwMode="auto">
          <a:xfrm>
            <a:off x="280988" y="1498600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ПРОДУКТ РЕАКЦИИ	          ИСХОДНОЕ ВЕЩЕСТВО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03982" y="374583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03982" y="318417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20032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19. Установите соответствие между продуктом реакции и веществом, которое использовалось для его получения</a:t>
            </a:r>
          </a:p>
        </p:txBody>
      </p:sp>
      <p:sp>
        <p:nvSpPr>
          <p:cNvPr id="26636" name="TextBox 33"/>
          <p:cNvSpPr txBox="1">
            <a:spLocks noChangeArrowheads="1"/>
          </p:cNvSpPr>
          <p:nvPr/>
        </p:nvSpPr>
        <p:spPr bwMode="auto">
          <a:xfrm>
            <a:off x="5219700" y="26273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бутанол-2</a:t>
            </a:r>
            <a:endParaRPr lang="ru-RU" altLang="ru-RU" sz="2400"/>
          </a:p>
        </p:txBody>
      </p:sp>
      <p:sp>
        <p:nvSpPr>
          <p:cNvPr id="26637" name="TextBox 34"/>
          <p:cNvSpPr txBox="1">
            <a:spLocks noChangeArrowheads="1"/>
          </p:cNvSpPr>
          <p:nvPr/>
        </p:nvSpPr>
        <p:spPr bwMode="auto">
          <a:xfrm>
            <a:off x="5186363" y="2070100"/>
            <a:ext cx="20653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ацетальдегид</a:t>
            </a:r>
            <a:endParaRPr lang="ru-RU" altLang="ru-RU" sz="2400" baseline="-25000"/>
          </a:p>
        </p:txBody>
      </p:sp>
      <p:sp>
        <p:nvSpPr>
          <p:cNvPr id="26638" name="TextBox 35"/>
          <p:cNvSpPr txBox="1">
            <a:spLocks noChangeArrowheads="1"/>
          </p:cNvSpPr>
          <p:nvPr/>
        </p:nvSpPr>
        <p:spPr bwMode="auto">
          <a:xfrm>
            <a:off x="5199063" y="3741738"/>
            <a:ext cx="1735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хлороформ</a:t>
            </a:r>
            <a:endParaRPr lang="ru-RU" altLang="ru-RU" sz="2400" baseline="-25000"/>
          </a:p>
        </p:txBody>
      </p:sp>
      <p:sp>
        <p:nvSpPr>
          <p:cNvPr id="26639" name="TextBox 44"/>
          <p:cNvSpPr txBox="1">
            <a:spLocks noChangeArrowheads="1"/>
          </p:cNvSpPr>
          <p:nvPr/>
        </p:nvSpPr>
        <p:spPr bwMode="auto">
          <a:xfrm>
            <a:off x="5187950" y="3184525"/>
            <a:ext cx="1749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изобутилен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503982" y="206084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03982" y="2622510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42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6643" name="TextBox 4"/>
          <p:cNvSpPr txBox="1">
            <a:spLocks noChangeArrowheads="1"/>
          </p:cNvSpPr>
          <p:nvPr/>
        </p:nvSpPr>
        <p:spPr bwMode="auto">
          <a:xfrm>
            <a:off x="306388" y="2335213"/>
            <a:ext cx="4049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муравьиная кислота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этанол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бензиловый спирт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 2-метилпропанол-2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03982" y="4307496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47" name="TextBox 35"/>
          <p:cNvSpPr txBox="1">
            <a:spLocks noChangeArrowheads="1"/>
          </p:cNvSpPr>
          <p:nvPr/>
        </p:nvSpPr>
        <p:spPr bwMode="auto">
          <a:xfrm>
            <a:off x="5181600" y="4857750"/>
            <a:ext cx="2543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фенилхлорметан</a:t>
            </a:r>
            <a:endParaRPr lang="ru-RU" altLang="ru-RU" sz="2400" baseline="-25000"/>
          </a:p>
        </p:txBody>
      </p:sp>
      <p:sp>
        <p:nvSpPr>
          <p:cNvPr id="28" name="TextBox 27"/>
          <p:cNvSpPr txBox="1"/>
          <p:nvPr/>
        </p:nvSpPr>
        <p:spPr>
          <a:xfrm>
            <a:off x="4503982" y="4869160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49" name="TextBox 35"/>
          <p:cNvSpPr txBox="1">
            <a:spLocks noChangeArrowheads="1"/>
          </p:cNvSpPr>
          <p:nvPr/>
        </p:nvSpPr>
        <p:spPr bwMode="auto">
          <a:xfrm>
            <a:off x="5162550" y="4300538"/>
            <a:ext cx="2801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бензойная кислота</a:t>
            </a:r>
            <a:endParaRPr lang="ru-RU" altLang="ru-RU" sz="2400" baseline="-25000"/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38" grpId="0" animBg="1"/>
      <p:bldP spid="37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20. Из предложенного перечня выберите два уравнения каталитических реакций</a:t>
            </a:r>
          </a:p>
        </p:txBody>
      </p:sp>
      <p:sp>
        <p:nvSpPr>
          <p:cNvPr id="27655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2H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= 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4NH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+3O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= 2N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+ 6H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2O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= 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+ 2H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4NH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+ 5O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= 4NO + 6H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NaHCO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HBr = NaBr + 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6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120032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Из предложенного перечня выберите два внешних воздействия, которые приведут к уменьшению скорости реакции окисления оксида серы (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8679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добавление катализатора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понижение давления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увеличение концентрации кислорода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понижение температуры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увеличение концентрации оксида серы 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0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9702" name="TextBox 3"/>
          <p:cNvSpPr txBox="1">
            <a:spLocks noChangeArrowheads="1"/>
          </p:cNvSpPr>
          <p:nvPr/>
        </p:nvSpPr>
        <p:spPr bwMode="auto">
          <a:xfrm>
            <a:off x="280988" y="1498600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ФОРМУЛА СОЛИ	                          ПРОДУКТ НА КАТОДЕ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03982" y="374583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03982" y="318417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20032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22. Установите соответствие между формулой соли и продуктом, образующимся на катоде при электролизе её водного раствора.</a:t>
            </a:r>
          </a:p>
        </p:txBody>
      </p:sp>
      <p:sp>
        <p:nvSpPr>
          <p:cNvPr id="29708" name="TextBox 33"/>
          <p:cNvSpPr txBox="1">
            <a:spLocks noChangeArrowheads="1"/>
          </p:cNvSpPr>
          <p:nvPr/>
        </p:nvSpPr>
        <p:spPr bwMode="auto">
          <a:xfrm>
            <a:off x="5219700" y="26273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кислород</a:t>
            </a:r>
            <a:endParaRPr lang="ru-RU" altLang="ru-RU" sz="2400"/>
          </a:p>
        </p:txBody>
      </p:sp>
      <p:sp>
        <p:nvSpPr>
          <p:cNvPr id="29709" name="TextBox 34"/>
          <p:cNvSpPr txBox="1">
            <a:spLocks noChangeArrowheads="1"/>
          </p:cNvSpPr>
          <p:nvPr/>
        </p:nvSpPr>
        <p:spPr bwMode="auto">
          <a:xfrm>
            <a:off x="5186363" y="2070100"/>
            <a:ext cx="1276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водород</a:t>
            </a:r>
            <a:endParaRPr lang="ru-RU" altLang="ru-RU" sz="2400" baseline="-25000"/>
          </a:p>
        </p:txBody>
      </p:sp>
      <p:sp>
        <p:nvSpPr>
          <p:cNvPr id="29710" name="TextBox 35"/>
          <p:cNvSpPr txBox="1">
            <a:spLocks noChangeArrowheads="1"/>
          </p:cNvSpPr>
          <p:nvPr/>
        </p:nvSpPr>
        <p:spPr bwMode="auto">
          <a:xfrm>
            <a:off x="5199063" y="3741738"/>
            <a:ext cx="10429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калий</a:t>
            </a:r>
            <a:endParaRPr lang="ru-RU" altLang="ru-RU" sz="2400" baseline="-25000"/>
          </a:p>
        </p:txBody>
      </p:sp>
      <p:sp>
        <p:nvSpPr>
          <p:cNvPr id="29711" name="TextBox 44"/>
          <p:cNvSpPr txBox="1">
            <a:spLocks noChangeArrowheads="1"/>
          </p:cNvSpPr>
          <p:nvPr/>
        </p:nvSpPr>
        <p:spPr bwMode="auto">
          <a:xfrm>
            <a:off x="5187950" y="3184525"/>
            <a:ext cx="1247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серебро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503982" y="206084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03982" y="2622510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14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9715" name="TextBox 4"/>
          <p:cNvSpPr txBox="1">
            <a:spLocks noChangeArrowheads="1"/>
          </p:cNvSpPr>
          <p:nvPr/>
        </p:nvSpPr>
        <p:spPr bwMode="auto">
          <a:xfrm>
            <a:off x="306388" y="2335213"/>
            <a:ext cx="4049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AgNO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Mg(NO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03982" y="4307496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19" name="TextBox 35"/>
          <p:cNvSpPr txBox="1">
            <a:spLocks noChangeArrowheads="1"/>
          </p:cNvSpPr>
          <p:nvPr/>
        </p:nvSpPr>
        <p:spPr bwMode="auto">
          <a:xfrm>
            <a:off x="5181600" y="4857750"/>
            <a:ext cx="846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медь</a:t>
            </a:r>
            <a:endParaRPr lang="ru-RU" altLang="ru-RU" sz="2400" baseline="-25000"/>
          </a:p>
        </p:txBody>
      </p:sp>
      <p:sp>
        <p:nvSpPr>
          <p:cNvPr id="28" name="TextBox 27"/>
          <p:cNvSpPr txBox="1"/>
          <p:nvPr/>
        </p:nvSpPr>
        <p:spPr>
          <a:xfrm>
            <a:off x="4503982" y="4869160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21" name="TextBox 35"/>
          <p:cNvSpPr txBox="1">
            <a:spLocks noChangeArrowheads="1"/>
          </p:cNvSpPr>
          <p:nvPr/>
        </p:nvSpPr>
        <p:spPr bwMode="auto">
          <a:xfrm>
            <a:off x="5162550" y="4300538"/>
            <a:ext cx="1220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магний</a:t>
            </a:r>
            <a:endParaRPr lang="ru-RU" altLang="ru-RU" sz="2400" baseline="-25000"/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38" grpId="0" animBg="1"/>
      <p:bldP spid="37" grpId="0" animBg="1"/>
      <p:bldP spid="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0726" name="TextBox 3"/>
          <p:cNvSpPr txBox="1">
            <a:spLocks noChangeArrowheads="1"/>
          </p:cNvSpPr>
          <p:nvPr/>
        </p:nvSpPr>
        <p:spPr bwMode="auto">
          <a:xfrm>
            <a:off x="322263" y="1268413"/>
            <a:ext cx="8304212" cy="8302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НАЗВАНИЕ СОЛИ	                СПОСОБНОСТЬ К    						ГИДРОЛИЗУ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03982" y="3573016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03982" y="2996952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23. Установите соответствие между названием соли и её способностью к гидролизу.</a:t>
            </a:r>
          </a:p>
        </p:txBody>
      </p:sp>
      <p:sp>
        <p:nvSpPr>
          <p:cNvPr id="30732" name="TextBox 33"/>
          <p:cNvSpPr txBox="1">
            <a:spLocks noChangeArrowheads="1"/>
          </p:cNvSpPr>
          <p:nvPr/>
        </p:nvSpPr>
        <p:spPr bwMode="auto">
          <a:xfrm>
            <a:off x="5219700" y="2420938"/>
            <a:ext cx="3179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гидролиз по катиону</a:t>
            </a:r>
            <a:endParaRPr lang="ru-RU" altLang="ru-RU" sz="2400"/>
          </a:p>
        </p:txBody>
      </p:sp>
      <p:sp>
        <p:nvSpPr>
          <p:cNvPr id="30733" name="TextBox 35"/>
          <p:cNvSpPr txBox="1">
            <a:spLocks noChangeArrowheads="1"/>
          </p:cNvSpPr>
          <p:nvPr/>
        </p:nvSpPr>
        <p:spPr bwMode="auto">
          <a:xfrm>
            <a:off x="5199063" y="3573463"/>
            <a:ext cx="3506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гидролиз не происходит</a:t>
            </a:r>
            <a:endParaRPr lang="ru-RU" altLang="ru-RU" sz="2400" baseline="-25000"/>
          </a:p>
        </p:txBody>
      </p:sp>
      <p:sp>
        <p:nvSpPr>
          <p:cNvPr id="30734" name="TextBox 44"/>
          <p:cNvSpPr txBox="1">
            <a:spLocks noChangeArrowheads="1"/>
          </p:cNvSpPr>
          <p:nvPr/>
        </p:nvSpPr>
        <p:spPr bwMode="auto">
          <a:xfrm>
            <a:off x="5187950" y="2997200"/>
            <a:ext cx="2933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гидролиз по аниону</a:t>
            </a:r>
            <a:endParaRPr lang="ru-RU" altLang="ru-RU" sz="2400" baseline="-25000"/>
          </a:p>
        </p:txBody>
      </p:sp>
      <p:sp>
        <p:nvSpPr>
          <p:cNvPr id="32" name="TextBox 31"/>
          <p:cNvSpPr txBox="1"/>
          <p:nvPr/>
        </p:nvSpPr>
        <p:spPr>
          <a:xfrm>
            <a:off x="4503982" y="242088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36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0737" name="TextBox 4"/>
          <p:cNvSpPr txBox="1">
            <a:spLocks noChangeArrowheads="1"/>
          </p:cNvSpPr>
          <p:nvPr/>
        </p:nvSpPr>
        <p:spPr bwMode="auto">
          <a:xfrm>
            <a:off x="306388" y="2335213"/>
            <a:ext cx="4049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хлорид аммония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сульфат калия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карбонат натрия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 сульфид алюминия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03982" y="4149080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1" name="TextBox 35"/>
          <p:cNvSpPr txBox="1">
            <a:spLocks noChangeArrowheads="1"/>
          </p:cNvSpPr>
          <p:nvPr/>
        </p:nvSpPr>
        <p:spPr bwMode="auto">
          <a:xfrm>
            <a:off x="5162550" y="4076700"/>
            <a:ext cx="3427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необратимый гидролиз</a:t>
            </a:r>
            <a:endParaRPr lang="ru-RU" altLang="ru-RU" sz="2400" baseline="-2500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1750" name="TextBox 3"/>
          <p:cNvSpPr txBox="1">
            <a:spLocks noChangeArrowheads="1"/>
          </p:cNvSpPr>
          <p:nvPr/>
        </p:nvSpPr>
        <p:spPr bwMode="auto">
          <a:xfrm>
            <a:off x="306388" y="2022475"/>
            <a:ext cx="8304212" cy="800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ФАКТОР	                               НАПРАВЛЕНИЕ СМЕЩЕНИЯ        				  ХИМИЧЕСКОГО РАВНОВЕСИЯ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39952" y="4551511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43942" y="3831431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7543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24. Установите соответствие между фактором, действующим на равновесную систему</a:t>
            </a:r>
          </a:p>
          <a:p>
            <a:pPr algn="ctr" eaLnBrk="1" hangingPunct="1">
              <a:defRPr/>
            </a:pP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2(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→ 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NOCl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←</a:t>
            </a:r>
          </a:p>
          <a:p>
            <a:pPr algn="ctr" eaLnBrk="1" hangingPunct="1">
              <a:lnSpc>
                <a:spcPct val="5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направлением смещения равновесия в этой системе</a:t>
            </a:r>
          </a:p>
        </p:txBody>
      </p:sp>
      <p:sp>
        <p:nvSpPr>
          <p:cNvPr id="31756" name="TextBox 33"/>
          <p:cNvSpPr txBox="1">
            <a:spLocks noChangeArrowheads="1"/>
          </p:cNvSpPr>
          <p:nvPr/>
        </p:nvSpPr>
        <p:spPr bwMode="auto">
          <a:xfrm>
            <a:off x="4749800" y="2947988"/>
            <a:ext cx="36877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смещается в сторону </a:t>
            </a:r>
          </a:p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продуктов реакции</a:t>
            </a:r>
            <a:endParaRPr lang="ru-RU" altLang="ru-RU" sz="2200"/>
          </a:p>
        </p:txBody>
      </p:sp>
      <p:sp>
        <p:nvSpPr>
          <p:cNvPr id="31757" name="TextBox 35"/>
          <p:cNvSpPr txBox="1">
            <a:spLocks noChangeArrowheads="1"/>
          </p:cNvSpPr>
          <p:nvPr/>
        </p:nvSpPr>
        <p:spPr bwMode="auto">
          <a:xfrm>
            <a:off x="4749800" y="4459288"/>
            <a:ext cx="33861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не происходит смещение </a:t>
            </a:r>
          </a:p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равновесия</a:t>
            </a:r>
            <a:endParaRPr lang="ru-RU" altLang="ru-RU" sz="2200" baseline="-25000"/>
          </a:p>
        </p:txBody>
      </p:sp>
      <p:sp>
        <p:nvSpPr>
          <p:cNvPr id="31758" name="TextBox 44"/>
          <p:cNvSpPr txBox="1">
            <a:spLocks noChangeArrowheads="1"/>
          </p:cNvSpPr>
          <p:nvPr/>
        </p:nvSpPr>
        <p:spPr bwMode="auto">
          <a:xfrm>
            <a:off x="4749800" y="3740150"/>
            <a:ext cx="29162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смещается в сторону </a:t>
            </a:r>
          </a:p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исходных веществ</a:t>
            </a:r>
            <a:endParaRPr lang="ru-RU" altLang="ru-RU" sz="2200" baseline="-25000"/>
          </a:p>
        </p:txBody>
      </p:sp>
      <p:sp>
        <p:nvSpPr>
          <p:cNvPr id="32" name="TextBox 31"/>
          <p:cNvSpPr txBox="1"/>
          <p:nvPr/>
        </p:nvSpPr>
        <p:spPr>
          <a:xfrm>
            <a:off x="4139952" y="3111351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60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1761" name="TextBox 4"/>
          <p:cNvSpPr txBox="1">
            <a:spLocks noChangeArrowheads="1"/>
          </p:cNvSpPr>
          <p:nvPr/>
        </p:nvSpPr>
        <p:spPr bwMode="auto">
          <a:xfrm>
            <a:off x="254000" y="2771775"/>
            <a:ext cx="4049713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А) добавление катализатора</a:t>
            </a:r>
            <a:r>
              <a:rPr lang="en-US" altLang="ru-RU" sz="2200" b="1" baseline="3000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Б) повышение концентрации хлора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В) понижение давления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Г) повышение давления</a:t>
            </a:r>
            <a:endParaRPr lang="ru-RU" altLang="ru-RU" sz="22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4988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4" name="TextBox 3"/>
          <p:cNvSpPr txBox="1">
            <a:spLocks noChangeArrowheads="1"/>
          </p:cNvSpPr>
          <p:nvPr/>
        </p:nvSpPr>
        <p:spPr bwMode="auto">
          <a:xfrm>
            <a:off x="280988" y="2276475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НАЗВАНИЕ ВЕЩЕСТВА	          РЕАКТИВ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64753" y="436510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64753" y="378904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25. Установите соответствие между названиями двух веществ и реактивом, с помощью которого можно различить эти вещества: к каждой позиции, обозначенной буквой, подберите соответствующую позицию, обозначенную цифрой.</a:t>
            </a:r>
          </a:p>
        </p:txBody>
      </p:sp>
      <p:sp>
        <p:nvSpPr>
          <p:cNvPr id="32780" name="TextBox 33"/>
          <p:cNvSpPr txBox="1">
            <a:spLocks noChangeArrowheads="1"/>
          </p:cNvSpPr>
          <p:nvPr/>
        </p:nvSpPr>
        <p:spPr bwMode="auto">
          <a:xfrm>
            <a:off x="5367338" y="3240088"/>
            <a:ext cx="2659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Ag(NH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р-р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aseline="-25000"/>
          </a:p>
        </p:txBody>
      </p:sp>
      <p:sp>
        <p:nvSpPr>
          <p:cNvPr id="32781" name="TextBox 34"/>
          <p:cNvSpPr txBox="1">
            <a:spLocks noChangeArrowheads="1"/>
          </p:cNvSpPr>
          <p:nvPr/>
        </p:nvSpPr>
        <p:spPr bwMode="auto">
          <a:xfrm>
            <a:off x="5367338" y="2700338"/>
            <a:ext cx="1473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4(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р-р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aseline="-25000"/>
          </a:p>
        </p:txBody>
      </p:sp>
      <p:sp>
        <p:nvSpPr>
          <p:cNvPr id="32782" name="TextBox 35"/>
          <p:cNvSpPr txBox="1">
            <a:spLocks noChangeArrowheads="1"/>
          </p:cNvSpPr>
          <p:nvPr/>
        </p:nvSpPr>
        <p:spPr bwMode="auto">
          <a:xfrm>
            <a:off x="5367338" y="4330700"/>
            <a:ext cx="1370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KOH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р-р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aseline="-25000"/>
          </a:p>
        </p:txBody>
      </p:sp>
      <p:sp>
        <p:nvSpPr>
          <p:cNvPr id="32783" name="TextBox 44"/>
          <p:cNvSpPr txBox="1">
            <a:spLocks noChangeArrowheads="1"/>
          </p:cNvSpPr>
          <p:nvPr/>
        </p:nvSpPr>
        <p:spPr bwMode="auto">
          <a:xfrm>
            <a:off x="5367338" y="3792538"/>
            <a:ext cx="3194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Cu(OH)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2(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свежеосаждённый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664753" y="2636912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64753" y="3212976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86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2787" name="TextBox 4"/>
          <p:cNvSpPr txBox="1">
            <a:spLocks noChangeArrowheads="1"/>
          </p:cNvSpPr>
          <p:nvPr/>
        </p:nvSpPr>
        <p:spPr bwMode="auto">
          <a:xfrm>
            <a:off x="615950" y="3068638"/>
            <a:ext cx="3846513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пропанол-2 и глицерин 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пропанол-2 и бутанон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фенол и ацетон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этилацетат и этанол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64753" y="494116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91" name="TextBox 35"/>
          <p:cNvSpPr txBox="1">
            <a:spLocks noChangeArrowheads="1"/>
          </p:cNvSpPr>
          <p:nvPr/>
        </p:nvSpPr>
        <p:spPr bwMode="auto">
          <a:xfrm>
            <a:off x="5367338" y="4868863"/>
            <a:ext cx="423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</a:t>
            </a:r>
            <a:endParaRPr lang="ru-RU" altLang="ru-RU" sz="2400" baseline="-2500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20725" y="1268413"/>
            <a:ext cx="7596188" cy="4543425"/>
          </a:xfrm>
          <a:extLst/>
        </p:spPr>
        <p:txBody>
          <a:bodyPr rtlCol="0">
            <a:normAutofit fontScale="85000" lnSpcReduction="20000"/>
          </a:bodyPr>
          <a:lstStyle/>
          <a:p>
            <a:pPr>
              <a:defRPr/>
            </a:pPr>
            <a:r>
              <a:rPr lang="ru-RU" sz="2800" dirty="0">
                <a:latin typeface="Cambria" pitchFamily="18" charset="0"/>
              </a:rPr>
              <a:t>Экзаменационная работа состоит из двух частей, включающих в себя 34 задания. Часть 1 содержит 29 заданий с кратким ответом, часть 2 содержит 5 заданий с развёрнутым ответом. На выполнение экзаменационной работы по химии отводится 3,5 часа (210 минут). </a:t>
            </a:r>
            <a:endParaRPr lang="ru-RU" sz="2800" dirty="0" smtClean="0">
              <a:latin typeface="Cambria" pitchFamily="18" charset="0"/>
            </a:endParaRPr>
          </a:p>
          <a:p>
            <a:pPr>
              <a:defRPr/>
            </a:pPr>
            <a:r>
              <a:rPr lang="ru-RU" sz="2800" dirty="0" smtClean="0">
                <a:latin typeface="Cambria" pitchFamily="18" charset="0"/>
              </a:rPr>
              <a:t>Чтобы проверить правильность суждения, </a:t>
            </a:r>
            <a:r>
              <a:rPr lang="ru-RU" sz="2800" dirty="0">
                <a:latin typeface="Cambria" pitchFamily="18" charset="0"/>
              </a:rPr>
              <a:t>наведите курсор на </a:t>
            </a:r>
            <a:r>
              <a:rPr lang="ru-RU" sz="2800" dirty="0" smtClean="0">
                <a:latin typeface="Cambria" pitchFamily="18" charset="0"/>
              </a:rPr>
              <a:t>квадраты, находящиеся в нижнем поле слайда и </a:t>
            </a:r>
            <a:r>
              <a:rPr lang="ru-RU" sz="2800" dirty="0">
                <a:latin typeface="Cambria" pitchFamily="18" charset="0"/>
              </a:rPr>
              <a:t>кликнете на левую кнопку </a:t>
            </a:r>
            <a:r>
              <a:rPr lang="ru-RU" sz="2800" dirty="0" smtClean="0">
                <a:latin typeface="Cambria" pitchFamily="18" charset="0"/>
              </a:rPr>
              <a:t>мыши – откроются правильные ответы.</a:t>
            </a:r>
            <a:endParaRPr lang="ru-RU" sz="2800" dirty="0">
              <a:latin typeface="Cambria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ru-RU" altLang="ru-RU" sz="2800" dirty="0">
                <a:latin typeface="Cambria" pitchFamily="18" charset="0"/>
              </a:rPr>
              <a:t>Для перехода к другому вопросу щелкните  левой кнопкой мыши на поле слайда или используйте кнопки переключения слайдов в левом нижнем углу.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ru-RU" altLang="ru-RU" sz="2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8903" y="188640"/>
            <a:ext cx="7473950" cy="9429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Инструкции </a:t>
            </a:r>
            <a:r>
              <a:rPr lang="en-US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к выполнению теста</a:t>
            </a:r>
            <a:r>
              <a:rPr lang="ru-RU" sz="2400" dirty="0" smtClean="0"/>
              <a:t>:</a:t>
            </a: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8" name="TextBox 3"/>
          <p:cNvSpPr txBox="1">
            <a:spLocks noChangeArrowheads="1"/>
          </p:cNvSpPr>
          <p:nvPr/>
        </p:nvSpPr>
        <p:spPr bwMode="auto">
          <a:xfrm>
            <a:off x="280988" y="2060575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ВЕЩЕСТВО	                    ОБЛАСТЬ ПРИМЕНЕНИЯ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51920" y="4365104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51920" y="3789040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5696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Установите соответствие между веществом и областью его применения: к каждой позиции, обозначенной буквой, подберите соответствующую позицию, обозначенную цифрой. </a:t>
            </a:r>
          </a:p>
        </p:txBody>
      </p:sp>
      <p:sp>
        <p:nvSpPr>
          <p:cNvPr id="33804" name="TextBox 33"/>
          <p:cNvSpPr txBox="1">
            <a:spLocks noChangeArrowheads="1"/>
          </p:cNvSpPr>
          <p:nvPr/>
        </p:nvSpPr>
        <p:spPr bwMode="auto">
          <a:xfrm>
            <a:off x="4494213" y="3238500"/>
            <a:ext cx="3321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обеззараживание воды</a:t>
            </a:r>
            <a:endParaRPr lang="ru-RU" altLang="ru-RU" sz="2400"/>
          </a:p>
        </p:txBody>
      </p:sp>
      <p:sp>
        <p:nvSpPr>
          <p:cNvPr id="33805" name="TextBox 34"/>
          <p:cNvSpPr txBox="1">
            <a:spLocks noChangeArrowheads="1"/>
          </p:cNvSpPr>
          <p:nvPr/>
        </p:nvSpPr>
        <p:spPr bwMode="auto">
          <a:xfrm>
            <a:off x="4500563" y="2700338"/>
            <a:ext cx="3609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минеральные удобрения</a:t>
            </a:r>
            <a:endParaRPr lang="ru-RU" altLang="ru-RU" sz="2400" baseline="-25000"/>
          </a:p>
        </p:txBody>
      </p:sp>
      <p:sp>
        <p:nvSpPr>
          <p:cNvPr id="33806" name="TextBox 35"/>
          <p:cNvSpPr txBox="1">
            <a:spLocks noChangeArrowheads="1"/>
          </p:cNvSpPr>
          <p:nvPr/>
        </p:nvSpPr>
        <p:spPr bwMode="auto">
          <a:xfrm>
            <a:off x="4500563" y="4149725"/>
            <a:ext cx="4121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компонент незамерзающих</a:t>
            </a:r>
          </a:p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жидкостей</a:t>
            </a:r>
            <a:endParaRPr lang="ru-RU" altLang="ru-RU" sz="2400"/>
          </a:p>
        </p:txBody>
      </p:sp>
      <p:sp>
        <p:nvSpPr>
          <p:cNvPr id="33807" name="TextBox 44"/>
          <p:cNvSpPr txBox="1">
            <a:spLocks noChangeArrowheads="1"/>
          </p:cNvSpPr>
          <p:nvPr/>
        </p:nvSpPr>
        <p:spPr bwMode="auto">
          <a:xfrm>
            <a:off x="4572000" y="3759200"/>
            <a:ext cx="3624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сварка и резка металлов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3851920" y="2636912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51920" y="3212976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10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3811" name="TextBox 4"/>
          <p:cNvSpPr txBox="1">
            <a:spLocks noChangeArrowheads="1"/>
          </p:cNvSpPr>
          <p:nvPr/>
        </p:nvSpPr>
        <p:spPr bwMode="auto">
          <a:xfrm>
            <a:off x="615950" y="3068638"/>
            <a:ext cx="2371725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ацетилен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хлор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пропанол-2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фенол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51920" y="4941168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15" name="TextBox 35"/>
          <p:cNvSpPr txBox="1">
            <a:spLocks noChangeArrowheads="1"/>
          </p:cNvSpPr>
          <p:nvPr/>
        </p:nvSpPr>
        <p:spPr bwMode="auto">
          <a:xfrm>
            <a:off x="4449763" y="4941888"/>
            <a:ext cx="3562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производство пластмасс</a:t>
            </a:r>
            <a:endParaRPr lang="ru-RU" altLang="ru-RU" sz="2400" baseline="-2500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ъект 1"/>
          <p:cNvSpPr>
            <a:spLocks noGrp="1"/>
          </p:cNvSpPr>
          <p:nvPr>
            <p:ph idx="1"/>
          </p:nvPr>
        </p:nvSpPr>
        <p:spPr>
          <a:xfrm>
            <a:off x="506413" y="1773238"/>
            <a:ext cx="8007350" cy="2220912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Ответом к заданиям 27–29 является число. Единицы измерения физических величин писать не нужно.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проверить, кликните на кнопку «ответ».</a:t>
            </a:r>
          </a:p>
        </p:txBody>
      </p:sp>
      <p:sp>
        <p:nvSpPr>
          <p:cNvPr id="3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2926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09428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4821" name="TextBox 4"/>
          <p:cNvSpPr txBox="1">
            <a:spLocks noChangeArrowheads="1"/>
          </p:cNvSpPr>
          <p:nvPr/>
        </p:nvSpPr>
        <p:spPr bwMode="auto">
          <a:xfrm>
            <a:off x="1763713" y="4395788"/>
            <a:ext cx="3243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34822" name="TextBox 5"/>
          <p:cNvSpPr txBox="1">
            <a:spLocks noChangeArrowheads="1"/>
          </p:cNvSpPr>
          <p:nvPr/>
        </p:nvSpPr>
        <p:spPr bwMode="auto">
          <a:xfrm>
            <a:off x="1763713" y="51990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ъект 1"/>
          <p:cNvSpPr>
            <a:spLocks noGrp="1"/>
          </p:cNvSpPr>
          <p:nvPr>
            <p:ph idx="1"/>
          </p:nvPr>
        </p:nvSpPr>
        <p:spPr>
          <a:xfrm>
            <a:off x="506413" y="1773238"/>
            <a:ext cx="8007350" cy="2220912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30 – 34 выполните на отдельном листе, чтобы проверить, кликните на кнопку «ответ»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Часть 2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2926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09428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5846" name="TextBox 1"/>
          <p:cNvSpPr txBox="1">
            <a:spLocks noChangeArrowheads="1"/>
          </p:cNvSpPr>
          <p:nvPr/>
        </p:nvSpPr>
        <p:spPr bwMode="auto">
          <a:xfrm>
            <a:off x="1763713" y="4395788"/>
            <a:ext cx="3243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35847" name="TextBox 6"/>
          <p:cNvSpPr txBox="1">
            <a:spLocks noChangeArrowheads="1"/>
          </p:cNvSpPr>
          <p:nvPr/>
        </p:nvSpPr>
        <p:spPr bwMode="auto">
          <a:xfrm>
            <a:off x="1763713" y="51990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7932095" cy="18651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растворении оксида меди(II) в избытке серной кислоты образовалась соль массой 40 г. Вычислите массу (в граммах) растворившегося оксида меди(II). Ответ запишите число с точностью до десятых.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endParaRPr lang="en-US" altLang="ru-RU" sz="2400" b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0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7932095" cy="18651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объём (н.у.) оксида серы(IV) (в литрах) теоретически может прореагировать с 39 л (н.у.) кислорода?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запишите число с точностью до целых.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endParaRPr lang="en-US" altLang="ru-RU" sz="2400" b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4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7932095" cy="18651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растворении оксида меди(II) в избытке серной кислоты образовалась соль массой 40 г. Вычислите массу (в граммах) растворившегося оксида меди(II). Ответ запишите число с точностью до целых.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endParaRPr lang="en-US" altLang="ru-RU" sz="2400" b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8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ъект 1"/>
          <p:cNvSpPr>
            <a:spLocks noGrp="1"/>
          </p:cNvSpPr>
          <p:nvPr>
            <p:ph idx="1"/>
          </p:nvPr>
        </p:nvSpPr>
        <p:spPr>
          <a:xfrm>
            <a:off x="506413" y="1773238"/>
            <a:ext cx="8007350" cy="2220912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30 – 34 выполните на отдельном листе, чтобы проверить, кликните на кнопку «ответ»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Часть 2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2926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09428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9942" name="TextBox 1"/>
          <p:cNvSpPr txBox="1">
            <a:spLocks noChangeArrowheads="1"/>
          </p:cNvSpPr>
          <p:nvPr/>
        </p:nvSpPr>
        <p:spPr bwMode="auto">
          <a:xfrm>
            <a:off x="1763713" y="4395788"/>
            <a:ext cx="3243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39943" name="TextBox 6"/>
          <p:cNvSpPr txBox="1">
            <a:spLocks noChangeArrowheads="1"/>
          </p:cNvSpPr>
          <p:nvPr/>
        </p:nvSpPr>
        <p:spPr bwMode="auto">
          <a:xfrm>
            <a:off x="1763713" y="51990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12741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метод электронного баланса, составьте уравнение реакции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... + H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N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FeCl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... + ... + H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Определите окислитель и восстановитель.</a:t>
            </a:r>
          </a:p>
        </p:txBody>
      </p:sp>
      <p:sp>
        <p:nvSpPr>
          <p:cNvPr id="34834" name="TextBox 45"/>
          <p:cNvSpPr txBox="1">
            <a:spLocks noChangeArrowheads="1"/>
          </p:cNvSpPr>
          <p:nvPr/>
        </p:nvSpPr>
        <p:spPr bwMode="auto">
          <a:xfrm>
            <a:off x="400050" y="175418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5364163" y="175418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6588125" y="1752600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2430463"/>
          <a:ext cx="7848600" cy="37496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64017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верного ответа и указания по оцениванию (допускаются иные формулировки ответа, не искажающие его смысла)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6" marB="45716"/>
                </a:tc>
                <a:extLst>
                  <a:ext uri="{0D108BD9-81ED-4DB2-BD59-A6C34878D82A}"/>
                </a:extLst>
              </a:tr>
              <a:tr h="310950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ответа: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 электронный баланс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2N</a:t>
                      </a:r>
                      <a:r>
                        <a:rPr lang="pt-BR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+ 6ē → N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lain" startAt="6"/>
                      </a:pP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pt-BR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1ē → Fe</a:t>
                      </a:r>
                      <a:r>
                        <a:rPr lang="pt-BR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Указано, что железо в степени окисления +2 (или хлорид железа(II)) является восстановителем, а азот в степени окисления +3 (или нитрит калия) – окислителем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Определены недостающие вещества, и расставлены коэффициенты в уравнении реакции: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2KNO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+ 6FeCl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+ 4H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N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+ 4FeCl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Fe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(SO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K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+ 4H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6" marB="45716"/>
                </a:tc>
                <a:extLst>
                  <a:ext uri="{0D108BD9-81ED-4DB2-BD59-A6C34878D82A}"/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827088" y="4005263"/>
            <a:ext cx="0" cy="5032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4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304698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31.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раствор бромида алюминия пропустили аммиак, при этом выпал осадок белого цвета. Полученный осадок отделили и подействовали на него раствором гидроксида калия, в результате чего осадок полностью растворился. В полученный раствор по каплям добавляли серную кислоту. Сначала происходило выпадение белого осадка, а затем при добавлении новой порции кислоты – его полное растворение. Напишите уравнения четырёх описанных реакций. </a:t>
            </a:r>
          </a:p>
        </p:txBody>
      </p:sp>
      <p:sp>
        <p:nvSpPr>
          <p:cNvPr id="34834" name="TextBox 45"/>
          <p:cNvSpPr txBox="1">
            <a:spLocks noChangeArrowheads="1"/>
          </p:cNvSpPr>
          <p:nvPr/>
        </p:nvSpPr>
        <p:spPr bwMode="auto">
          <a:xfrm>
            <a:off x="539750" y="3425825"/>
            <a:ext cx="1584325" cy="4619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14350" y="3946525"/>
          <a:ext cx="7848600" cy="26511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265112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включает в себя четыре уравнения возможных реакций, соответствующих описанным превращениям: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AlBr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+ 3NH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+ 3H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= Al(OH)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 + 3NH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Al(OH)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KOH = K[Al(OH)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2K[Al(OH)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+ 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2Al(OH)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 + K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2Al(OH)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+ 3H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Al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+ 6H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09" marB="45709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4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291772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32.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уравнения реакций, с помощью которых можно осуществить следующие превращения:</a:t>
            </a:r>
            <a:endParaRPr lang="en-US" alt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 (Hg</a:t>
            </a:r>
            <a:r>
              <a:rPr lang="en-US" b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   </a:t>
            </a:r>
            <a:r>
              <a:rPr lang="ru-RU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Ag(NH</a:t>
            </a:r>
            <a:r>
              <a:rPr lang="en-US" altLang="ru-RU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OH, t    Ba(OH)</a:t>
            </a:r>
            <a:r>
              <a:rPr lang="en-US" altLang="ru-RU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          t</a:t>
            </a:r>
          </a:p>
          <a:p>
            <a:pPr algn="just" eaLnBrk="1" hangingPunct="1">
              <a:defRPr/>
            </a:pP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→ HC ≡ CH                X</a:t>
            </a:r>
            <a:r>
              <a:rPr lang="en-US" sz="22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X</a:t>
            </a:r>
            <a:r>
              <a:rPr lang="en-US" sz="22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X</a:t>
            </a:r>
            <a:r>
              <a:rPr lang="en-US" sz="22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200" b="1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alt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ru-RU" sz="22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−C−CH</a:t>
            </a:r>
            <a:r>
              <a:rPr lang="en-US" altLang="ru-RU" sz="22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ǀǀ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alt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O</a:t>
            </a:r>
            <a:endParaRPr lang="ru-RU" alt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написании уравнений реакций используйте структурные формулы органических веществ</a:t>
            </a:r>
          </a:p>
        </p:txBody>
      </p:sp>
      <p:sp>
        <p:nvSpPr>
          <p:cNvPr id="43013" name="TextBox 4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49275" y="3436938"/>
            <a:ext cx="1508125" cy="4619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609850" y="1457325"/>
            <a:ext cx="1049338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070350" y="1457325"/>
            <a:ext cx="1223963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730875" y="1468438"/>
            <a:ext cx="1049338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7302500" y="1465263"/>
            <a:ext cx="1049338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709613" y="1844675"/>
            <a:ext cx="1049337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1"/>
          <p:cNvSpPr>
            <a:spLocks noGrp="1"/>
          </p:cNvSpPr>
          <p:nvPr>
            <p:ph idx="1"/>
          </p:nvPr>
        </p:nvSpPr>
        <p:spPr>
          <a:xfrm>
            <a:off x="506413" y="1800225"/>
            <a:ext cx="8007350" cy="2220913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1 содержит 29 заданий с кратким ответом. Ответом к заданиям 1–26 является последовательность цифр.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заданиях  несколько правильных ответов.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Цифры в ответах на задания 5, 10–12, 18, 19, 22–26 могут повторяться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Часть 1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5085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1763713" y="4572000"/>
            <a:ext cx="3243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7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300663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1763713" y="53641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1417638"/>
          <a:ext cx="7848600" cy="48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480060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Ответ включает в себя пять уравнений реакций, соответствующих схеме превращений: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→ HC ≡ CH +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Hg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2+         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O</a:t>
                      </a:r>
                      <a:endParaRPr lang="en-US" sz="1800" b="0" baseline="30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2) HC ≡ CH + 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 →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         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O                             H 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O</a:t>
                      </a: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3)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        + </a:t>
                      </a:r>
                      <a:r>
                        <a:rPr lang="ru-RU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Ag(NH</a:t>
                      </a:r>
                      <a:r>
                        <a:rPr lang="en-US" altLang="ru-RU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altLang="ru-RU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 →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+ 2Ag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+ 3NH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en-US" sz="1800" b="0" baseline="-25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H                                                    ONH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                             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O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4) 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                + Ba(OH)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→ 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          Ba + 2NH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+ 2H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ONH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                                                              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  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          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1800" b="0" baseline="-25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 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          Ba →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 −CH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BaCO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O  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       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ǀǀ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O</a:t>
                      </a:r>
                      <a:endParaRPr lang="ru-RU" sz="1800" b="0" baseline="-25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21" marB="45721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pSp>
        <p:nvGrpSpPr>
          <p:cNvPr id="44040" name="Группа 35"/>
          <p:cNvGrpSpPr>
            <a:grpSpLocks/>
          </p:cNvGrpSpPr>
          <p:nvPr/>
        </p:nvGrpSpPr>
        <p:grpSpPr bwMode="auto">
          <a:xfrm>
            <a:off x="1497013" y="3005138"/>
            <a:ext cx="160337" cy="423862"/>
            <a:chOff x="3134903" y="4928078"/>
            <a:chExt cx="159779" cy="423402"/>
          </a:xfrm>
        </p:grpSpPr>
        <p:grpSp>
          <p:nvGrpSpPr>
            <p:cNvPr id="44070" name="Группа 29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15" name="Прямая соединительная линия 14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flipV="1">
                <a:off x="3246872" y="4968109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Прямая соединительная линия 32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041" name="Группа 37"/>
          <p:cNvGrpSpPr>
            <a:grpSpLocks/>
          </p:cNvGrpSpPr>
          <p:nvPr/>
        </p:nvGrpSpPr>
        <p:grpSpPr bwMode="auto">
          <a:xfrm>
            <a:off x="3348038" y="2492375"/>
            <a:ext cx="160337" cy="423863"/>
            <a:chOff x="3134903" y="4928078"/>
            <a:chExt cx="159779" cy="423402"/>
          </a:xfrm>
        </p:grpSpPr>
        <p:grpSp>
          <p:nvGrpSpPr>
            <p:cNvPr id="44066" name="Группа 38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41" name="Прямая соединительная линия 40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flipV="1">
                <a:off x="3246872" y="4968110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Прямая соединительная линия 39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042" name="Группа 50"/>
          <p:cNvGrpSpPr>
            <a:grpSpLocks/>
          </p:cNvGrpSpPr>
          <p:nvPr/>
        </p:nvGrpSpPr>
        <p:grpSpPr bwMode="auto">
          <a:xfrm>
            <a:off x="4614863" y="2997200"/>
            <a:ext cx="160337" cy="423863"/>
            <a:chOff x="3134903" y="4928078"/>
            <a:chExt cx="159779" cy="423402"/>
          </a:xfrm>
        </p:grpSpPr>
        <p:grpSp>
          <p:nvGrpSpPr>
            <p:cNvPr id="44062" name="Группа 51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54" name="Прямая соединительная линия 53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 flipV="1">
                <a:off x="3246872" y="4968110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Прямая соединительная линия 52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043" name="Группа 55"/>
          <p:cNvGrpSpPr>
            <a:grpSpLocks/>
          </p:cNvGrpSpPr>
          <p:nvPr/>
        </p:nvGrpSpPr>
        <p:grpSpPr bwMode="auto">
          <a:xfrm>
            <a:off x="1603375" y="3817938"/>
            <a:ext cx="160338" cy="423862"/>
            <a:chOff x="3134903" y="4928078"/>
            <a:chExt cx="159779" cy="423402"/>
          </a:xfrm>
        </p:grpSpPr>
        <p:grpSp>
          <p:nvGrpSpPr>
            <p:cNvPr id="44058" name="Группа 56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59" name="Прямая соединительная линия 58"/>
              <p:cNvCxnSpPr/>
              <p:nvPr/>
            </p:nvCxnSpPr>
            <p:spPr>
              <a:xfrm flipV="1">
                <a:off x="3241344" y="4941168"/>
                <a:ext cx="106147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 flipV="1">
                <a:off x="3246873" y="4968109"/>
                <a:ext cx="106147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Прямая соединительная линия 57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0" name="Дуга 49"/>
          <p:cNvSpPr/>
          <p:nvPr/>
        </p:nvSpPr>
        <p:spPr>
          <a:xfrm rot="13435950">
            <a:off x="3829050" y="3584575"/>
            <a:ext cx="914400" cy="9144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44045" name="Группа 61"/>
          <p:cNvGrpSpPr>
            <a:grpSpLocks/>
          </p:cNvGrpSpPr>
          <p:nvPr/>
        </p:nvGrpSpPr>
        <p:grpSpPr bwMode="auto">
          <a:xfrm>
            <a:off x="4572000" y="3860800"/>
            <a:ext cx="158750" cy="423863"/>
            <a:chOff x="3134903" y="4928078"/>
            <a:chExt cx="159779" cy="423402"/>
          </a:xfrm>
        </p:grpSpPr>
        <p:grpSp>
          <p:nvGrpSpPr>
            <p:cNvPr id="44054" name="Группа 62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65" name="Прямая соединительная линия 64"/>
              <p:cNvCxnSpPr/>
              <p:nvPr/>
            </p:nvCxnSpPr>
            <p:spPr>
              <a:xfrm flipV="1">
                <a:off x="3241344" y="4941168"/>
                <a:ext cx="106092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 flipV="1">
                <a:off x="3246928" y="4968110"/>
                <a:ext cx="106092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Прямая соединительная линия 63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7" name="Дуга 66"/>
          <p:cNvSpPr/>
          <p:nvPr/>
        </p:nvSpPr>
        <p:spPr>
          <a:xfrm rot="2694036">
            <a:off x="4187825" y="3638550"/>
            <a:ext cx="914400" cy="9144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44047" name="Группа 72"/>
          <p:cNvGrpSpPr>
            <a:grpSpLocks/>
          </p:cNvGrpSpPr>
          <p:nvPr/>
        </p:nvGrpSpPr>
        <p:grpSpPr bwMode="auto">
          <a:xfrm>
            <a:off x="1530350" y="4676775"/>
            <a:ext cx="160338" cy="422275"/>
            <a:chOff x="3134903" y="4928078"/>
            <a:chExt cx="159779" cy="423402"/>
          </a:xfrm>
        </p:grpSpPr>
        <p:grpSp>
          <p:nvGrpSpPr>
            <p:cNvPr id="44050" name="Группа 73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76" name="Прямая соединительная линия 75"/>
              <p:cNvCxnSpPr/>
              <p:nvPr/>
            </p:nvCxnSpPr>
            <p:spPr>
              <a:xfrm flipV="1">
                <a:off x="3241344" y="4941168"/>
                <a:ext cx="106147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Прямая соединительная линия 76"/>
              <p:cNvCxnSpPr/>
              <p:nvPr/>
            </p:nvCxnSpPr>
            <p:spPr>
              <a:xfrm flipV="1">
                <a:off x="3246873" y="4968211"/>
                <a:ext cx="106147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Прямая соединительная линия 74"/>
            <p:cNvCxnSpPr/>
            <p:nvPr/>
          </p:nvCxnSpPr>
          <p:spPr>
            <a:xfrm>
              <a:off x="3134903" y="5265526"/>
              <a:ext cx="159779" cy="859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Дуга 42"/>
          <p:cNvSpPr/>
          <p:nvPr/>
        </p:nvSpPr>
        <p:spPr>
          <a:xfrm rot="13435950">
            <a:off x="800100" y="4433888"/>
            <a:ext cx="914400" cy="9144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4" name="Дуга 43"/>
          <p:cNvSpPr/>
          <p:nvPr/>
        </p:nvSpPr>
        <p:spPr>
          <a:xfrm rot="2694036">
            <a:off x="1157288" y="4478338"/>
            <a:ext cx="914400" cy="9144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275152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33.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Оксид алюминия массой 10,2 г сплавили с карбонатом натрия массой 21,2 г. Весь плав растворили в 250 мл хлороводородной кислоты (плотностью 1,10 г/мл) с массовой долей 20%. Рассчитайте массовую долю хлороводорода в полученном растворе. В ответе запишите уравнения реакций, которые указаны в условии задачи, и приведите все необходимые вычисления (указывайте единицы измерения искомых физических величин). </a:t>
            </a:r>
          </a:p>
        </p:txBody>
      </p:sp>
      <p:sp>
        <p:nvSpPr>
          <p:cNvPr id="45061" name="TextBox 4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84213" y="3284538"/>
            <a:ext cx="1508125" cy="4619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333375"/>
          <a:ext cx="7848600" cy="61261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612616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ответа: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Записано уравнение реакции, и рассчитано количество вещества оксида алюминия, карбоната натрия и алюмината натрия: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</a:t>
                      </a:r>
                      <a:r>
                        <a:rPr lang="en-US" sz="1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180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ru-RU" sz="1800" baseline="-250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2NaAlO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n(Al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10,2 / 102 = 0,1 моль; n(Na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21,2 / 106 = 0,2 моль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избытке, причём в избытке останется: 0,2 – 0,1 = 0,1 моль)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n(NaAlO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0,2 моль;  m(CO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0,1 · 44 = 4,4 г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Записано уравнение реакции, и рассчитано количество вещества хлороводорода, прореагировавшего с избытком Na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+ 2HCl = 2NaCl + СO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 + 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n(HCl) = 2n(Na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2 · 0,1 = 0,2 моль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Записано уравнение реакции, и рассчитано количество вещества хлороводорода, вступившего в реакцию с NaAlO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NaAlO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+ 4HCl = AlCl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NaCl + 2H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n(HСl) = 4n(NaAlO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 = 0,2 · 4 = 0,8 моль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Вычислена массовая доля хлороводорода в полученном растворе: n(HCl)прореаг. = 0,2 + 0,8 = 1 моль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m(HCl) = 1 · 36,5 = 36,5 г; m(HCl)ост. = 250 · 1,1 · 0,2 – 36,5 г = 18,5 г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0,1 · 44 = 4,4 г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ω(HCl) = m(HCl)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m(р-ра)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18,5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10,2 + 21,2 + 250 · 1,1 – 4,4 – 4,4 = 0,062, или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6,2%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03" marB="45703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45243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34.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сгорании 37,8 г нециклического органического вещества получили 123,2 г углекислого газа и 37,8 г воды. Известно, что в результате присоединения 1 моль брома к 1 моль этого вещества преимущественно образуется соединение, содержащее атомы брома, связанные с первичными атомами углерода. На основании данных условия задания: 1) произведите вычисления, необходимые для установления молекулярной формулы органического вещества; 2) запишите молекулярную формулу исходного органического вещества; 3) составьте структурную формулу этого вещества, которая однозначно отражает порядок связи атомов в его молекуле; 4) напишите уравнение реакции 1 моль этого вещества с 1 моль брома. </a:t>
            </a:r>
          </a:p>
        </p:txBody>
      </p:sp>
      <p:sp>
        <p:nvSpPr>
          <p:cNvPr id="47109" name="TextBox 4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39750" y="5300663"/>
            <a:ext cx="1508125" cy="4619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333375"/>
          <a:ext cx="7848600" cy="47545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475456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ответа: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формула вещества – CxHyOz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Найдено количества вещества продуктов сгорания: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n(CO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123,2 / 44 = 2,8 моль n(H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O) = 37,8 / 18 = 2,1 моль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Определена молекулярная формула вещества: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n(C) = n(CO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2,8 моль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n(H) = 2n(H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O) = 4,2 моль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m(O) = m(CxHyOz) – m(C) – m(H) = 37,8 – 2,8 · 12 – 4,2 = 0 г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: y = 2,8 : 4,2 = 2 : 3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Молекулярная формула – C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Составлена структурная формула вещества: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С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− CH = 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Составлено уравнение реакции 1 моль этого вещества с 1 моль брома: </a:t>
                      </a:r>
                      <a:endParaRPr lang="en-US" sz="1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С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− CH = 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Br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→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− С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− CH − 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ǀ                               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Br                            Br</a:t>
                      </a:r>
                      <a:endParaRPr lang="ru-RU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00" marB="45700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lastslideviewed" highlightClick="1"/>
          </p:cNvPr>
          <p:cNvSpPr/>
          <p:nvPr/>
        </p:nvSpPr>
        <p:spPr>
          <a:xfrm>
            <a:off x="8675688" y="6416675"/>
            <a:ext cx="385762" cy="360363"/>
          </a:xfrm>
          <a:prstGeom prst="actionButtonHom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9155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938"/>
            <a:ext cx="9061450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8666163" y="6426200"/>
            <a:ext cx="384175" cy="349250"/>
          </a:xfrm>
          <a:prstGeom prst="actionButtonHom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50179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6"/>
          <a:stretch>
            <a:fillRect/>
          </a:stretch>
        </p:blipFill>
        <p:spPr bwMode="auto">
          <a:xfrm>
            <a:off x="0" y="760413"/>
            <a:ext cx="9050338" cy="524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Источники: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113" y="1700213"/>
            <a:ext cx="7827962" cy="1570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В.Н. Доронькин, А.Г. Бережная Тематический тренинг.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Задания базового и повышенного уровня сложности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ru-RU" sz="2400">
                <a:ln w="1905"/>
                <a:latin typeface="Times New Roman" pitchFamily="18" charset="0"/>
                <a:cs typeface="Times New Roman" pitchFamily="18" charset="0"/>
              </a:rPr>
              <a:t>Решу ЕГЭ </a:t>
            </a:r>
            <a:r>
              <a:rPr lang="ru-RU" sz="2400" dirty="0">
                <a:ln w="1905"/>
                <a:latin typeface="Times New Roman" pitchFamily="18" charset="0"/>
                <a:cs typeface="Times New Roman" pitchFamily="18" charset="0"/>
              </a:rPr>
              <a:t>- 2017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945" y="287249"/>
            <a:ext cx="7932095" cy="230832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Для выполнения заданий 1–3 используйте следующий ряд химических элементов. Ответом в заданиях 1–3 является последовательность цифр, под которыми указаны химические элементы в данном ряду. </a:t>
            </a:r>
          </a:p>
          <a:p>
            <a:pPr algn="ctr" eaLnBrk="1" hangingPunct="1"/>
            <a:endParaRPr lang="ru-RU" altLang="ru-RU" sz="2400">
              <a:solidFill>
                <a:schemeClr val="bg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algn="ctr" eaLnBrk="1" hangingPunct="1"/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1)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B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    2)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     3)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Al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    4)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Cs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    5)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Rb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endParaRPr lang="ru-RU" altLang="ru-RU" sz="2400" b="1">
              <a:solidFill>
                <a:schemeClr val="bg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944" y="2976977"/>
            <a:ext cx="7932095" cy="120032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Атомы каких из предложенных элементов имеют электронную конфигурацию внешнего энергетического уровня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ns</a:t>
            </a:r>
            <a:r>
              <a:rPr lang="en-US" sz="2400" b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en-US" sz="2400" b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>
            <a:spLocks noChangeAspect="1"/>
          </p:cNvSpPr>
          <p:nvPr/>
        </p:nvSpPr>
        <p:spPr>
          <a:xfrm>
            <a:off x="3128963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11175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30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111750"/>
            <a:ext cx="852487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945" y="287249"/>
            <a:ext cx="7932095" cy="230832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выполнения заданий 1–3 используйте следующий ряд химических элементов. Ответом в заданиях 1–3 является последовательность цифр, под которыми указаны химические элементы в данном ряду.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2)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3)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4)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5)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Rb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944" y="2976977"/>
            <a:ext cx="7932095" cy="120032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Выберите три химических элемента, принадлежащих к одной главной подгруппе Периодической системы, и расположите их в порядке убывания атомного радиуса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>
            <a:spLocks noChangeAspect="1"/>
          </p:cNvSpPr>
          <p:nvPr/>
        </p:nvSpPr>
        <p:spPr>
          <a:xfrm>
            <a:off x="4787900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7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6" name="Прямоугольник 25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478790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11175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29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111750"/>
            <a:ext cx="852487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945" y="287249"/>
            <a:ext cx="7932095" cy="230832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Для выполнения заданий 1–3 используйте следующий ряд химических элементов. Ответом в заданиях 1–3 является последовательность цифр, под которыми указаны химические элементы в данном ряду. </a:t>
            </a:r>
          </a:p>
          <a:p>
            <a:pPr algn="ctr" eaLnBrk="1" hangingPunct="1"/>
            <a:endParaRPr lang="ru-RU" altLang="ru-RU" sz="2400">
              <a:solidFill>
                <a:schemeClr val="bg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algn="ctr" eaLnBrk="1" hangingPunct="1"/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1)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B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    2)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     3)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Al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    4)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Cs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      5) </a:t>
            </a:r>
            <a:r>
              <a:rPr lang="en-US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Rb</a:t>
            </a:r>
            <a:r>
              <a:rPr lang="ru-RU" altLang="ru-RU" sz="240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endParaRPr lang="ru-RU" altLang="ru-RU" sz="2400" b="1">
              <a:solidFill>
                <a:schemeClr val="bg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944" y="2976977"/>
            <a:ext cx="7932095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Из числа предложенных элементов выберите те, которые проявляют степень окисления +3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50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132138" y="50831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11175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5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111750"/>
            <a:ext cx="852487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05953" y="620688"/>
            <a:ext cx="7932095" cy="83099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Из предложенного перечня выберите два соединения, в которых присутствует ионная химическая связь. 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3627437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Mg(ClO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HClO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2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84763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7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084763"/>
            <a:ext cx="852487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280988" y="2376488"/>
            <a:ext cx="8304212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ФОРМУЛА ВЕЩЕСТВА	               КЛАСС/ГРУППА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02077" y="4695527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02077" y="4119314"/>
            <a:ext cx="500066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Установите соответствие между формулой вещества и классом/группой,  к которому(-ой) это вещество принадлежит: к каждой позиции, обозначенной буквой, подберите соответствующую позицию из второго столбца, обозначенную цифрой. </a:t>
            </a:r>
          </a:p>
        </p:txBody>
      </p:sp>
      <p:sp>
        <p:nvSpPr>
          <p:cNvPr id="12296" name="TextBox 33"/>
          <p:cNvSpPr txBox="1">
            <a:spLocks noChangeArrowheads="1"/>
          </p:cNvSpPr>
          <p:nvPr/>
        </p:nvSpPr>
        <p:spPr bwMode="auto">
          <a:xfrm>
            <a:off x="5353050" y="3584575"/>
            <a:ext cx="2232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средняя соль</a:t>
            </a:r>
            <a:endParaRPr lang="ru-RU" altLang="ru-RU" sz="2400"/>
          </a:p>
        </p:txBody>
      </p:sp>
      <p:sp>
        <p:nvSpPr>
          <p:cNvPr id="12297" name="TextBox 34"/>
          <p:cNvSpPr txBox="1">
            <a:spLocks noChangeArrowheads="1"/>
          </p:cNvSpPr>
          <p:nvPr/>
        </p:nvSpPr>
        <p:spPr bwMode="auto">
          <a:xfrm>
            <a:off x="5335588" y="2982913"/>
            <a:ext cx="28368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амфотерный оксид</a:t>
            </a:r>
            <a:endParaRPr lang="ru-RU" altLang="ru-RU" sz="2400" baseline="-25000"/>
          </a:p>
        </p:txBody>
      </p:sp>
      <p:sp>
        <p:nvSpPr>
          <p:cNvPr id="12298" name="TextBox 35"/>
          <p:cNvSpPr txBox="1">
            <a:spLocks noChangeArrowheads="1"/>
          </p:cNvSpPr>
          <p:nvPr/>
        </p:nvSpPr>
        <p:spPr bwMode="auto">
          <a:xfrm>
            <a:off x="5335588" y="4695825"/>
            <a:ext cx="22494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основная соль</a:t>
            </a:r>
            <a:endParaRPr lang="ru-RU" altLang="ru-RU" sz="2400" baseline="-25000"/>
          </a:p>
        </p:txBody>
      </p:sp>
      <p:sp>
        <p:nvSpPr>
          <p:cNvPr id="12299" name="TextBox 44"/>
          <p:cNvSpPr txBox="1">
            <a:spLocks noChangeArrowheads="1"/>
          </p:cNvSpPr>
          <p:nvPr/>
        </p:nvSpPr>
        <p:spPr bwMode="auto">
          <a:xfrm>
            <a:off x="5357813" y="4137025"/>
            <a:ext cx="2517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основный оксид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702077" y="2967335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2077" y="3543399"/>
            <a:ext cx="500066" cy="4616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02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3284538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4135438" y="5616575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987925" y="5616575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4135438" y="5608638"/>
            <a:ext cx="5413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987925" y="561181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3284538" y="5600700"/>
            <a:ext cx="5397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2309" name="TextBox 4"/>
          <p:cNvSpPr txBox="1">
            <a:spLocks noChangeArrowheads="1"/>
          </p:cNvSpPr>
          <p:nvPr/>
        </p:nvSpPr>
        <p:spPr bwMode="auto">
          <a:xfrm>
            <a:off x="579438" y="3146425"/>
            <a:ext cx="3627437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)Cr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(CuOH)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3" grpId="0" animBg="1"/>
    </p:bldLst>
  </p:timing>
</p:sld>
</file>

<file path=ppt/theme/theme1.xml><?xml version="1.0" encoding="utf-8"?>
<a:theme xmlns:a="http://schemas.openxmlformats.org/drawingml/2006/main" name="Составная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1783</TotalTime>
  <Words>2771</Words>
  <Application>Microsoft Office PowerPoint</Application>
  <PresentationFormat>Экран (4:3)</PresentationFormat>
  <Paragraphs>626</Paragraphs>
  <Slides>47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4" baseType="lpstr">
      <vt:lpstr>Calibri</vt:lpstr>
      <vt:lpstr>Arial</vt:lpstr>
      <vt:lpstr>Wingdings</vt:lpstr>
      <vt:lpstr>Times New Roman</vt:lpstr>
      <vt:lpstr>Cambria</vt:lpstr>
      <vt:lpstr>Cambria Math</vt:lpstr>
      <vt:lpstr>Составная</vt:lpstr>
      <vt:lpstr>Тест для подготовки к ЕГЭ по химии 2017</vt:lpstr>
      <vt:lpstr>Цели:</vt:lpstr>
      <vt:lpstr>Инструкции  к выполнению теста:</vt:lpstr>
      <vt:lpstr>Часть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Часть 2</vt:lpstr>
      <vt:lpstr>Презентация PowerPoint</vt:lpstr>
      <vt:lpstr>Презентация PowerPoint</vt:lpstr>
      <vt:lpstr>Презентация PowerPoint</vt:lpstr>
      <vt:lpstr>Часть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147</cp:revision>
  <dcterms:created xsi:type="dcterms:W3CDTF">2013-03-18T17:09:19Z</dcterms:created>
  <dcterms:modified xsi:type="dcterms:W3CDTF">2017-08-20T15:39:03Z</dcterms:modified>
</cp:coreProperties>
</file>