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321" r:id="rId3"/>
    <p:sldId id="322" r:id="rId4"/>
    <p:sldId id="323" r:id="rId5"/>
    <p:sldId id="325" r:id="rId6"/>
    <p:sldId id="326" r:id="rId7"/>
    <p:sldId id="324" r:id="rId8"/>
    <p:sldId id="327" r:id="rId9"/>
    <p:sldId id="32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CC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2651" autoAdjust="0"/>
  </p:normalViewPr>
  <p:slideViewPr>
    <p:cSldViewPr>
      <p:cViewPr>
        <p:scale>
          <a:sx n="78" d="100"/>
          <a:sy n="78" d="100"/>
        </p:scale>
        <p:origin x="-1570" y="-14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dirty="0"/>
              <a:t>1. </a:t>
            </a:r>
            <a:r>
              <a:rPr lang="ru-RU" sz="1200" dirty="0" smtClean="0"/>
              <a:t>Сколько раз в день Вы</a:t>
            </a:r>
            <a:r>
              <a:rPr lang="ru-RU" sz="1200" baseline="0" dirty="0" smtClean="0"/>
              <a:t> кушаете?</a:t>
            </a:r>
            <a:endParaRPr lang="ru-RU" sz="1200" dirty="0"/>
          </a:p>
        </c:rich>
      </c:tx>
      <c:layout>
        <c:manualLayout>
          <c:xMode val="edge"/>
          <c:yMode val="edge"/>
          <c:x val="0.1114383355942469"/>
          <c:y val="5.672668854769999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99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Менее 3 раз в день</c:v>
                </c:pt>
                <c:pt idx="1">
                  <c:v>От 3 до 4 раз в день</c:v>
                </c:pt>
                <c:pt idx="2">
                  <c:v>4-6 раз в день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0.3600000000000001</c:v>
                </c:pt>
                <c:pt idx="1">
                  <c:v>0.56000000000000005</c:v>
                </c:pt>
                <c:pt idx="2">
                  <c:v>8.0000000000000029E-2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b="1" i="0" u="none" strike="noStrike" baseline="0" dirty="0" smtClean="0"/>
              <a:t>2. Завтракаете ли Вы?</a:t>
            </a:r>
            <a:endParaRPr lang="ru-RU" sz="1200" dirty="0"/>
          </a:p>
        </c:rich>
      </c:tx>
      <c:layout>
        <c:manualLayout>
          <c:xMode val="edge"/>
          <c:yMode val="edge"/>
          <c:x val="0.24881111147873941"/>
          <c:y val="5.783569902106259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000"/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Каждое утро</c:v>
                </c:pt>
                <c:pt idx="1">
                  <c:v>Только по выходным</c:v>
                </c:pt>
                <c:pt idx="2">
                  <c:v>Крайне редко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0.16</c:v>
                </c:pt>
                <c:pt idx="1">
                  <c:v>0.38000000000000045</c:v>
                </c:pt>
                <c:pt idx="2">
                  <c:v>0.46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dirty="0" smtClean="0"/>
              <a:t>4.</a:t>
            </a:r>
            <a:r>
              <a:rPr lang="ru-RU" sz="1200" baseline="0" dirty="0" smtClean="0"/>
              <a:t> Как часто Вы употребляете свежие овощи и фрукты?</a:t>
            </a:r>
            <a:endParaRPr lang="ru-RU" sz="1200" dirty="0"/>
          </a:p>
        </c:rich>
      </c:tx>
      <c:layout>
        <c:manualLayout>
          <c:xMode val="edge"/>
          <c:yMode val="edge"/>
          <c:x val="0.12063366256343827"/>
          <c:y val="3.0583080680409054E-2"/>
        </c:manualLayout>
      </c:layout>
    </c:title>
    <c:plotArea>
      <c:layout/>
      <c:pieChart>
        <c:varyColors val="1"/>
        <c:ser>
          <c:idx val="1"/>
          <c:order val="1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99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Периодически (3-4 раза в неделю)</c:v>
                </c:pt>
                <c:pt idx="2">
                  <c:v>Один раз в неделю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0.67000000000000104</c:v>
                </c:pt>
                <c:pt idx="2">
                  <c:v>0.19</c:v>
                </c:pt>
              </c:numCache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99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Периодически (3-4 раза в неделю)</c:v>
                </c:pt>
                <c:pt idx="2">
                  <c:v>Один раз в неделю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0.67000000000000104</c:v>
                </c:pt>
                <c:pt idx="2">
                  <c:v>0.19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dirty="0" smtClean="0"/>
              <a:t>3. Что Вы предпочитаете кушать на завтрак?</a:t>
            </a:r>
            <a:endParaRPr lang="ru-RU" sz="1200" dirty="0"/>
          </a:p>
        </c:rich>
      </c:tx>
      <c:layout>
        <c:manualLayout>
          <c:xMode val="edge"/>
          <c:yMode val="edge"/>
          <c:x val="0.11143833559424678"/>
          <c:y val="5.6726688547699938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FF99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Чай/кофе с бутербродами</c:v>
                </c:pt>
                <c:pt idx="1">
                  <c:v>Каша, яичница</c:v>
                </c:pt>
                <c:pt idx="2">
                  <c:v>Творог, йогурты</c:v>
                </c:pt>
                <c:pt idx="3">
                  <c:v>Ограничиваюсь только чаем/кофе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0.21000000000000019</c:v>
                </c:pt>
                <c:pt idx="1">
                  <c:v>9.0000000000000024E-2</c:v>
                </c:pt>
                <c:pt idx="2">
                  <c:v>0.17</c:v>
                </c:pt>
                <c:pt idx="3">
                  <c:v>0.53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dirty="0" smtClean="0"/>
              <a:t>5.</a:t>
            </a:r>
            <a:r>
              <a:rPr lang="ru-RU" sz="1200" baseline="0" dirty="0" smtClean="0"/>
              <a:t> Как часто вы употребляете сдобную выпечку?</a:t>
            </a:r>
            <a:endParaRPr lang="ru-RU" sz="1200" dirty="0"/>
          </a:p>
        </c:rich>
      </c:tx>
      <c:layout>
        <c:manualLayout>
          <c:xMode val="edge"/>
          <c:yMode val="edge"/>
          <c:x val="0.22178237989826721"/>
          <c:y val="3.0583080680409047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99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Во время каждого приёма пищи</c:v>
                </c:pt>
                <c:pt idx="1">
                  <c:v>Раз в день</c:v>
                </c:pt>
                <c:pt idx="2">
                  <c:v>Периодически (3-4 раза в неделю)</c:v>
                </c:pt>
                <c:pt idx="3">
                  <c:v>Крайне редко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0.28000000000000008</c:v>
                </c:pt>
                <c:pt idx="1">
                  <c:v>0.41000000000000031</c:v>
                </c:pt>
                <c:pt idx="2">
                  <c:v>0.23</c:v>
                </c:pt>
                <c:pt idx="3">
                  <c:v>8.0000000000000043E-2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b="1" i="0" u="none" strike="noStrike" baseline="0" dirty="0" smtClean="0"/>
              <a:t>6. Как часто Вы питаетесь в </a:t>
            </a:r>
            <a:r>
              <a:rPr lang="ru-RU" sz="1200" b="1" i="0" u="none" strike="noStrike" baseline="0" dirty="0" err="1" smtClean="0"/>
              <a:t>фастфудах</a:t>
            </a:r>
            <a:r>
              <a:rPr lang="ru-RU" sz="1200" b="1" i="0" u="none" strike="noStrike" baseline="0" dirty="0" smtClean="0"/>
              <a:t>?</a:t>
            </a:r>
            <a:endParaRPr lang="ru-RU" sz="1200" dirty="0"/>
          </a:p>
        </c:rich>
      </c:tx>
      <c:layout>
        <c:manualLayout>
          <c:xMode val="edge"/>
          <c:yMode val="edge"/>
          <c:x val="0.19057398216538871"/>
          <c:y val="5.783569902106259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CC66FF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000"/>
                  </a:pPr>
                  <a:endParaRPr lang="ru-RU"/>
                </a:p>
              </c:txPr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 sz="900"/>
                  </a:pPr>
                  <a:endParaRPr lang="ru-RU"/>
                </a:p>
              </c:txPr>
              <c:dLblPos val="inEnd"/>
              <c:showVal val="1"/>
            </c:dLbl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Каждый день</c:v>
                </c:pt>
                <c:pt idx="1">
                  <c:v>Периодически (3-4 раза в неделю)</c:v>
                </c:pt>
                <c:pt idx="2">
                  <c:v>Раз в неделю</c:v>
                </c:pt>
                <c:pt idx="3">
                  <c:v>Крайне редко 8</c:v>
                </c:pt>
                <c:pt idx="4">
                  <c:v>Вообще не питаюсь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0.24000000000000016</c:v>
                </c:pt>
                <c:pt idx="1">
                  <c:v>0.37000000000000033</c:v>
                </c:pt>
                <c:pt idx="2">
                  <c:v>0.28000000000000008</c:v>
                </c:pt>
                <c:pt idx="3">
                  <c:v>8.0000000000000043E-2</c:v>
                </c:pt>
                <c:pt idx="4">
                  <c:v>3.0000000000000002E-2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819843780621034"/>
          <c:y val="0.21324997221578873"/>
          <c:w val="0.33341088631473159"/>
          <c:h val="0.7555863232113965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/>
            </a:pPr>
            <a:r>
              <a:rPr lang="ru-RU" sz="1200" dirty="0" smtClean="0"/>
              <a:t>7. Знаете ли Вы о правильном процентном соотношении белков, жиров и углеводов в рационе питания?</a:t>
            </a:r>
            <a:endParaRPr lang="ru-RU" sz="1200" dirty="0"/>
          </a:p>
        </c:rich>
      </c:tx>
      <c:layout>
        <c:manualLayout>
          <c:xMode val="edge"/>
          <c:yMode val="edge"/>
          <c:x val="0.13595922579598804"/>
          <c:y val="3.0583080680409047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 Нравится ли вам как благоустроена и озеленена территория структурного подразделения № 2?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990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Б. - 30, ж. - 10, у. - 60</c:v>
                </c:pt>
                <c:pt idx="1">
                  <c:v>Б. - 20, ж. - 50, у. - 30</c:v>
                </c:pt>
                <c:pt idx="2">
                  <c:v>Б. - 10, ж. - 30, у. - 60</c:v>
                </c:pt>
                <c:pt idx="3">
                  <c:v>Б.- 50, ж.- 20, у. - 30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0.73000000000000065</c:v>
                </c:pt>
                <c:pt idx="1">
                  <c:v>0.05</c:v>
                </c:pt>
                <c:pt idx="2">
                  <c:v>0.12000000000000002</c:v>
                </c:pt>
                <c:pt idx="3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643641797903356"/>
          <c:y val="0.29384015427610616"/>
          <c:w val="0.39517290614190703"/>
          <c:h val="0.67584725875008189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lt1"/>
    </a:solidFill>
    <a:ln w="19050" cap="flat" cmpd="sng" algn="ctr">
      <a:solidFill>
        <a:schemeClr val="accent3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5B116D-D06F-4B0A-B6B8-E6CEDAED3A0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2A5808-1AEE-4D1A-9974-B094CFDE26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142852"/>
            <a:ext cx="785818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 </a:t>
            </a: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учреждение города  Москвы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«Московский образовательный комплекс имени Виктора Талалихина»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4429132"/>
            <a:ext cx="44291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Авторы проекта: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Микаелян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Арик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Усачев Дмитрий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Руководители: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Гаврева Н.Л.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Корепанова О.В.</a:t>
            </a:r>
          </a:p>
          <a:p>
            <a:pPr algn="r"/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3643314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ГАПОУ МОК им. В. Талалихина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(ул. Авиамоторная, 36/7)</a:t>
            </a:r>
            <a:endParaRPr lang="ru-RU" sz="3200" b="1" i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428564" y="4286256"/>
            <a:ext cx="8715436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по </a:t>
            </a:r>
            <a:r>
              <a:rPr lang="ru-RU" b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правильному питанию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студентов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43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357158" y="1857364"/>
            <a:ext cx="8408890" cy="78581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рекомендаций по правильному питания для студентов ГАПОУ МОК им. В. Талалихина (структурное подразделение № 2)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785786" y="2857496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 проекта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500034" y="3714752"/>
            <a:ext cx="8408890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литературных источников по выбранной тематике.</a:t>
            </a:r>
          </a:p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особенностей питания студентов ГАПОУ МОК им. В. Талалихина (ул. Авиамоторная, 36/7)</a:t>
            </a:r>
          </a:p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рекомендаций по правильному питанию студентов ГАПОУ МОК им. В. Талалихина (ул. Авиамоторная, 36/7)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4572032" cy="5286412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1. Сколько раз в день вы кушаете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Менее 3 раз в день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От 3 до 4 раз в день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4-6 раз в день</a:t>
            </a:r>
          </a:p>
          <a:p>
            <a:pPr marL="457200" indent="-45720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2. Завтракаете ли Вы?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Каждое утро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Только по выходным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Крайне редко</a:t>
            </a:r>
          </a:p>
          <a:p>
            <a:pPr marL="457200" indent="-45720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3. Что Вы предпочитаете кушать на завтрак?</a:t>
            </a:r>
          </a:p>
          <a:p>
            <a:pPr marL="457200" indent="-45720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Чай/кофе с бутербродом</a:t>
            </a:r>
          </a:p>
          <a:p>
            <a:pPr marL="457200" indent="-45720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Каша</a:t>
            </a:r>
          </a:p>
          <a:p>
            <a:pPr marL="457200" indent="-45720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Творог, йогурты </a:t>
            </a:r>
          </a:p>
          <a:p>
            <a:pPr marL="457200" indent="-45720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Яичница</a:t>
            </a:r>
          </a:p>
          <a:p>
            <a:pPr marL="457200" indent="-457200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Ограничиваюсь только чаем/кофе</a:t>
            </a:r>
          </a:p>
          <a:p>
            <a:pPr marL="457200" indent="-457200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4. Как часто Вы употребляете свежие овощи и фрукты?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Каждый день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Периодически (3-4 раза в неделю)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Один раз в неделю</a:t>
            </a:r>
          </a:p>
          <a:p>
            <a:pPr marL="457200" indent="-4572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42910" y="142852"/>
            <a:ext cx="8153400" cy="4857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Постановка проблемы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71435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Социологический опрос для студентов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0" y="1500174"/>
            <a:ext cx="4429156" cy="50006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5. Как часто Вы употребляете сдобную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выпечку?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 время каждого приема пищи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 в день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Периодически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(3-4 раза в неделю)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Крайне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редко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6. Как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часто Вы питаетесь в </a:t>
            </a:r>
            <a:r>
              <a:rPr kumimoji="0" lang="ru-RU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фастфудах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?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Каждый день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Периодически (3-4 раза в неделю)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 в неделю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Крайне редко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Вообще не питаюсь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7. Знаете ли Вы о правильном процентном соотношении белков,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жиров и углеводов в рационе питания?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Б. - 30, ж. - 10, у. - 60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Б. - 20, ж. - 50, у. - 30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Б. - 10, ж. - 30, у. - 60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Б.- 50, ж.- 20, у. - 30</a:t>
            </a:r>
            <a:endParaRPr kumimoji="0" lang="ru-RU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социологического опроса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студентов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8153400" cy="3286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опросе приняли участие 125 человек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857364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8596" y="4357694"/>
          <a:ext cx="414340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14876" y="4357694"/>
          <a:ext cx="414340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714876" y="1857364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социологического опроса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студентов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00174"/>
            <a:ext cx="8153400" cy="32860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опросе приняли участие 125 человек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857364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8596" y="4357694"/>
          <a:ext cx="4143404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714876" y="3071810"/>
          <a:ext cx="4143404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результатам социологического опроса было выявлено: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студентом  питаются менее 3 раз в день.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46%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пропускают важнейший приём пищи – завтрак.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53 %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студентов утром ограничиваются только чаем/кофе и считают это завтраком.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3%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участников опроса вообще не питаются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фастфуде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2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результаты социологического опроса для студентов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ГАПОУ МОК им. В. Талалихина (ул. Авиамоторная, д. 36)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по правильному  питанию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367714" cy="500066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Соблюдение режима питания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менее 3, а лучше 4-6 приемом пищи в день в одно и тоже время.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Учёт калорийности рациона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калорийность дневного рациона необходимо рассчитывать индивидуально исходя из возраста, пола, телосложения и уровня физической активности. Меню следует составлять так, чтобы количество энергии (калорий), поступающей в организм с пищей и ее расход были сбалансированы.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Распределение суточного рациона: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питание рекомендуется организовывать таким образом, чтобы наиболее питательным был завтрак и обед, а перекусы и ужин состояли из максимально легких, хорошо усваиваемых продуктов. 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Разнообразие в рационе: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оптимальное соотношение белков, жиров и углеводов -1:1:4.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Умеренность в еде: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прием пищи рекомендуется прекращать, когда вы еще испытываете легкое чувство голода.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Ешьте медленно: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уделяйте приемам пищи достаточно времени. Тщательно прожевывайте еду.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Простая и свежая пища: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тарайтесь есть лишь свежеприготовленную пищу, при этом готовьте максимально простые блюда, состоящие максимум из 4 ингредиентов. </a:t>
            </a:r>
          </a:p>
          <a:p>
            <a:pPr algn="just">
              <a:spcBef>
                <a:spcPts val="0"/>
              </a:spcBef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Исключение жареной пищи: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кроме жареного, из рациона следует исключить также соленую, жирную и острую пищу. Однако полностью от жиров отказываться ни в коем случае нельзя, поскольку они необходимы организму. Просто постарайтесь большую часть животных жиров заменить растительными.</a:t>
            </a:r>
          </a:p>
          <a:p>
            <a:pPr algn="just"/>
            <a:endParaRPr lang="ru-RU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857364"/>
            <a:ext cx="8153400" cy="4238636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дальнейшем авторы проекта нацелены провести ряд классных часов в группах студентов ГАПОУ МОК им. В. Талалихина (ул. Авиамоторная, д. 36/7), направленных на формирование культуры правильного питания среди молодежи.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литературных источников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Полезная еда. Развенчание мифов о здоровом питании - Колин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Кэмпбелл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Говард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Джейкобсон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Искусство правильного питания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Лин-Жене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Ресита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polzavred.ru/pravilnoe-pitanie-sut-i-osnovnye-pravila.htm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fb.ru/article/259822/pravilnoe-pitanie-pp-osobennosti-printsipyi-menyu-i-otzyivyi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http://just-fit.ru/sport-i-zdorove/pravilnoe-pitanie-na-kazhdyj-den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Другая 19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97D358"/>
      </a:accent1>
      <a:accent2>
        <a:srgbClr val="28A8A5"/>
      </a:accent2>
      <a:accent3>
        <a:srgbClr val="1D7E7B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5725</TotalTime>
  <Words>619</Words>
  <Application>Microsoft Office PowerPoint</Application>
  <PresentationFormat>Экран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    Рекомендации по правильному питанию для студентов   </vt:lpstr>
      <vt:lpstr>Цель проекта</vt:lpstr>
      <vt:lpstr>Постановка проблемы </vt:lpstr>
      <vt:lpstr> Результаты социологического опроса  для студентов ГАПОУ МОК им. В. Талалихина (ул. Авиамоторная, д. 36)  </vt:lpstr>
      <vt:lpstr> Результаты социологического опроса  для студентов ГАПОУ МОК им. В. Талалихина (ул. Авиамоторная, д. 36)  </vt:lpstr>
      <vt:lpstr>Слайд 6</vt:lpstr>
      <vt:lpstr>Рекомендации по правильному  питанию</vt:lpstr>
      <vt:lpstr>Выводы</vt:lpstr>
      <vt:lpstr>Список литературных источников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no_name</dc:creator>
  <cp:lastModifiedBy>no_name</cp:lastModifiedBy>
  <cp:revision>157</cp:revision>
  <dcterms:created xsi:type="dcterms:W3CDTF">2013-12-18T11:26:56Z</dcterms:created>
  <dcterms:modified xsi:type="dcterms:W3CDTF">2017-01-25T10:36:18Z</dcterms:modified>
</cp:coreProperties>
</file>