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63" r:id="rId5"/>
    <p:sldId id="274" r:id="rId6"/>
    <p:sldId id="261" r:id="rId7"/>
    <p:sldId id="267" r:id="rId8"/>
    <p:sldId id="262" r:id="rId9"/>
    <p:sldId id="269" r:id="rId10"/>
    <p:sldId id="265" r:id="rId11"/>
    <p:sldId id="260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56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AA7B49-BA4A-44D1-9E80-1312C0929215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4903C0A-640B-47EB-AB57-813CDC3B42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620688"/>
            <a:ext cx="5830416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МАГИЧЕСКИЙ КВАДРАТ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933056"/>
            <a:ext cx="5254352" cy="2088232"/>
          </a:xfrm>
        </p:spPr>
        <p:txBody>
          <a:bodyPr>
            <a:normAutofit fontScale="47500" lnSpcReduction="20000"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3400" dirty="0">
                <a:solidFill>
                  <a:srgbClr val="002060"/>
                </a:solidFill>
                <a:latin typeface="Candara"/>
              </a:rPr>
              <a:t>работу выполнили </a:t>
            </a:r>
            <a:r>
              <a:rPr lang="ru-RU" sz="3400" dirty="0" err="1" smtClean="0">
                <a:solidFill>
                  <a:srgbClr val="002060"/>
                </a:solidFill>
                <a:latin typeface="Candara"/>
              </a:rPr>
              <a:t>Замалеев</a:t>
            </a:r>
            <a:r>
              <a:rPr lang="ru-RU" sz="3400" dirty="0" smtClean="0">
                <a:solidFill>
                  <a:srgbClr val="002060"/>
                </a:solidFill>
                <a:latin typeface="Candara"/>
              </a:rPr>
              <a:t> </a:t>
            </a:r>
            <a:r>
              <a:rPr lang="ru-RU" sz="3400" dirty="0" err="1" smtClean="0">
                <a:solidFill>
                  <a:srgbClr val="002060"/>
                </a:solidFill>
                <a:latin typeface="Candara"/>
              </a:rPr>
              <a:t>Рамиль</a:t>
            </a:r>
            <a:r>
              <a:rPr lang="ru-RU" sz="3400" dirty="0" smtClean="0">
                <a:solidFill>
                  <a:srgbClr val="002060"/>
                </a:solidFill>
                <a:latin typeface="Candara"/>
              </a:rPr>
              <a:t>, Нуриев  </a:t>
            </a:r>
            <a:r>
              <a:rPr lang="ru-RU" sz="3400" dirty="0" err="1" smtClean="0">
                <a:solidFill>
                  <a:srgbClr val="002060"/>
                </a:solidFill>
                <a:latin typeface="Candara"/>
              </a:rPr>
              <a:t>Айназ</a:t>
            </a:r>
            <a:endParaRPr lang="ru-RU" sz="3400" dirty="0">
              <a:solidFill>
                <a:srgbClr val="002060"/>
              </a:solidFill>
              <a:latin typeface="Candara"/>
            </a:endParaRP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3400" dirty="0">
                <a:solidFill>
                  <a:srgbClr val="002060"/>
                </a:solidFill>
                <a:latin typeface="Candara"/>
              </a:rPr>
              <a:t>у</a:t>
            </a:r>
            <a:r>
              <a:rPr lang="ru-RU" sz="3400" dirty="0" smtClean="0">
                <a:solidFill>
                  <a:srgbClr val="002060"/>
                </a:solidFill>
                <a:latin typeface="Candara"/>
              </a:rPr>
              <a:t>чащиеся 5 </a:t>
            </a:r>
            <a:r>
              <a:rPr lang="ru-RU" sz="3400" dirty="0">
                <a:solidFill>
                  <a:srgbClr val="002060"/>
                </a:solidFill>
                <a:latin typeface="Candara"/>
              </a:rPr>
              <a:t>Г класса 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3400" dirty="0" smtClean="0">
                <a:solidFill>
                  <a:srgbClr val="002060"/>
                </a:solidFill>
                <a:latin typeface="Candara"/>
              </a:rPr>
              <a:t>МБОУ   </a:t>
            </a:r>
            <a:r>
              <a:rPr lang="en-US" sz="3400" dirty="0" smtClean="0">
                <a:solidFill>
                  <a:srgbClr val="002060"/>
                </a:solidFill>
                <a:latin typeface="Candara"/>
              </a:rPr>
              <a:t>’</a:t>
            </a:r>
            <a:r>
              <a:rPr lang="en-US" sz="3400" dirty="0">
                <a:solidFill>
                  <a:srgbClr val="002060"/>
                </a:solidFill>
                <a:latin typeface="Candara"/>
              </a:rPr>
              <a:t>’</a:t>
            </a:r>
            <a:r>
              <a:rPr lang="ru-RU" sz="3400" dirty="0">
                <a:solidFill>
                  <a:srgbClr val="002060"/>
                </a:solidFill>
                <a:latin typeface="Candara"/>
              </a:rPr>
              <a:t>Гимназия</a:t>
            </a:r>
            <a:r>
              <a:rPr lang="en-US" sz="3400" dirty="0">
                <a:solidFill>
                  <a:srgbClr val="002060"/>
                </a:solidFill>
                <a:latin typeface="Candara"/>
              </a:rPr>
              <a:t>”</a:t>
            </a:r>
            <a:r>
              <a:rPr lang="ru-RU" sz="3400" dirty="0">
                <a:solidFill>
                  <a:srgbClr val="002060"/>
                </a:solidFill>
                <a:latin typeface="Candara"/>
              </a:rPr>
              <a:t> </a:t>
            </a:r>
            <a:r>
              <a:rPr lang="ru-RU" sz="3400" dirty="0" err="1">
                <a:solidFill>
                  <a:srgbClr val="002060"/>
                </a:solidFill>
                <a:latin typeface="Candara"/>
              </a:rPr>
              <a:t>п.г.т</a:t>
            </a:r>
            <a:r>
              <a:rPr lang="en-US" sz="3400" dirty="0">
                <a:solidFill>
                  <a:srgbClr val="002060"/>
                </a:solidFill>
                <a:latin typeface="Candara"/>
              </a:rPr>
              <a:t>. </a:t>
            </a:r>
            <a:r>
              <a:rPr lang="ru-RU" sz="3400" dirty="0">
                <a:solidFill>
                  <a:srgbClr val="002060"/>
                </a:solidFill>
                <a:latin typeface="Candara"/>
              </a:rPr>
              <a:t>Богатые Сабы </a:t>
            </a:r>
            <a:endParaRPr lang="ru-RU" sz="3400" dirty="0" smtClean="0">
              <a:solidFill>
                <a:srgbClr val="002060"/>
              </a:solidFill>
              <a:latin typeface="Candara"/>
            </a:endParaRP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3400" dirty="0" smtClean="0">
                <a:solidFill>
                  <a:srgbClr val="002060"/>
                </a:solidFill>
                <a:latin typeface="Candara"/>
              </a:rPr>
              <a:t>Сабинского </a:t>
            </a:r>
            <a:r>
              <a:rPr lang="ru-RU" sz="3400" dirty="0">
                <a:solidFill>
                  <a:srgbClr val="002060"/>
                </a:solidFill>
                <a:latin typeface="Candara"/>
              </a:rPr>
              <a:t>района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3400" dirty="0">
                <a:solidFill>
                  <a:srgbClr val="002060"/>
                </a:solidFill>
                <a:latin typeface="Candara"/>
              </a:rPr>
              <a:t>Республики Татарстан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endParaRPr lang="ru-RU" sz="3400" dirty="0">
              <a:solidFill>
                <a:srgbClr val="002060"/>
              </a:solidFill>
              <a:latin typeface="Candara"/>
            </a:endParaRP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3400" dirty="0">
                <a:solidFill>
                  <a:srgbClr val="002060"/>
                </a:solidFill>
                <a:latin typeface="Candara"/>
              </a:rPr>
              <a:t>2017г .</a:t>
            </a:r>
          </a:p>
          <a:p>
            <a:endParaRPr lang="ru-RU" dirty="0"/>
          </a:p>
        </p:txBody>
      </p:sp>
      <p:pic>
        <p:nvPicPr>
          <p:cNvPr id="4" name="Рисунок 3" descr="C:\Users\Я\Downloads\20170409_1400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3"/>
            <a:ext cx="2808312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29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Метод </a:t>
            </a:r>
            <a:r>
              <a:rPr lang="ru-RU" b="1" dirty="0" err="1" smtClean="0"/>
              <a:t>Рауз-Болла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 </a:t>
            </a:r>
            <a:r>
              <a:rPr lang="ru-RU" sz="1800" dirty="0" smtClean="0"/>
              <a:t>(для четного порядка)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5807" y="1988840"/>
            <a:ext cx="5886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магический квадрат 4х4 :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- запись числа от 1 до 16 в квадрат по порядку.  - - -- замена  местами чисел, стоящих в противоположных углах  всего квадрата и  внутреннего квадратика: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1403648" y="4581128"/>
            <a:ext cx="432048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403648" y="5085184"/>
            <a:ext cx="432048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5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1835696" y="4581128"/>
            <a:ext cx="432048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2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2267744" y="4581128"/>
            <a:ext cx="432048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3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2267744" y="5085184"/>
            <a:ext cx="432048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7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1403648" y="5517232"/>
            <a:ext cx="432048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9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1835696" y="5517232"/>
            <a:ext cx="432048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10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2267744" y="5517232"/>
            <a:ext cx="432048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11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1835696" y="5085184"/>
            <a:ext cx="432048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6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1403648" y="5974432"/>
            <a:ext cx="432048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13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2699792" y="4581128"/>
            <a:ext cx="432048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4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2699792" y="5974432"/>
            <a:ext cx="432048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16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2699792" y="5517232"/>
            <a:ext cx="432048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12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2699792" y="5085184"/>
            <a:ext cx="432048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8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1835696" y="5974432"/>
            <a:ext cx="432048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14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2267744" y="5974432"/>
            <a:ext cx="432048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15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3841068" y="4581128"/>
            <a:ext cx="1872208" cy="187220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4355976" y="5085184"/>
            <a:ext cx="864096" cy="8892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851920" y="4581128"/>
            <a:ext cx="504056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16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5220072" y="4581128"/>
            <a:ext cx="504056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13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3851920" y="5974432"/>
            <a:ext cx="504056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4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5220072" y="5974432"/>
            <a:ext cx="504056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4355976" y="5085184"/>
            <a:ext cx="432048" cy="43204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11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4788024" y="5085184"/>
            <a:ext cx="432048" cy="43204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10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4355976" y="5517232"/>
            <a:ext cx="432048" cy="4572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7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4788024" y="5517232"/>
            <a:ext cx="432048" cy="4572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6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cxnSp>
        <p:nvCxnSpPr>
          <p:cNvPr id="166" name="Прямая со стрелкой 165"/>
          <p:cNvCxnSpPr/>
          <p:nvPr/>
        </p:nvCxnSpPr>
        <p:spPr>
          <a:xfrm>
            <a:off x="4644009" y="5409220"/>
            <a:ext cx="288031" cy="216024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167" name="Прямая со стрелкой 166"/>
          <p:cNvCxnSpPr/>
          <p:nvPr/>
        </p:nvCxnSpPr>
        <p:spPr>
          <a:xfrm flipH="1">
            <a:off x="4644009" y="5409220"/>
            <a:ext cx="288031" cy="216024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68" name="Прямоугольник 167"/>
          <p:cNvSpPr/>
          <p:nvPr/>
        </p:nvSpPr>
        <p:spPr>
          <a:xfrm>
            <a:off x="6516216" y="4581128"/>
            <a:ext cx="504056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16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7020272" y="4581128"/>
            <a:ext cx="504056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2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7524328" y="4581128"/>
            <a:ext cx="476572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3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8000900" y="4581128"/>
            <a:ext cx="432048" cy="50405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13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6516216" y="5085184"/>
            <a:ext cx="504056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5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6516216" y="5517232"/>
            <a:ext cx="504056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9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6516216" y="5974432"/>
            <a:ext cx="504056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4</a:t>
            </a:r>
          </a:p>
        </p:txBody>
      </p:sp>
      <p:sp>
        <p:nvSpPr>
          <p:cNvPr id="175" name="Прямоугольник 174"/>
          <p:cNvSpPr/>
          <p:nvPr/>
        </p:nvSpPr>
        <p:spPr>
          <a:xfrm>
            <a:off x="7020272" y="5974432"/>
            <a:ext cx="504056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14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7524328" y="5974432"/>
            <a:ext cx="476572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15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8003677" y="5974432"/>
            <a:ext cx="429272" cy="478904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8000900" y="5085184"/>
            <a:ext cx="432048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8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8000900" y="5517232"/>
            <a:ext cx="432048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12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7020272" y="5085184"/>
            <a:ext cx="504056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11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7524328" y="5085184"/>
            <a:ext cx="476572" cy="43204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10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7020272" y="5517232"/>
            <a:ext cx="504056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7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7524328" y="5517232"/>
            <a:ext cx="479349" cy="4572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6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835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107560" cy="7383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Метод т</a:t>
            </a:r>
            <a:r>
              <a:rPr lang="ru-RU" b="1" dirty="0" smtClean="0">
                <a:solidFill>
                  <a:srgbClr val="002060"/>
                </a:solidFill>
              </a:rPr>
              <a:t>еррас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1800" dirty="0" smtClean="0"/>
              <a:t>(для нечетного порядка)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sz="2000" dirty="0" smtClean="0">
                <a:solidFill>
                  <a:schemeClr val="accent3"/>
                </a:solidFill>
              </a:rPr>
              <a:t>С </a:t>
            </a:r>
            <a:r>
              <a:rPr lang="ru-RU" sz="2000" dirty="0">
                <a:solidFill>
                  <a:schemeClr val="accent3"/>
                </a:solidFill>
              </a:rPr>
              <a:t>четырёх сторон к исходному квадрату 3х3 добавляются террасы. </a:t>
            </a:r>
          </a:p>
          <a:p>
            <a:r>
              <a:rPr lang="ru-RU" sz="2000" dirty="0" smtClean="0">
                <a:solidFill>
                  <a:schemeClr val="accent3"/>
                </a:solidFill>
              </a:rPr>
              <a:t>В </a:t>
            </a:r>
            <a:r>
              <a:rPr lang="ru-RU" sz="2000" dirty="0">
                <a:solidFill>
                  <a:schemeClr val="accent3"/>
                </a:solidFill>
              </a:rPr>
              <a:t>полученной фигуре располагают числа от 1 до 9 в естественном </a:t>
            </a:r>
            <a:r>
              <a:rPr lang="ru-RU" sz="2000" dirty="0" smtClean="0">
                <a:solidFill>
                  <a:schemeClr val="accent3"/>
                </a:solidFill>
              </a:rPr>
              <a:t>порядке </a:t>
            </a:r>
            <a:r>
              <a:rPr lang="ru-RU" sz="2000" dirty="0">
                <a:solidFill>
                  <a:schemeClr val="accent3"/>
                </a:solidFill>
              </a:rPr>
              <a:t>косыми рядами снизу вверх. </a:t>
            </a:r>
          </a:p>
          <a:p>
            <a:r>
              <a:rPr lang="ru-RU" sz="2000" dirty="0" smtClean="0">
                <a:solidFill>
                  <a:schemeClr val="accent3"/>
                </a:solidFill>
              </a:rPr>
              <a:t>Числа </a:t>
            </a:r>
            <a:r>
              <a:rPr lang="ru-RU" sz="2000" dirty="0">
                <a:solidFill>
                  <a:schemeClr val="accent3"/>
                </a:solidFill>
              </a:rPr>
              <a:t>в террасах, не попавшие в квадрат, перемещаются как бы вместе с террасами внутрь него так, чтобы они примкнули к противоположным сторонам квадрата </a:t>
            </a:r>
            <a:r>
              <a:rPr lang="ru-RU" sz="2000" dirty="0" smtClean="0">
                <a:solidFill>
                  <a:schemeClr val="accent3"/>
                </a:solidFill>
              </a:rPr>
              <a:t> </a:t>
            </a:r>
            <a:endParaRPr lang="ru-RU" sz="2000" dirty="0">
              <a:solidFill>
                <a:schemeClr val="accent3"/>
              </a:solidFill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91203"/>
              </p:ext>
            </p:extLst>
          </p:nvPr>
        </p:nvGraphicFramePr>
        <p:xfrm>
          <a:off x="3851920" y="4869160"/>
          <a:ext cx="1872208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648072"/>
                <a:gridCol w="648072"/>
              </a:tblGrid>
              <a:tr h="4320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085156"/>
              </p:ext>
            </p:extLst>
          </p:nvPr>
        </p:nvGraphicFramePr>
        <p:xfrm>
          <a:off x="1115615" y="4691575"/>
          <a:ext cx="2232249" cy="1600200"/>
        </p:xfrm>
        <a:graphic>
          <a:graphicData uri="http://schemas.openxmlformats.org/drawingml/2006/table">
            <a:tbl>
              <a:tblPr/>
              <a:tblGrid>
                <a:gridCol w="360041"/>
                <a:gridCol w="432048"/>
                <a:gridCol w="576064"/>
                <a:gridCol w="432048"/>
                <a:gridCol w="432048"/>
              </a:tblGrid>
              <a:tr h="28034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3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3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034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75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Применение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Магические </a:t>
            </a:r>
            <a:r>
              <a:rPr lang="ru-RU" b="1" dirty="0">
                <a:solidFill>
                  <a:srgbClr val="002060"/>
                </a:solidFill>
              </a:rPr>
              <a:t>квадраты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– </a:t>
            </a:r>
            <a:r>
              <a:rPr lang="ru-RU" b="1" dirty="0">
                <a:solidFill>
                  <a:srgbClr val="002060"/>
                </a:solidFill>
              </a:rPr>
              <a:t>это элементы </a:t>
            </a:r>
            <a:r>
              <a:rPr lang="ru-RU" b="1" dirty="0" err="1">
                <a:solidFill>
                  <a:srgbClr val="002060"/>
                </a:solidFill>
              </a:rPr>
              <a:t>нанотехнологии</a:t>
            </a:r>
            <a:r>
              <a:rPr lang="ru-RU" dirty="0">
                <a:solidFill>
                  <a:srgbClr val="C00000"/>
                </a:solidFill>
              </a:rPr>
              <a:t>: фирма «</a:t>
            </a:r>
            <a:r>
              <a:rPr lang="en-US" dirty="0">
                <a:solidFill>
                  <a:srgbClr val="C00000"/>
                </a:solidFill>
              </a:rPr>
              <a:t>Toshiba</a:t>
            </a:r>
            <a:r>
              <a:rPr lang="ru-RU" dirty="0">
                <a:solidFill>
                  <a:srgbClr val="C00000"/>
                </a:solidFill>
              </a:rPr>
              <a:t>», разрабатывая качественные телевизионные экраны, пришла к выводу, что цветовые ячейки выгодно располагать по принципу магических </a:t>
            </a:r>
            <a:r>
              <a:rPr lang="ru-RU" dirty="0" smtClean="0">
                <a:solidFill>
                  <a:srgbClr val="C00000"/>
                </a:solidFill>
              </a:rPr>
              <a:t>квадратов для повышения  качества </a:t>
            </a:r>
            <a:r>
              <a:rPr lang="ru-RU" dirty="0">
                <a:solidFill>
                  <a:srgbClr val="C00000"/>
                </a:solidFill>
              </a:rPr>
              <a:t>и </a:t>
            </a:r>
            <a:r>
              <a:rPr lang="ru-RU" dirty="0" smtClean="0">
                <a:solidFill>
                  <a:srgbClr val="C00000"/>
                </a:solidFill>
              </a:rPr>
              <a:t>четкости </a:t>
            </a:r>
            <a:r>
              <a:rPr lang="ru-RU" dirty="0">
                <a:solidFill>
                  <a:srgbClr val="C00000"/>
                </a:solidFill>
              </a:rPr>
              <a:t>изображений, </a:t>
            </a:r>
            <a:r>
              <a:rPr lang="ru-RU" dirty="0" smtClean="0">
                <a:solidFill>
                  <a:srgbClr val="C00000"/>
                </a:solidFill>
              </a:rPr>
              <a:t>цветовых переходов</a:t>
            </a:r>
            <a:r>
              <a:rPr lang="ru-RU" dirty="0">
                <a:solidFill>
                  <a:srgbClr val="C00000"/>
                </a:solidFill>
              </a:rPr>
              <a:t>;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защита информации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С помощью магического квадрата можно </a:t>
            </a:r>
            <a:r>
              <a:rPr lang="ru-RU" b="1" dirty="0">
                <a:solidFill>
                  <a:srgbClr val="C00000"/>
                </a:solidFill>
              </a:rPr>
              <a:t>закодировать информацию. 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популярная </a:t>
            </a:r>
            <a:r>
              <a:rPr lang="ru-RU" b="1" dirty="0">
                <a:solidFill>
                  <a:srgbClr val="002060"/>
                </a:solidFill>
              </a:rPr>
              <a:t>игра «</a:t>
            </a:r>
            <a:r>
              <a:rPr lang="ru-RU" b="1" dirty="0" err="1">
                <a:solidFill>
                  <a:srgbClr val="002060"/>
                </a:solidFill>
              </a:rPr>
              <a:t>судоку</a:t>
            </a:r>
            <a:r>
              <a:rPr lang="ru-RU" b="1" dirty="0">
                <a:solidFill>
                  <a:srgbClr val="002060"/>
                </a:solidFill>
              </a:rPr>
              <a:t>» </a:t>
            </a:r>
            <a:r>
              <a:rPr lang="ru-RU" dirty="0">
                <a:solidFill>
                  <a:srgbClr val="C00000"/>
                </a:solidFill>
              </a:rPr>
              <a:t>берет свое начало именно из магического </a:t>
            </a:r>
            <a:r>
              <a:rPr lang="ru-RU" dirty="0" smtClean="0">
                <a:solidFill>
                  <a:srgbClr val="C00000"/>
                </a:solidFill>
              </a:rPr>
              <a:t>квадрата</a:t>
            </a:r>
            <a:r>
              <a:rPr lang="ru-RU" dirty="0">
                <a:solidFill>
                  <a:srgbClr val="C00000"/>
                </a:solidFill>
              </a:rPr>
              <a:t>;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в агротехнике;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популярная головоломка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>
                <a:solidFill>
                  <a:srgbClr val="C00000"/>
                </a:solidFill>
              </a:rPr>
              <a:t>часто встречается в олимпиадных заданиях.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21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056784" cy="864096"/>
          </a:xfrm>
        </p:spPr>
        <p:txBody>
          <a:bodyPr/>
          <a:lstStyle/>
          <a:p>
            <a:pPr algn="ctr"/>
            <a:r>
              <a:rPr lang="ru-RU" b="1" dirty="0" smtClean="0"/>
              <a:t>Список литературы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Я. </a:t>
            </a:r>
            <a:r>
              <a:rPr lang="ru-RU" sz="1600" dirty="0" err="1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Депман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Н.Я. </a:t>
            </a:r>
            <a:r>
              <a:rPr lang="ru-RU" sz="1600" dirty="0" err="1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 страницами учебника математики. Москва. Просвещение. 2013 г.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Энциклопедический 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словарь юного математика. </a:t>
            </a:r>
            <a:r>
              <a:rPr lang="ru-RU" sz="1600" dirty="0" err="1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М.,«Педагогика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2009 г.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eriod" startAt="3"/>
              <a:tabLst>
                <a:tab pos="457200" algn="l"/>
              </a:tabLst>
            </a:pPr>
            <a:r>
              <a:rPr lang="ru-RU" sz="1600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Я.И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Перельман «Занимательные задачи и опыты». М. «Детская </a:t>
            </a:r>
            <a:r>
              <a:rPr lang="ru-RU" sz="1600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600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2002 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solidFill>
                <a:schemeClr val="accent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eriod" startAt="3"/>
              <a:tabLst>
                <a:tab pos="457200" algn="l"/>
              </a:tabLst>
            </a:pPr>
            <a:r>
              <a:rPr lang="ru-RU" sz="1600" dirty="0" smtClean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www.krugosvet.ru . Энциклопедия </a:t>
            </a:r>
            <a:r>
              <a:rPr lang="ru-RU" sz="1600" dirty="0" err="1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Кругосвет</a:t>
            </a:r>
            <a:r>
              <a:rPr lang="ru-RU" sz="1600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chemeClr val="accent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eriod" startAt="3"/>
              <a:tabLst>
                <a:tab pos="457200" algn="l"/>
              </a:tabLst>
            </a:pPr>
            <a:r>
              <a:rPr lang="ru-RU" sz="1600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Википедия</a:t>
            </a:r>
            <a:endParaRPr lang="ru-RU" sz="1600" dirty="0">
              <a:solidFill>
                <a:schemeClr val="accent3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1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«Составление магических квадратов представляет собой превосходную умственную </a:t>
            </a:r>
            <a:r>
              <a:rPr lang="ru-RU" b="1" dirty="0" smtClean="0">
                <a:solidFill>
                  <a:srgbClr val="002060"/>
                </a:solidFill>
              </a:rPr>
              <a:t>гимнастику, развивающую </a:t>
            </a:r>
            <a:r>
              <a:rPr lang="ru-RU" b="1" dirty="0">
                <a:solidFill>
                  <a:srgbClr val="002060"/>
                </a:solidFill>
              </a:rPr>
              <a:t>способность понимать идеи </a:t>
            </a:r>
            <a:r>
              <a:rPr lang="ru-RU" b="1" dirty="0" smtClean="0">
                <a:solidFill>
                  <a:srgbClr val="002060"/>
                </a:solidFill>
              </a:rPr>
              <a:t>размещения, сочетания </a:t>
            </a:r>
            <a:r>
              <a:rPr lang="ru-RU" b="1" dirty="0">
                <a:solidFill>
                  <a:srgbClr val="002060"/>
                </a:solidFill>
              </a:rPr>
              <a:t>и симметрии».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</a:t>
            </a:r>
            <a:r>
              <a:rPr lang="ru-RU" dirty="0">
                <a:solidFill>
                  <a:srgbClr val="C00000"/>
                </a:solidFill>
              </a:rPr>
              <a:t>Леонард </a:t>
            </a:r>
            <a:r>
              <a:rPr lang="ru-RU" dirty="0" smtClean="0">
                <a:solidFill>
                  <a:srgbClr val="C00000"/>
                </a:solidFill>
              </a:rPr>
              <a:t>Эйлер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78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80" y="2276872"/>
            <a:ext cx="7467600" cy="6480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Актуальность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4380" y="3080496"/>
            <a:ext cx="7324299" cy="28027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3"/>
                </a:solidFill>
              </a:rPr>
              <a:t>привлечение учащихся </a:t>
            </a:r>
            <a:r>
              <a:rPr lang="ru-RU" dirty="0">
                <a:solidFill>
                  <a:schemeClr val="accent3"/>
                </a:solidFill>
              </a:rPr>
              <a:t>к решению нестандартных </a:t>
            </a:r>
            <a:r>
              <a:rPr lang="ru-RU" dirty="0" smtClean="0">
                <a:solidFill>
                  <a:schemeClr val="accent3"/>
                </a:solidFill>
              </a:rPr>
              <a:t>задач;</a:t>
            </a:r>
            <a:endParaRPr lang="ru-RU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/>
                </a:solidFill>
              </a:rPr>
              <a:t>магический </a:t>
            </a:r>
            <a:r>
              <a:rPr lang="ru-RU" dirty="0">
                <a:solidFill>
                  <a:schemeClr val="accent3"/>
                </a:solidFill>
              </a:rPr>
              <a:t>квадрат является одной из наиболее интересных головоломок.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76116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Цель </a:t>
            </a:r>
            <a:r>
              <a:rPr lang="ru-RU" sz="2400" b="1" dirty="0" smtClean="0">
                <a:solidFill>
                  <a:srgbClr val="002060"/>
                </a:solidFill>
              </a:rPr>
              <a:t>исследования</a:t>
            </a:r>
            <a:endParaRPr lang="ru-RU" sz="2400" b="1" dirty="0" smtClean="0">
              <a:solidFill>
                <a:srgbClr val="B5561B"/>
              </a:solidFill>
            </a:endParaRPr>
          </a:p>
          <a:p>
            <a:r>
              <a:rPr lang="ru-RU" sz="2400" dirty="0" smtClean="0">
                <a:solidFill>
                  <a:srgbClr val="B5561B"/>
                </a:solidFill>
              </a:rPr>
              <a:t> </a:t>
            </a:r>
            <a:r>
              <a:rPr lang="ru-RU" sz="2400" dirty="0">
                <a:solidFill>
                  <a:schemeClr val="accent3"/>
                </a:solidFill>
              </a:rPr>
              <a:t>раскрыть «секреты» магического квадрата- виды, способы заполнения и применения на практике</a:t>
            </a:r>
            <a:r>
              <a:rPr lang="ru-RU" sz="2400" dirty="0">
                <a:solidFill>
                  <a:srgbClr val="B5561B"/>
                </a:solidFill>
              </a:rPr>
              <a:t>.</a:t>
            </a:r>
            <a:br>
              <a:rPr lang="ru-RU" sz="2400" dirty="0">
                <a:solidFill>
                  <a:srgbClr val="B5561B"/>
                </a:solidFill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33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200223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Тема </a:t>
            </a:r>
            <a:r>
              <a:rPr lang="ru-RU" sz="2000" b="1" dirty="0">
                <a:solidFill>
                  <a:srgbClr val="002060"/>
                </a:solidFill>
              </a:rPr>
              <a:t>исследования: </a:t>
            </a:r>
            <a:r>
              <a:rPr lang="ru-RU" sz="2000" b="1" dirty="0">
                <a:solidFill>
                  <a:schemeClr val="accent3"/>
                </a:solidFill>
              </a:rPr>
              <a:t>составление магических квадратов</a:t>
            </a:r>
            <a:r>
              <a:rPr lang="ru-RU" sz="2000" b="1" dirty="0">
                <a:solidFill>
                  <a:srgbClr val="B5561B"/>
                </a:solidFill>
              </a:rPr>
              <a:t>.</a:t>
            </a:r>
            <a:br>
              <a:rPr lang="ru-RU" sz="2000" b="1" dirty="0">
                <a:solidFill>
                  <a:srgbClr val="B5561B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Объект исследования: </a:t>
            </a:r>
            <a:r>
              <a:rPr lang="ru-RU" sz="2000" b="1" dirty="0">
                <a:solidFill>
                  <a:schemeClr val="accent3"/>
                </a:solidFill>
              </a:rPr>
              <a:t>магический квадрат.</a:t>
            </a:r>
            <a:br>
              <a:rPr lang="ru-RU" sz="2000" b="1" dirty="0">
                <a:solidFill>
                  <a:schemeClr val="accent3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Гипотеза</a:t>
            </a:r>
            <a:r>
              <a:rPr lang="ru-RU" sz="2000" b="1" dirty="0">
                <a:solidFill>
                  <a:srgbClr val="002060"/>
                </a:solidFill>
              </a:rPr>
              <a:t>: </a:t>
            </a:r>
            <a:r>
              <a:rPr lang="ru-RU" sz="2000" b="1" dirty="0">
                <a:solidFill>
                  <a:schemeClr val="accent3"/>
                </a:solidFill>
              </a:rPr>
              <a:t>для заполнения магического квадрата существуют специальные приемы, позволяющие это сделать быстро</a:t>
            </a:r>
            <a:r>
              <a:rPr lang="ru-RU" sz="2000" b="1" dirty="0">
                <a:solidFill>
                  <a:srgbClr val="B5561B"/>
                </a:solidFill>
              </a:rPr>
              <a:t>.</a:t>
            </a:r>
            <a:br>
              <a:rPr lang="ru-RU" sz="2000" b="1" dirty="0">
                <a:solidFill>
                  <a:srgbClr val="B5561B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B5561B"/>
                </a:solidFill>
              </a:rPr>
              <a:t> </a:t>
            </a:r>
            <a:endParaRPr lang="ru-RU" sz="2000" b="1" dirty="0">
              <a:solidFill>
                <a:srgbClr val="B5561B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3575248" cy="41833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 </a:t>
            </a:r>
            <a:endParaRPr lang="ru-RU" sz="2300" dirty="0" smtClean="0"/>
          </a:p>
          <a:p>
            <a:pPr marL="0" indent="0"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Задачи исследования:</a:t>
            </a:r>
            <a:endParaRPr lang="ru-RU" sz="2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3"/>
                </a:solidFill>
              </a:rPr>
              <a:t>- познакомиться с историей появления магических квадратов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3"/>
                </a:solidFill>
              </a:rPr>
              <a:t>- изучить виды  и  способы заполнения магических квадратов </a:t>
            </a:r>
            <a:endParaRPr lang="ru-RU" sz="2600" b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3"/>
                </a:solidFill>
              </a:rPr>
              <a:t>- исследовать   решения для магических квадратов 3 и 5 порядка.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3"/>
                </a:solidFill>
              </a:rPr>
              <a:t>- выявить области применения  магических квадратов.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355976" y="2204864"/>
            <a:ext cx="3571872" cy="39673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rgbClr val="002060"/>
                </a:solidFill>
              </a:rPr>
              <a:t>Методы исследования</a:t>
            </a:r>
            <a:r>
              <a:rPr lang="ru-RU" sz="2600" dirty="0">
                <a:solidFill>
                  <a:srgbClr val="002060"/>
                </a:solidFill>
              </a:rPr>
              <a:t>: </a:t>
            </a:r>
            <a:r>
              <a:rPr lang="ru-RU" sz="2600" dirty="0">
                <a:solidFill>
                  <a:srgbClr val="C00000"/>
                </a:solidFill>
              </a:rPr>
              <a:t>анализ литературы и </a:t>
            </a:r>
            <a:r>
              <a:rPr lang="ru-RU" sz="2600" dirty="0" err="1" smtClean="0">
                <a:solidFill>
                  <a:srgbClr val="C00000"/>
                </a:solidFill>
              </a:rPr>
              <a:t>интернет-ресурсов</a:t>
            </a:r>
            <a:r>
              <a:rPr lang="ru-RU" sz="2600" dirty="0">
                <a:solidFill>
                  <a:srgbClr val="C00000"/>
                </a:solidFill>
              </a:rPr>
              <a:t>, эксперимент.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C00000"/>
                </a:solidFill>
              </a:rPr>
              <a:t>Этапы исследования:</a:t>
            </a:r>
            <a:endParaRPr lang="ru-RU" sz="2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600" dirty="0">
                <a:solidFill>
                  <a:srgbClr val="C00000"/>
                </a:solidFill>
              </a:rPr>
              <a:t>1. Знакомство с литературой и </a:t>
            </a:r>
            <a:r>
              <a:rPr lang="ru-RU" sz="2600" dirty="0" err="1" smtClean="0">
                <a:solidFill>
                  <a:srgbClr val="C00000"/>
                </a:solidFill>
              </a:rPr>
              <a:t>интернет-ресурсами</a:t>
            </a:r>
            <a:endParaRPr lang="ru-RU" sz="2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600" dirty="0">
                <a:solidFill>
                  <a:srgbClr val="C00000"/>
                </a:solidFill>
              </a:rPr>
              <a:t>2. Оформление работы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C00000"/>
                </a:solidFill>
              </a:rPr>
              <a:t>3. Выступление перед классом</a:t>
            </a:r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/>
              <a:t>                        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063989"/>
              </p:ext>
            </p:extLst>
          </p:nvPr>
        </p:nvGraphicFramePr>
        <p:xfrm>
          <a:off x="4572001" y="4725143"/>
          <a:ext cx="2304255" cy="1447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79"/>
                <a:gridCol w="792088"/>
                <a:gridCol w="792088"/>
              </a:tblGrid>
              <a:tr h="482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2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23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90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Маги́ческий</a:t>
            </a:r>
            <a:r>
              <a:rPr lang="ru-RU" sz="2800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sz="2800" dirty="0" err="1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квадра́т</a:t>
            </a:r>
            <a:r>
              <a:rPr lang="ru-RU" sz="2800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— это квадратная таблица, заполненная числами так, что сумма чисел в каждой строке, каждом столбике и на обеих диагоналях одинакова</a:t>
            </a:r>
            <a:endParaRPr lang="ru-RU" sz="2800" dirty="0">
              <a:solidFill>
                <a:schemeClr val="accent3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56992"/>
            <a:ext cx="2592288" cy="247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82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169224" cy="49006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Легенда о магическом квадрате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87749"/>
            <a:ext cx="835292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В китайской древней книге «Же-ким» </a:t>
            </a:r>
            <a:r>
              <a:rPr lang="ru-RU" sz="2000" dirty="0" smtClean="0">
                <a:solidFill>
                  <a:schemeClr val="accent3"/>
                </a:solidFill>
              </a:rPr>
              <a:t>(«Книга перестановок») </a:t>
            </a:r>
            <a:r>
              <a:rPr lang="ru-RU" dirty="0" smtClean="0">
                <a:solidFill>
                  <a:schemeClr val="accent3"/>
                </a:solidFill>
              </a:rPr>
              <a:t>приводится легенда о том, что император Ню, живший 4 тысячи лет назад, увидел на берегу реки священную черепаху. 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На ее панцире был изображен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 рисунок из белых и черных 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кружков .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  Если заменить каждую фигуру 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числом, показывающим, 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сколько в ней кружков,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получится такая таблица: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15621"/>
            <a:ext cx="1872208" cy="179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84784"/>
            <a:ext cx="1426789" cy="1426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61048"/>
            <a:ext cx="2232248" cy="2130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00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318235" y="3200400"/>
            <a:ext cx="416589" cy="457200"/>
          </a:xfrm>
        </p:spPr>
        <p:txBody>
          <a:bodyPr vert="wordArtVert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274320"/>
            <a:ext cx="2376264" cy="49834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Методы построения магических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квадратов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>
                <a:solidFill>
                  <a:schemeClr val="accent3"/>
                </a:solidFill>
              </a:rPr>
              <a:t>Правило «Ло-</a:t>
            </a:r>
            <a:r>
              <a:rPr lang="ru-RU" dirty="0">
                <a:solidFill>
                  <a:schemeClr val="accent3"/>
                </a:solidFill>
              </a:rPr>
              <a:t>ш</a:t>
            </a:r>
            <a:r>
              <a:rPr lang="ru-RU" dirty="0" smtClean="0">
                <a:solidFill>
                  <a:schemeClr val="accent3"/>
                </a:solidFill>
              </a:rPr>
              <a:t>у»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endParaRPr lang="ru-RU" dirty="0" smtClean="0">
              <a:solidFill>
                <a:schemeClr val="accent3"/>
              </a:solidFill>
            </a:endParaRPr>
          </a:p>
          <a:p>
            <a:r>
              <a:rPr lang="ru-RU" dirty="0" smtClean="0">
                <a:solidFill>
                  <a:schemeClr val="accent3"/>
                </a:solidFill>
              </a:rPr>
              <a:t>Повороты </a:t>
            </a:r>
            <a:r>
              <a:rPr lang="ru-RU" dirty="0">
                <a:solidFill>
                  <a:schemeClr val="accent3"/>
                </a:solidFill>
              </a:rPr>
              <a:t>и </a:t>
            </a:r>
            <a:r>
              <a:rPr lang="ru-RU" dirty="0" smtClean="0">
                <a:solidFill>
                  <a:schemeClr val="accent3"/>
                </a:solidFill>
              </a:rPr>
              <a:t>отражения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 </a:t>
            </a:r>
            <a:r>
              <a:rPr lang="ru-RU" dirty="0">
                <a:solidFill>
                  <a:schemeClr val="accent3"/>
                </a:solidFill>
              </a:rPr>
              <a:t>Метод </a:t>
            </a:r>
            <a:r>
              <a:rPr lang="ru-RU" dirty="0" err="1" smtClean="0">
                <a:solidFill>
                  <a:schemeClr val="accent3"/>
                </a:solidFill>
              </a:rPr>
              <a:t>Рауз-Болла</a:t>
            </a:r>
            <a:endParaRPr lang="ru-RU" dirty="0" smtClean="0">
              <a:solidFill>
                <a:schemeClr val="accent3"/>
              </a:solidFill>
            </a:endParaRPr>
          </a:p>
          <a:p>
            <a:r>
              <a:rPr lang="ru-RU" dirty="0">
                <a:solidFill>
                  <a:schemeClr val="accent3"/>
                </a:solidFill>
              </a:rPr>
              <a:t>Метод </a:t>
            </a:r>
            <a:r>
              <a:rPr lang="ru-RU" dirty="0" smtClean="0">
                <a:solidFill>
                  <a:schemeClr val="accent3"/>
                </a:solidFill>
              </a:rPr>
              <a:t>Террас</a:t>
            </a:r>
          </a:p>
          <a:p>
            <a:pPr marL="0" indent="0">
              <a:buNone/>
            </a:pPr>
            <a:endParaRPr lang="ru-RU" dirty="0" smtClean="0">
              <a:solidFill>
                <a:schemeClr val="accent3"/>
              </a:solidFill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72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Правило «Ло-шу»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268760"/>
            <a:ext cx="7313240" cy="22322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3"/>
                </a:solidFill>
              </a:rPr>
              <a:t>Стороны и числа магического квадрата имеют определенную географическую направленность. Это основные направления – север, запад, юг и восток; дополнительные направления – северо-восток, юго-восток, юго-запад и северо-запад и центр. 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endParaRPr lang="ru-RU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21088"/>
            <a:ext cx="346337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87366"/>
            <a:ext cx="21717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17666"/>
            <a:ext cx="21717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4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Повороты и </a:t>
            </a:r>
            <a:r>
              <a:rPr lang="ru-RU" sz="2800" b="1" dirty="0" smtClean="0"/>
              <a:t>отражения</a:t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683568" y="980728"/>
            <a:ext cx="7056040" cy="720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Повороты   на 90</a:t>
            </a:r>
            <a:r>
              <a:rPr lang="ru-RU" sz="1800" baseline="30000" dirty="0" smtClean="0"/>
              <a:t>0</a:t>
            </a:r>
            <a:r>
              <a:rPr lang="ru-RU" sz="1800" dirty="0" smtClean="0"/>
              <a:t> ,  дальнейшие </a:t>
            </a:r>
            <a:r>
              <a:rPr lang="ru-RU" sz="1800" dirty="0"/>
              <a:t>повороты – на 180</a:t>
            </a:r>
            <a:r>
              <a:rPr lang="ru-RU" sz="1800" baseline="30000" dirty="0"/>
              <a:t>0</a:t>
            </a:r>
            <a:r>
              <a:rPr lang="ru-RU" sz="1800" dirty="0"/>
              <a:t> </a:t>
            </a:r>
            <a:r>
              <a:rPr lang="ru-RU" sz="1800" dirty="0" smtClean="0"/>
              <a:t> и </a:t>
            </a:r>
            <a:r>
              <a:rPr lang="ru-RU" sz="1800" dirty="0"/>
              <a:t>на 270</a:t>
            </a:r>
            <a:r>
              <a:rPr lang="ru-RU" sz="1800" baseline="30000" dirty="0"/>
              <a:t>0</a:t>
            </a:r>
            <a:r>
              <a:rPr lang="ru-RU" sz="1800" dirty="0"/>
              <a:t> </a:t>
            </a:r>
            <a:r>
              <a:rPr lang="ru-RU" sz="1800" dirty="0" smtClean="0"/>
              <a:t> – дают  видоизменения </a:t>
            </a:r>
            <a:r>
              <a:rPr lang="ru-RU" sz="1800" dirty="0"/>
              <a:t>начального </a:t>
            </a:r>
            <a:r>
              <a:rPr lang="ru-RU" sz="1800" dirty="0" smtClean="0"/>
              <a:t>квадрата.</a:t>
            </a: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670" y="1994843"/>
            <a:ext cx="5336260" cy="152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" y="3374727"/>
            <a:ext cx="7715200" cy="115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вновь полученных магических  квадратов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видоизменить, если представить себе,  что он как бы отражен  в зеркале.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70534"/>
              </p:ext>
            </p:extLst>
          </p:nvPr>
        </p:nvGraphicFramePr>
        <p:xfrm>
          <a:off x="4071778" y="4807801"/>
          <a:ext cx="1296144" cy="10801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/>
                <a:gridCol w="432048"/>
                <a:gridCol w="432048"/>
              </a:tblGrid>
              <a:tr h="3097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51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51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135214"/>
              </p:ext>
            </p:extLst>
          </p:nvPr>
        </p:nvGraphicFramePr>
        <p:xfrm>
          <a:off x="1478626" y="4830814"/>
          <a:ext cx="1350645" cy="1085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0215"/>
                <a:gridCol w="450215"/>
                <a:gridCol w="450215"/>
              </a:tblGrid>
              <a:tr h="3619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9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9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476292" y="436170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65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955</TotalTime>
  <Words>624</Words>
  <Application>Microsoft Office PowerPoint</Application>
  <PresentationFormat>Экран (4:3)</PresentationFormat>
  <Paragraphs>175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МАГИЧЕСКИЙ КВАДРАТ</vt:lpstr>
      <vt:lpstr>Презентация PowerPoint</vt:lpstr>
      <vt:lpstr>Актуальность</vt:lpstr>
      <vt:lpstr>  Тема исследования: составление магических квадратов. Объект исследования: магический квадрат. Гипотеза: для заполнения магического квадрата существуют специальные приемы, позволяющие это сделать быстро.   </vt:lpstr>
      <vt:lpstr>Презентация PowerPoint</vt:lpstr>
      <vt:lpstr>Легенда о магическом квадрате</vt:lpstr>
      <vt:lpstr>Презентация PowerPoint</vt:lpstr>
      <vt:lpstr>Правило «Ло-шу» </vt:lpstr>
      <vt:lpstr>Повороты и отражения  </vt:lpstr>
      <vt:lpstr>Метод Рауз-Болла  (для четного порядка)</vt:lpstr>
      <vt:lpstr>Метод террас  (для нечетного порядка)</vt:lpstr>
      <vt:lpstr>Применение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МАГИЧЕСКИЙ КВАДРАТ</dc:title>
  <dc:creator>User</dc:creator>
  <cp:lastModifiedBy>User</cp:lastModifiedBy>
  <cp:revision>40</cp:revision>
  <dcterms:created xsi:type="dcterms:W3CDTF">2017-03-28T06:42:12Z</dcterms:created>
  <dcterms:modified xsi:type="dcterms:W3CDTF">2017-04-11T09:02:10Z</dcterms:modified>
</cp:coreProperties>
</file>