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4" r:id="rId3"/>
    <p:sldId id="257" r:id="rId4"/>
    <p:sldId id="275" r:id="rId5"/>
    <p:sldId id="266" r:id="rId6"/>
    <p:sldId id="287" r:id="rId7"/>
    <p:sldId id="286" r:id="rId8"/>
    <p:sldId id="285" r:id="rId9"/>
    <p:sldId id="258" r:id="rId10"/>
    <p:sldId id="288" r:id="rId11"/>
    <p:sldId id="278" r:id="rId12"/>
    <p:sldId id="280" r:id="rId13"/>
    <p:sldId id="289" r:id="rId14"/>
    <p:sldId id="281" r:id="rId15"/>
    <p:sldId id="290" r:id="rId16"/>
    <p:sldId id="272" r:id="rId17"/>
    <p:sldId id="271" r:id="rId18"/>
    <p:sldId id="267" r:id="rId19"/>
    <p:sldId id="268" r:id="rId20"/>
    <p:sldId id="269" r:id="rId21"/>
    <p:sldId id="270" r:id="rId22"/>
    <p:sldId id="282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cs typeface="Arabic Typesetting" pitchFamily="66" charset="-78"/>
              </a:rPr>
              <a:t>МБОУ «Улюнская СОШ им.С. Хамнаева»</a:t>
            </a:r>
            <a:endParaRPr lang="ru-RU" sz="2800" dirty="0"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7632848" cy="439248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План мероприятий, направленных на создание условий для  получения качественного образования учащимися категории ДАТ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800" b="1" dirty="0" err="1" smtClean="0"/>
              <a:t>Маладаева</a:t>
            </a:r>
            <a:r>
              <a:rPr lang="ru-RU" sz="1800" b="1" dirty="0" smtClean="0"/>
              <a:t> М.В, зам.директора по УВР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500726"/>
          </a:xfrm>
        </p:spPr>
        <p:txBody>
          <a:bodyPr/>
          <a:lstStyle/>
          <a:p>
            <a:r>
              <a:rPr lang="ru-RU" dirty="0" smtClean="0"/>
              <a:t>Коррекционная работа с Д(АТ)</a:t>
            </a:r>
          </a:p>
          <a:p>
            <a:r>
              <a:rPr lang="ru-RU" dirty="0" smtClean="0"/>
              <a:t>Внедрение и реализация ИОП (индивидуальной образовательной программы)</a:t>
            </a:r>
          </a:p>
          <a:p>
            <a:r>
              <a:rPr lang="ru-RU" dirty="0" smtClean="0"/>
              <a:t>Развивать навыки рефлексии и самоанализа</a:t>
            </a:r>
          </a:p>
          <a:p>
            <a:r>
              <a:rPr lang="ru-RU" dirty="0" smtClean="0"/>
              <a:t>Развивать навыки самостоятельной работы по инструкции, требующей разные временные рамки для обдумывания(по типу темперамента)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рекомендации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Показатели эффективности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9" y="1412240"/>
          <a:ext cx="8246721" cy="4517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907"/>
                <a:gridCol w="2748907"/>
                <a:gridCol w="2748907"/>
              </a:tblGrid>
              <a:tr h="1505697">
                <a:tc>
                  <a:txBody>
                    <a:bodyPr/>
                    <a:lstStyle/>
                    <a:p>
                      <a:r>
                        <a:rPr lang="ru-RU" dirty="0" smtClean="0"/>
                        <a:t>1-е полугодие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4,7%</a:t>
                      </a:r>
                      <a:endParaRPr lang="ru-RU" dirty="0"/>
                    </a:p>
                  </a:txBody>
                  <a:tcPr/>
                </a:tc>
              </a:tr>
              <a:tr h="1505697">
                <a:tc>
                  <a:txBody>
                    <a:bodyPr/>
                    <a:lstStyle/>
                    <a:p>
                      <a:r>
                        <a:rPr lang="ru-RU" dirty="0" smtClean="0"/>
                        <a:t>3-я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2,8%</a:t>
                      </a:r>
                      <a:endParaRPr lang="ru-RU" dirty="0"/>
                    </a:p>
                  </a:txBody>
                  <a:tcPr/>
                </a:tc>
              </a:tr>
              <a:tr h="1505697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1,9%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Обязательные предметы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9" y="1412240"/>
          <a:ext cx="7632849" cy="3312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/>
                <a:gridCol w="2544283"/>
                <a:gridCol w="2544283"/>
              </a:tblGrid>
              <a:tr h="1104301">
                <a:tc>
                  <a:txBody>
                    <a:bodyPr/>
                    <a:lstStyle/>
                    <a:p>
                      <a:r>
                        <a:rPr lang="ru-RU" dirty="0" smtClean="0"/>
                        <a:t>1-е полугодие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</a:t>
                      </a:r>
                      <a:r>
                        <a:rPr lang="ru-RU" baseline="0" dirty="0" smtClean="0"/>
                        <a:t> язык- 5 учащихся (2,3%)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Математика-5</a:t>
                      </a:r>
                      <a:r>
                        <a:rPr lang="ru-RU" baseline="0" dirty="0" smtClean="0"/>
                        <a:t> учащихся –(</a:t>
                      </a:r>
                      <a:r>
                        <a:rPr lang="ru-RU" dirty="0" smtClean="0"/>
                        <a:t>2,3%)</a:t>
                      </a:r>
                      <a:endParaRPr lang="ru-RU" dirty="0"/>
                    </a:p>
                  </a:txBody>
                  <a:tcPr/>
                </a:tc>
              </a:tr>
              <a:tr h="1104301">
                <a:tc>
                  <a:txBody>
                    <a:bodyPr/>
                    <a:lstStyle/>
                    <a:p>
                      <a:r>
                        <a:rPr lang="ru-RU" dirty="0" smtClean="0"/>
                        <a:t>3-я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</a:t>
                      </a:r>
                      <a:r>
                        <a:rPr lang="ru-RU" baseline="0" dirty="0" smtClean="0"/>
                        <a:t> язык- 4 учащихся (1,9%)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Математика-2 учащихся – (1%)</a:t>
                      </a:r>
                      <a:endParaRPr lang="ru-RU" dirty="0"/>
                    </a:p>
                  </a:txBody>
                  <a:tcPr/>
                </a:tc>
              </a:tr>
              <a:tr h="1104301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1,3%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75"/>
          <a:ext cx="821537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7128"/>
                <a:gridCol w="28282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Дополнительно</a:t>
                      </a:r>
                      <a:r>
                        <a:rPr lang="ru-RU" sz="2400" baseline="0" dirty="0" smtClean="0"/>
                        <a:t> образование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количество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Кружки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Секции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Условия обучения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Обеспеченность учебниками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100 %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Охват горячим питанием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100 %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Показатель обеспечения условий обучения, воспитания и социализации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/>
              <a:t>Показатели поддержки учителей работающих с Д(АТ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57295"/>
          <a:ext cx="9143999" cy="5500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714"/>
                <a:gridCol w="2449286"/>
                <a:gridCol w="2449286"/>
                <a:gridCol w="2122713"/>
              </a:tblGrid>
              <a:tr h="785815">
                <a:tc>
                  <a:txBody>
                    <a:bodyPr/>
                    <a:lstStyle/>
                    <a:p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квалификационная</a:t>
                      </a:r>
                      <a:r>
                        <a:rPr lang="ru-RU" baseline="0" dirty="0" smtClean="0"/>
                        <a:t>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КПК</a:t>
                      </a:r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smtClean="0"/>
                        <a:t>Степанова Б.Б.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Русский язык и литература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smtClean="0"/>
                        <a:t>Доржиева М.Ю.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Ламуева</a:t>
                      </a:r>
                      <a:r>
                        <a:rPr lang="ru-RU" dirty="0" smtClean="0"/>
                        <a:t> О.Ж.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Ванжилова</a:t>
                      </a:r>
                      <a:r>
                        <a:rPr lang="ru-RU" dirty="0" smtClean="0"/>
                        <a:t> О.В.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Математика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Эрдыниева</a:t>
                      </a:r>
                      <a:r>
                        <a:rPr lang="ru-RU" dirty="0" smtClean="0"/>
                        <a:t> А.И.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первый год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/>
          <a:lstStyle/>
          <a:p>
            <a:r>
              <a:rPr lang="ru-RU" dirty="0" smtClean="0"/>
              <a:t>Родительские собрания в классах с Д(АТ)</a:t>
            </a:r>
          </a:p>
          <a:p>
            <a:r>
              <a:rPr lang="ru-RU" dirty="0" smtClean="0"/>
              <a:t>Индивидуальные беседы</a:t>
            </a:r>
          </a:p>
          <a:p>
            <a:r>
              <a:rPr lang="ru-RU" dirty="0" smtClean="0"/>
              <a:t>Посещения на дому</a:t>
            </a:r>
          </a:p>
          <a:p>
            <a:r>
              <a:rPr lang="ru-RU" dirty="0" smtClean="0"/>
              <a:t>Консультация педагога-психолога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Поддержка родителей </a:t>
            </a:r>
            <a:br>
              <a:rPr lang="ru-RU" sz="3200" dirty="0" smtClean="0"/>
            </a:br>
            <a:r>
              <a:rPr lang="ru-RU" sz="3200" dirty="0" smtClean="0"/>
              <a:t>(законных представителей)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</a:pPr>
            <a:r>
              <a:rPr lang="ru-RU" sz="2000" dirty="0" smtClean="0"/>
              <a:t>Предмет «математика» для меня легкий – 17%,  трудный – 24%, нормальный – 62%</a:t>
            </a:r>
          </a:p>
          <a:p>
            <a:pPr lvl="0">
              <a:lnSpc>
                <a:spcPct val="170000"/>
              </a:lnSpc>
            </a:pPr>
            <a:r>
              <a:rPr lang="ru-RU" sz="2000" dirty="0" smtClean="0"/>
              <a:t>Темы по математике, в знании которых я  испытываю затруднения: Дроби правильные и неправильные, квадраты, задачи, степень числа, единицы измерения площадей, окружность и круг, плоскость, прямая, луч, порядок выполнение действий, уравнение; Тригонометрические уравнения, логарифмы, функции свойства графики, сумма и разность аргументов, формы приведения, обратная функция, корни, дроби, числовые функции.</a:t>
            </a:r>
          </a:p>
          <a:p>
            <a:pPr>
              <a:lnSpc>
                <a:spcPct val="170000"/>
              </a:lnSpc>
              <a:buNone/>
            </a:pPr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академические трудности по математике, выявленные  на основе результатов анкетирования детей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60000"/>
              </a:lnSpc>
            </a:pPr>
            <a:r>
              <a:rPr lang="ru-RU" sz="4200" dirty="0" smtClean="0"/>
              <a:t>Предмет «русский язык» для меня  легкий – 4%,    трудным – 21%, нормальным – 75%.</a:t>
            </a:r>
          </a:p>
          <a:p>
            <a:pPr>
              <a:lnSpc>
                <a:spcPct val="160000"/>
              </a:lnSpc>
              <a:buNone/>
            </a:pPr>
            <a:r>
              <a:rPr lang="ru-RU" sz="4200" dirty="0" smtClean="0"/>
              <a:t> </a:t>
            </a:r>
          </a:p>
          <a:p>
            <a:pPr lvl="0">
              <a:lnSpc>
                <a:spcPct val="160000"/>
              </a:lnSpc>
            </a:pPr>
            <a:r>
              <a:rPr lang="ru-RU" sz="4200" dirty="0" smtClean="0"/>
              <a:t>Темы по русскому языку, в знании которых я  испытываю затруднения: Фонетика, орфоэпия, синтаксис, лексика, сложные предложения, орфограммы, пунктуация, синтаксический разбор простого предложения, разбор словосочетания, прямая речь, двойная –</a:t>
            </a:r>
            <a:r>
              <a:rPr lang="ru-RU" sz="4200" dirty="0" err="1" smtClean="0"/>
              <a:t>нн</a:t>
            </a:r>
            <a:r>
              <a:rPr lang="ru-RU" sz="4200" dirty="0" smtClean="0"/>
              <a:t>, синонимы, нераспространённые и распространённые предложения.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академические трудности по русскому языку, выявленные  на основе результатов анкетирования детей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1"/>
          <a:ext cx="9144000" cy="6298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761"/>
                <a:gridCol w="87440"/>
                <a:gridCol w="3673259"/>
                <a:gridCol w="859699"/>
                <a:gridCol w="1985102"/>
                <a:gridCol w="2000739"/>
              </a:tblGrid>
              <a:tr h="72110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 Narrow"/>
                          <a:ea typeface="Times New Roman"/>
                          <a:cs typeface="Arial Narrow"/>
                        </a:rPr>
                        <a:t>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indent="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/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Мероприятие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, направление работы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159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сроки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6159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Ожидаемые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результаты, итоговые документы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1234">
                <a:tc gridSpan="6">
                  <a:txBody>
                    <a:bodyPr/>
                    <a:lstStyle/>
                    <a:p>
                      <a:pPr marL="3401695"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.Организационные мероприятия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5116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Проведение предметно-содержательного анализа результатов  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 2015-16 учебном году</a:t>
                      </a: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Сентябрь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Зам. директора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, руководители МО, учителя-предметники 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Педагогический совет, протокол.</a:t>
                      </a:r>
                    </a:p>
                  </a:txBody>
                  <a:tcPr marL="25400" marR="25400" marT="0" marB="0"/>
                </a:tc>
              </a:tr>
              <a:tr h="899095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marL="12065" indent="-12065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Создание рабочей группы по разработке комплекса мер для повышения качества общего образования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marL="12065" indent="-12065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декабрь2016-январь 2017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2065" indent="-12065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М.В.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Приказ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7211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indent="6350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положения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об индивидуальной образовательной программе учащихся категории ДАТ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indent="6350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февраль 2017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Администрация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Положение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578080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Разработка планов подготовки к ГИА-2017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Сентябрь - Ноябрь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2016г.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6350" algn="l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Маладаева М.В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Приказ, план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7211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Педагогический совет по проблеме    стабильно   низких образовательных результататов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Декабрь 2016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Директор школы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Протоколы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7211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1.6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Приказ по школе о проведении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/>
                          <a:ea typeface="Times New Roman"/>
                        </a:rPr>
                        <a:t>самообследования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</a:rPr>
                        <a:t> для детей категории ДАТ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январь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Директор школы</a:t>
                      </a: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приказ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Комплекс мер для повышения качества общего образования в МБОУ «Улюнская СОШ </a:t>
            </a:r>
            <a:r>
              <a:rPr lang="ru-RU" sz="2200" b="1" dirty="0" err="1" smtClean="0"/>
              <a:t>им.С.Хамнаева</a:t>
            </a:r>
            <a:r>
              <a:rPr lang="ru-RU" sz="2200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42920"/>
          <a:ext cx="8229600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2777440"/>
                <a:gridCol w="1645920"/>
                <a:gridCol w="1645920"/>
                <a:gridCol w="1645920"/>
              </a:tblGrid>
              <a:tr h="621755"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Аналитическая деятельность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24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 ГИА-2016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Август-октябрь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М.В, руководители МО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Аналитические отчеты, протоколы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1924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065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Обсуждение итогов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ГИА-2016 и результатов 2015-2016 учебного года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 руководителями ШМО (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методсовет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Сентябрь-ноябрь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М.В, руководители МО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Выработка рекомендаций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1924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Контроль за полнотой и качеством выполнения учебных программ.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 течение года,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 по плану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М.В, руководители МО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2065" indent="-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Аналитические справки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621755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Анализ качественного состава педагогических работников 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Аналитические справки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894306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Анализ материально-технического оснащения образовательного процесса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Октябрь-декабрь 2016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Инвентаризация,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выявление  комплекса </a:t>
            </a:r>
            <a:r>
              <a:rPr lang="ru-RU" dirty="0"/>
              <a:t>внешних и внутренних причин стабильно низких учебных результатов </a:t>
            </a:r>
            <a:r>
              <a:rPr lang="ru-RU" dirty="0" smtClean="0"/>
              <a:t>школы и разработка стратегии </a:t>
            </a:r>
            <a:r>
              <a:rPr lang="ru-RU" dirty="0"/>
              <a:t>выхода из сложившейся ситуации.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214290"/>
          <a:ext cx="8929718" cy="6643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759"/>
                <a:gridCol w="3516028"/>
                <a:gridCol w="1015742"/>
                <a:gridCol w="1484545"/>
                <a:gridCol w="2589644"/>
              </a:tblGrid>
              <a:tr h="42060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  </a:t>
                      </a:r>
                      <a:r>
                        <a:rPr lang="ru-RU" sz="1800" dirty="0" smtClean="0"/>
                        <a:t>Работа с кадрами</a:t>
                      </a:r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6642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6350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Прохождение КПК по вопросам внедрения ФГОС, подготовки к ЕГЭ и ОГЭ др. направлениям повышения качества общего образования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течение учебного  года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директор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Увеличение доли педагогов и руководителей, прошедших КПК. Повышение их проф. компетентности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008303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3.2.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выездных обучающих семинаров, консультаций с участием специалистов БРИОП, РЦОИ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течение учебного  года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РУО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проф. компетентности педагогов по вопросам подготовки к ГИА, качества преподавания предметов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038954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Распространение опыта педагогов по подготовке к государственной (итоговой) аттестации выпускников через деятельность МО и РМО, проведение мастер-классов, семинаров, открытых уроков.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Межсекционные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занятия внутри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: проведение предметных недель в школе,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посещение  районных мероприятий,  проведение мастер-классов, открытых занятий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течение года по плану МО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М.В,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учителя-предметники, руководители МО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качества подготовки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369204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3.5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Педсовет «Эффективность подготовки учащихся  к итоговой аттестации. Проблемы и пути их решений»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февраль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Директор, заместители, педагоги-предметники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Принятие своевременных мер, направленных на обеспечение качественного образования, повышение качества подготовки выпускников.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471462" cy="474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20712"/>
          <a:ext cx="8229600" cy="5809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384"/>
                <a:gridCol w="2921456"/>
                <a:gridCol w="1645920"/>
                <a:gridCol w="1645920"/>
                <a:gridCol w="1645920"/>
              </a:tblGrid>
              <a:tr h="589136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Работа с учащимися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29849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Выявление и поддержка детей, испытывающих академические трудности по предметам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теч. уч. года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Учителя-предметники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Разработка  программ по выявлению и поддержке детей, испытывающих академические трудности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847387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Участие в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ВПР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НИКО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др.мониторинговых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исследованиях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 графику МО И Н РФ,РБ, плану работы МСОКО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МСОКО, ШСОКО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результатов, выработка рекомендаций.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589136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собраний, классных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часов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В течении года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руководители, классные руководители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протоколы</a:t>
                      </a:r>
                    </a:p>
                  </a:txBody>
                  <a:tcPr marL="25400" marR="25400" marT="0" marB="0"/>
                </a:tc>
              </a:tr>
              <a:tr h="589136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Организация консультаций по предметам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теч. уч. года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Учителя-предметники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расписание</a:t>
                      </a:r>
                    </a:p>
                  </a:txBody>
                  <a:tcPr marL="25400" marR="25400" marT="0" marB="0"/>
                </a:tc>
              </a:tr>
              <a:tr h="847387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Репетиционные ЕГЭ, ОГЭ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предметам: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республиканские,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Районные  и  школьные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 графику МО и Н РБ, РЦОИ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Март, апрель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Муниципальные организаторы ГИА, руководители 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результатов, коррекционная работа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002338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4.6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Составление индивидуальных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образовательных программ 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</a:rPr>
                        <a:t> течении года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Учителя-предметники, классные руководители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самооценки и как следствие повышение качества знаний.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5100" dirty="0" smtClean="0"/>
              <a:t>Внедрение дистанционных технологий на уровне основного и среднего образования, индивидуальное обучение, работа с одаренными детьми, </a:t>
            </a:r>
          </a:p>
          <a:p>
            <a:pPr lvl="0"/>
            <a:r>
              <a:rPr lang="ru-RU" sz="5100" dirty="0" smtClean="0"/>
              <a:t>---формирование информационно-коммуникационной компетенции учителей </a:t>
            </a:r>
          </a:p>
          <a:p>
            <a:pPr lvl="0"/>
            <a:r>
              <a:rPr lang="ru-RU" sz="5100" dirty="0" smtClean="0"/>
              <a:t>Совершенствование (оптимизация) системы итогового контроля и промежуточной аттестации с точки зрения оценки достижения предметных и </a:t>
            </a:r>
            <a:r>
              <a:rPr lang="ru-RU" sz="5100" dirty="0" err="1" smtClean="0"/>
              <a:t>метапредметных</a:t>
            </a:r>
            <a:r>
              <a:rPr lang="ru-RU" sz="5100" dirty="0" smtClean="0"/>
              <a:t> результатов (метод, технологии, инструментарий);</a:t>
            </a:r>
          </a:p>
          <a:p>
            <a:pPr lvl="0"/>
            <a:r>
              <a:rPr lang="ru-RU" sz="5100" dirty="0" smtClean="0"/>
              <a:t>Повышение эффективности системы внеурочной деятельности посредством разнообразия представленных для выбора внеурочных занятий, увеличения количества занятий для всего класса на бесплатной основе;</a:t>
            </a:r>
          </a:p>
          <a:p>
            <a:pPr lvl="0"/>
            <a:r>
              <a:rPr lang="ru-RU" sz="5100" dirty="0" smtClean="0"/>
              <a:t>Совершенствование технологии работы с портфелем достижений (внесение изменений в Положение об итоговом контроле и промежуточной аттестации);</a:t>
            </a:r>
          </a:p>
          <a:p>
            <a:pPr lvl="0"/>
            <a:r>
              <a:rPr lang="ru-RU" sz="5100" dirty="0" smtClean="0"/>
              <a:t>Оптимизация системы мониторинга УУД.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Предложения по решению проблемных вопросов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Вовлечение успешных школ, в процесс обмена опытом через различные формы поддержки профессионального развития руководящих и педагогических работников школ с низкими результатами обучения.</a:t>
            </a:r>
          </a:p>
          <a:p>
            <a:pPr lvl="0"/>
            <a:r>
              <a:rPr lang="ru-RU" dirty="0" smtClean="0"/>
              <a:t>Формирование благоприятной профессиональной среды для вовлечения учителей школ с низкими результатами обучения в инновационные процессы успешных школ (межшкольные методические объединения с участием научно-педагогического состава региональных организаций, вузов, муниципальных методических служб).</a:t>
            </a:r>
          </a:p>
          <a:p>
            <a:pPr lvl="0"/>
            <a:r>
              <a:rPr lang="ru-RU" dirty="0" smtClean="0"/>
              <a:t>Разработка и создание конкурсной образовательной среды </a:t>
            </a:r>
            <a:r>
              <a:rPr lang="ru-RU" dirty="0" err="1" smtClean="0"/>
              <a:t>пилотных</a:t>
            </a:r>
            <a:r>
              <a:rPr lang="ru-RU" dirty="0" smtClean="0"/>
              <a:t> школ для вовлечения в нее учащихся с низкими результатами обучения.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Предложения по решению проблемных вопросов</a:t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провести анализ и диагностику учебных результатов детей с академическими трудностями по русскому языку и математике (далее – Д(АТ));</a:t>
            </a:r>
          </a:p>
          <a:p>
            <a:pPr lvl="0"/>
            <a:r>
              <a:rPr lang="ru-RU" dirty="0" smtClean="0"/>
              <a:t>- провести коррекцию планов. </a:t>
            </a:r>
          </a:p>
          <a:p>
            <a:pPr lvl="0"/>
            <a:r>
              <a:rPr lang="ru-RU" dirty="0" smtClean="0"/>
              <a:t>-активизировать работу по применению дифференциации и индивидуализации образовательного процесса</a:t>
            </a:r>
          </a:p>
          <a:p>
            <a:pPr lvl="0"/>
            <a:r>
              <a:rPr lang="ru-RU" dirty="0" smtClean="0"/>
              <a:t>- обеспечить постоянный мониторинг  учебных результатов</a:t>
            </a:r>
          </a:p>
          <a:p>
            <a:pPr lvl="0"/>
            <a:r>
              <a:rPr lang="ru-RU" dirty="0" smtClean="0"/>
              <a:t>- вовлечь всех участников образовательного процесса в решение данной проблемы</a:t>
            </a:r>
          </a:p>
          <a:p>
            <a:pPr lvl="0"/>
            <a:r>
              <a:rPr lang="ru-RU" dirty="0" smtClean="0"/>
              <a:t>- усилить работу с родительской общественностью 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</a:t>
            </a:r>
          </a:p>
          <a:p>
            <a:pPr lvl="0"/>
            <a:r>
              <a:rPr lang="ru-RU" sz="3600" dirty="0" smtClean="0"/>
              <a:t>улучшение результативности сдачи ГИА</a:t>
            </a:r>
          </a:p>
          <a:p>
            <a:pPr lvl="0">
              <a:buNone/>
            </a:pPr>
            <a:endParaRPr lang="ru-RU" sz="3600" dirty="0" smtClean="0"/>
          </a:p>
          <a:p>
            <a:r>
              <a:rPr lang="ru-RU" sz="3600" dirty="0" smtClean="0"/>
              <a:t>уменьшение количества  Д(АТ)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144000" cy="5592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105"/>
                <a:gridCol w="7958895"/>
              </a:tblGrid>
              <a:tr h="55926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Контингент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Высокая доля: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из неблагополучных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семей -10 %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неполных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семей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27 %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 , 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для  которых  русский  язык  не  является 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родным языком – 83 %</a:t>
                      </a:r>
                      <a:endParaRPr lang="ru-RU" sz="20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детей с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ОВЗ  и дети-инвалиды 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-  6,6 %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детей, находящихся под опекой -  7 %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 из малообеспеченных семей -  42%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безработных родителей -  60% 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Основные причины возникновения трудностей в обучении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2964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9530"/>
                <a:gridCol w="15401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учителей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Высшая</a:t>
                      </a:r>
                      <a:r>
                        <a:rPr lang="ru-RU" baseline="0" dirty="0" smtClean="0"/>
                        <a:t> категория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Первая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категория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Соответствие занимаемой должности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имеют категории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Кадровый состав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59"/>
          <a:ext cx="871543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245"/>
                <a:gridCol w="6981191"/>
              </a:tblGrid>
              <a:tr h="33913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Низкий уровень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умения  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отслеживать индивидуальный прогресс ребенка; </a:t>
                      </a:r>
                      <a:endParaRPr lang="ru-RU" sz="2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2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мотивации</a:t>
                      </a:r>
                      <a:r>
                        <a:rPr lang="ru-RU" sz="2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родителей;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мотивации 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овладению новыми образовательными технологиями;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владения технологиями психологического сопровождения </a:t>
                      </a: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причины возникновения трудностей в обучении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1611"/>
          <a:ext cx="8643998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6572296"/>
              </a:tblGrid>
              <a:tr h="18254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Управление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dirty="0" smtClean="0">
                          <a:latin typeface="Times New Roman"/>
                          <a:ea typeface="Times New Roman"/>
                          <a:cs typeface="Times New Roman"/>
                        </a:rPr>
                        <a:t>- недостаточная материальная база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Times New Roman"/>
                          <a:ea typeface="Times New Roman"/>
                          <a:cs typeface="Times New Roman"/>
                        </a:rPr>
                        <a:t>- дефицит квалифицированных кадров,          ограниченные возможности их ротации</a:t>
                      </a:r>
                      <a:endParaRPr lang="ru-RU" sz="26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Основные причины возникновения трудностей в обучении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642916"/>
          <a:ext cx="9144001" cy="6215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527"/>
                <a:gridCol w="1001223"/>
                <a:gridCol w="538820"/>
                <a:gridCol w="568773"/>
                <a:gridCol w="682511"/>
                <a:gridCol w="577516"/>
                <a:gridCol w="673768"/>
                <a:gridCol w="866273"/>
                <a:gridCol w="1058779"/>
                <a:gridCol w="1058779"/>
                <a:gridCol w="1155032"/>
              </a:tblGrid>
              <a:tr h="33511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ДАТ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Мотивация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Уровень интеллекта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Calibri"/>
                          <a:ea typeface="Calibri"/>
                          <a:cs typeface="Times New Roman"/>
                        </a:rPr>
                        <a:t>выс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низ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Calibri"/>
                          <a:ea typeface="Calibri"/>
                          <a:cs typeface="Times New Roman"/>
                        </a:rPr>
                        <a:t>выс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низ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542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Calibri"/>
                          <a:ea typeface="Calibri"/>
                          <a:cs typeface="Times New Roman"/>
                        </a:rPr>
                        <a:t>выс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сред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низ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1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Начальная школа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4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26%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88%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75%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81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Основная школа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4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53%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93%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7%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81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Старшая школа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4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46%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28%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72%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86%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Информация о категории детей Д(АТ)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644</TotalTime>
  <Words>1396</Words>
  <Application>Microsoft Office PowerPoint</Application>
  <PresentationFormat>Экран (4:3)</PresentationFormat>
  <Paragraphs>333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МБОУ «Улюнская СОШ им.С. Хамнаева»</vt:lpstr>
      <vt:lpstr>Цель:</vt:lpstr>
      <vt:lpstr>Задачи: </vt:lpstr>
      <vt:lpstr>Ожидаемые результаты</vt:lpstr>
      <vt:lpstr>Основные причины возникновения трудностей в обучении</vt:lpstr>
      <vt:lpstr>Кадровый состав</vt:lpstr>
      <vt:lpstr>Основные причины возникновения трудностей в обучении</vt:lpstr>
      <vt:lpstr>Основные причины возникновения трудностей в обучении</vt:lpstr>
      <vt:lpstr>Информация о категории детей Д(АТ)</vt:lpstr>
      <vt:lpstr>Методические рекомендации</vt:lpstr>
      <vt:lpstr>Показатели эффективности</vt:lpstr>
      <vt:lpstr>Обязательные предметы</vt:lpstr>
      <vt:lpstr>Показатель обеспечения условий обучения, воспитания и социализации</vt:lpstr>
      <vt:lpstr>Показатели поддержки учителей работающих с Д(АТ) </vt:lpstr>
      <vt:lpstr>Поддержка родителей  (законных представителей)</vt:lpstr>
      <vt:lpstr>Основные академические трудности по математике, выявленные  на основе результатов анкетирования детей</vt:lpstr>
      <vt:lpstr>Основные академические трудности по русскому языку, выявленные  на основе результатов анкетирования детей</vt:lpstr>
      <vt:lpstr>Комплекс мер для повышения качества общего образования в МБОУ «Улюнская СОШ им.С.Хамнаева» </vt:lpstr>
      <vt:lpstr>Слайд 19</vt:lpstr>
      <vt:lpstr>Слайд 20</vt:lpstr>
      <vt:lpstr>Слайд 21</vt:lpstr>
      <vt:lpstr>Предложения по решению проблемных вопросов</vt:lpstr>
      <vt:lpstr> Предложения по решению проблемных вопросов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«Улюнская СОШ им.С. Хамнаева»</dc:title>
  <dc:creator>user</dc:creator>
  <cp:lastModifiedBy>Домашний</cp:lastModifiedBy>
  <cp:revision>59</cp:revision>
  <dcterms:created xsi:type="dcterms:W3CDTF">2017-03-24T02:48:59Z</dcterms:created>
  <dcterms:modified xsi:type="dcterms:W3CDTF">2017-08-22T13:56:47Z</dcterms:modified>
</cp:coreProperties>
</file>