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74" r:id="rId4"/>
    <p:sldId id="258" r:id="rId5"/>
    <p:sldId id="259" r:id="rId6"/>
    <p:sldId id="260" r:id="rId7"/>
    <p:sldId id="261" r:id="rId8"/>
    <p:sldId id="262" r:id="rId9"/>
    <p:sldId id="275" r:id="rId10"/>
    <p:sldId id="264" r:id="rId11"/>
    <p:sldId id="265" r:id="rId12"/>
    <p:sldId id="266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62" autoAdjust="0"/>
    <p:restoredTop sz="94660"/>
  </p:normalViewPr>
  <p:slideViewPr>
    <p:cSldViewPr>
      <p:cViewPr varScale="1">
        <p:scale>
          <a:sx n="62" d="100"/>
          <a:sy n="62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72B2FEC-BA21-475E-AC62-538C4411D2B0}" type="datetimeFigureOut">
              <a:rPr lang="ru-RU" smtClean="0"/>
              <a:pPr/>
              <a:t>12.08.2017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8243A3EB-6295-41E8-ACD4-2887C38577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B2FEC-BA21-475E-AC62-538C4411D2B0}" type="datetimeFigureOut">
              <a:rPr lang="ru-RU" smtClean="0"/>
              <a:pPr/>
              <a:t>12.08.2017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3A3EB-6295-41E8-ACD4-2887C38577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B2FEC-BA21-475E-AC62-538C4411D2B0}" type="datetimeFigureOut">
              <a:rPr lang="ru-RU" smtClean="0"/>
              <a:pPr/>
              <a:t>12.08.2017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3A3EB-6295-41E8-ACD4-2887C38577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72B2FEC-BA21-475E-AC62-538C4411D2B0}" type="datetimeFigureOut">
              <a:rPr lang="ru-RU" smtClean="0"/>
              <a:pPr/>
              <a:t>12.08.2017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3A3EB-6295-41E8-ACD4-2887C38577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72B2FEC-BA21-475E-AC62-538C4411D2B0}" type="datetimeFigureOut">
              <a:rPr lang="ru-RU" smtClean="0"/>
              <a:pPr/>
              <a:t>12.08.2017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243A3EB-6295-41E8-ACD4-2887C385776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72B2FEC-BA21-475E-AC62-538C4411D2B0}" type="datetimeFigureOut">
              <a:rPr lang="ru-RU" smtClean="0"/>
              <a:pPr/>
              <a:t>12.08.2017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243A3EB-6295-41E8-ACD4-2887C38577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72B2FEC-BA21-475E-AC62-538C4411D2B0}" type="datetimeFigureOut">
              <a:rPr lang="ru-RU" smtClean="0"/>
              <a:pPr/>
              <a:t>12.08.2017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8243A3EB-6295-41E8-ACD4-2887C38577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B2FEC-BA21-475E-AC62-538C4411D2B0}" type="datetimeFigureOut">
              <a:rPr lang="ru-RU" smtClean="0"/>
              <a:pPr/>
              <a:t>12.08.2017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3A3EB-6295-41E8-ACD4-2887C38577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72B2FEC-BA21-475E-AC62-538C4411D2B0}" type="datetimeFigureOut">
              <a:rPr lang="ru-RU" smtClean="0"/>
              <a:pPr/>
              <a:t>12.08.2017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243A3EB-6295-41E8-ACD4-2887C38577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72B2FEC-BA21-475E-AC62-538C4411D2B0}" type="datetimeFigureOut">
              <a:rPr lang="ru-RU" smtClean="0"/>
              <a:pPr/>
              <a:t>12.08.2017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243A3EB-6295-41E8-ACD4-2887C38577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72B2FEC-BA21-475E-AC62-538C4411D2B0}" type="datetimeFigureOut">
              <a:rPr lang="ru-RU" smtClean="0"/>
              <a:pPr/>
              <a:t>12.08.2017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243A3EB-6295-41E8-ACD4-2887C38577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72B2FEC-BA21-475E-AC62-538C4411D2B0}" type="datetimeFigureOut">
              <a:rPr lang="ru-RU" smtClean="0"/>
              <a:pPr/>
              <a:t>12.08.2017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243A3EB-6295-41E8-ACD4-2887C38577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4508326" y="548680"/>
            <a:ext cx="8062912" cy="1470025"/>
          </a:xfrm>
        </p:spPr>
        <p:txBody>
          <a:bodyPr/>
          <a:lstStyle/>
          <a:p>
            <a:r>
              <a:rPr lang="ru-RU" b="1" dirty="0" smtClean="0"/>
              <a:t>Семинар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276872"/>
            <a:ext cx="8423944" cy="3699000"/>
          </a:xfrm>
          <a:noFill/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 «Как научить ребёнка безопасному поведению»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Подготовила: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sz="2400" dirty="0" err="1" smtClean="0">
                <a:solidFill>
                  <a:schemeClr val="tx1"/>
                </a:solidFill>
              </a:rPr>
              <a:t>Берлизова</a:t>
            </a:r>
            <a:r>
              <a:rPr lang="ru-RU" sz="2400" dirty="0" smtClean="0">
                <a:solidFill>
                  <a:schemeClr val="tx1"/>
                </a:solidFill>
              </a:rPr>
              <a:t> О.А.</a:t>
            </a:r>
            <a:br>
              <a:rPr lang="ru-RU" sz="2400" dirty="0" smtClean="0">
                <a:solidFill>
                  <a:schemeClr val="tx1"/>
                </a:solidFill>
              </a:rPr>
            </a:br>
            <a:endParaRPr lang="ru-RU" sz="2400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924944"/>
            <a:ext cx="4733925" cy="340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8195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564904"/>
            <a:ext cx="8229600" cy="13990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Игровые формы</a:t>
            </a:r>
            <a:br>
              <a:rPr lang="ru-RU" dirty="0" smtClean="0"/>
            </a:br>
            <a:r>
              <a:rPr lang="ru-RU" dirty="0" smtClean="0"/>
              <a:t>для обучения ребенка правилам безопасности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299179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Цели  работы с родителями 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О</a:t>
            </a:r>
            <a:r>
              <a:rPr lang="ru-RU" sz="3200" dirty="0" smtClean="0"/>
              <a:t>бъяснить </a:t>
            </a:r>
            <a:r>
              <a:rPr lang="ru-RU" sz="3200" dirty="0"/>
              <a:t>актуальность, важность проблемы </a:t>
            </a:r>
            <a:r>
              <a:rPr lang="ru-RU" sz="3200" dirty="0" smtClean="0"/>
              <a:t>безопасности детей.</a:t>
            </a:r>
          </a:p>
          <a:p>
            <a:r>
              <a:rPr lang="ru-RU" sz="3200" dirty="0" smtClean="0"/>
              <a:t>Повысить </a:t>
            </a:r>
            <a:r>
              <a:rPr lang="ru-RU" sz="3200" dirty="0"/>
              <a:t>образовательный уровень родителей по данной </a:t>
            </a:r>
            <a:r>
              <a:rPr lang="ru-RU" sz="3200" dirty="0" smtClean="0"/>
              <a:t>проблеме. </a:t>
            </a:r>
          </a:p>
          <a:p>
            <a:r>
              <a:rPr lang="ru-RU" sz="3200" dirty="0" smtClean="0"/>
              <a:t>Обозначить </a:t>
            </a:r>
            <a:r>
              <a:rPr lang="ru-RU" sz="3200" dirty="0"/>
              <a:t>круг правил, с которыми необходимо знакомить прежде всего в семье.</a:t>
            </a:r>
          </a:p>
        </p:txBody>
      </p:sp>
    </p:spTree>
    <p:extLst>
      <p:ext uri="{BB962C8B-B14F-4D97-AF65-F5344CB8AC3E}">
        <p14:creationId xmlns:p14="http://schemas.microsoft.com/office/powerpoint/2010/main" val="36038821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Задачи: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-</a:t>
            </a:r>
            <a:r>
              <a:rPr lang="ru-RU" dirty="0"/>
              <a:t>Систематизировать работу над совершенствованием компетентности родителей по вопросам основ безопасности жизнедеятельности и формирования предпосылок экологического сознания (безопасности окружающего мира);</a:t>
            </a:r>
          </a:p>
          <a:p>
            <a:r>
              <a:rPr lang="ru-RU" dirty="0"/>
              <a:t>-Создать совместно с родителями  оптимальные условия, обеспечивающие эффективность и результативность работы по данной теме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967432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Центр безопасности в младшей </a:t>
            </a:r>
            <a:r>
              <a:rPr lang="ru-RU" sz="3200" dirty="0"/>
              <a:t>и </a:t>
            </a:r>
            <a:r>
              <a:rPr lang="ru-RU" sz="3200" dirty="0" smtClean="0"/>
              <a:t>средней группах должен </a:t>
            </a:r>
            <a:r>
              <a:rPr lang="ru-RU" sz="3200" dirty="0"/>
              <a:t>быть </a:t>
            </a:r>
            <a:r>
              <a:rPr lang="ru-RU" sz="3200" dirty="0" smtClean="0"/>
              <a:t>оснащен: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507288" cy="4858560"/>
          </a:xfrm>
        </p:spPr>
        <p:txBody>
          <a:bodyPr>
            <a:normAutofit fontScale="32500" lnSpcReduction="20000"/>
          </a:bodyPr>
          <a:lstStyle/>
          <a:p>
            <a:r>
              <a:rPr lang="ru-RU" dirty="0" smtClean="0"/>
              <a:t> </a:t>
            </a:r>
            <a:r>
              <a:rPr lang="ru-RU" sz="4500" dirty="0" smtClean="0"/>
              <a:t>дидактическими </a:t>
            </a:r>
            <a:r>
              <a:rPr lang="ru-RU" sz="4500" dirty="0"/>
              <a:t>играми;</a:t>
            </a:r>
          </a:p>
          <a:p>
            <a:r>
              <a:rPr lang="ru-RU" sz="4500" dirty="0" smtClean="0"/>
              <a:t> учебными </a:t>
            </a:r>
            <a:r>
              <a:rPr lang="ru-RU" sz="4500" dirty="0"/>
              <a:t>макетами, перекрестками;</a:t>
            </a:r>
          </a:p>
          <a:p>
            <a:r>
              <a:rPr lang="ru-RU" sz="4500" dirty="0" smtClean="0"/>
              <a:t> </a:t>
            </a:r>
            <a:r>
              <a:rPr lang="ru-RU" sz="4500" dirty="0"/>
              <a:t>книгами разных авторов на соответствующую тематику;</a:t>
            </a:r>
          </a:p>
          <a:p>
            <a:r>
              <a:rPr lang="ru-RU" sz="4500" dirty="0" smtClean="0"/>
              <a:t> </a:t>
            </a:r>
            <a:r>
              <a:rPr lang="ru-RU" sz="4500" dirty="0"/>
              <a:t>справочной литературой: энциклопедии, справочники;</a:t>
            </a:r>
          </a:p>
          <a:p>
            <a:r>
              <a:rPr lang="ru-RU" sz="4500" dirty="0" smtClean="0"/>
              <a:t> </a:t>
            </a:r>
            <a:r>
              <a:rPr lang="ru-RU" sz="4500" dirty="0"/>
              <a:t>строительным конструктором с блоками среднего размера;</a:t>
            </a:r>
          </a:p>
          <a:p>
            <a:r>
              <a:rPr lang="ru-RU" sz="4500" dirty="0" smtClean="0"/>
              <a:t> </a:t>
            </a:r>
            <a:r>
              <a:rPr lang="ru-RU" sz="4500" dirty="0"/>
              <a:t>транспортом: специальный транспорт (скорая помощь, пожарная машина, </a:t>
            </a:r>
            <a:r>
              <a:rPr lang="ru-RU" sz="4500" dirty="0" smtClean="0"/>
              <a:t> машина </a:t>
            </a:r>
            <a:r>
              <a:rPr lang="ru-RU" sz="4500" dirty="0"/>
              <a:t>полиции) ;</a:t>
            </a:r>
          </a:p>
          <a:p>
            <a:r>
              <a:rPr lang="ru-RU" sz="4500" dirty="0" smtClean="0"/>
              <a:t> настольно-печатными </a:t>
            </a:r>
            <a:r>
              <a:rPr lang="ru-RU" sz="4500" dirty="0"/>
              <a:t>играми;</a:t>
            </a:r>
          </a:p>
          <a:p>
            <a:r>
              <a:rPr lang="ru-RU" sz="4500" dirty="0" smtClean="0"/>
              <a:t> макетом </a:t>
            </a:r>
            <a:r>
              <a:rPr lang="ru-RU" sz="4500" dirty="0"/>
              <a:t>нашего микрорайона, дорожными знаками, транспортом, светофорами;</a:t>
            </a:r>
          </a:p>
          <a:p>
            <a:r>
              <a:rPr lang="ru-RU" sz="4500" dirty="0" smtClean="0"/>
              <a:t> </a:t>
            </a:r>
            <a:r>
              <a:rPr lang="ru-RU" sz="4500" dirty="0"/>
              <a:t>разными альбомами на данную тему;</a:t>
            </a:r>
          </a:p>
          <a:p>
            <a:r>
              <a:rPr lang="ru-RU" sz="4500" dirty="0" smtClean="0"/>
              <a:t> </a:t>
            </a:r>
            <a:r>
              <a:rPr lang="ru-RU" sz="4500" dirty="0"/>
              <a:t>аудио-, видео-диски, художественными произведениями по правилам дорожного движения;</a:t>
            </a:r>
          </a:p>
          <a:p>
            <a:r>
              <a:rPr lang="ru-RU" sz="4500" dirty="0" smtClean="0"/>
              <a:t> </a:t>
            </a:r>
            <a:r>
              <a:rPr lang="ru-RU" sz="4500" dirty="0"/>
              <a:t>альбомами со стихами и загадками, книжками-раскрасками;</a:t>
            </a:r>
          </a:p>
          <a:p>
            <a:r>
              <a:rPr lang="ru-RU" sz="4500" dirty="0" smtClean="0"/>
              <a:t> </a:t>
            </a:r>
            <a:r>
              <a:rPr lang="ru-RU" sz="4500" dirty="0"/>
              <a:t>иллюстрациями об опасных ситуациях в жизни детей;</a:t>
            </a:r>
          </a:p>
          <a:p>
            <a:r>
              <a:rPr lang="ru-RU" sz="4500" dirty="0"/>
              <a:t>плакатами: «Грибы: съедобные и ядовитые», «Ядовитые растения», «Закаливание», «Как устроен человек», «Спорт», «Виды спорта», «Уроки безопасности»;</a:t>
            </a:r>
          </a:p>
          <a:p>
            <a:r>
              <a:rPr lang="ru-RU" sz="4500" dirty="0"/>
              <a:t>наборами дорожных знаков</a:t>
            </a:r>
          </a:p>
        </p:txBody>
      </p:sp>
    </p:spTree>
    <p:extLst>
      <p:ext uri="{BB962C8B-B14F-4D97-AF65-F5344CB8AC3E}">
        <p14:creationId xmlns:p14="http://schemas.microsoft.com/office/powerpoint/2010/main" val="199213479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Центр безопасности в старшей </a:t>
            </a:r>
            <a:r>
              <a:rPr lang="ru-RU" sz="2800" dirty="0"/>
              <a:t>и </a:t>
            </a:r>
            <a:r>
              <a:rPr lang="ru-RU" sz="2800" dirty="0" smtClean="0"/>
              <a:t>подготовительной к школе группах </a:t>
            </a:r>
            <a:r>
              <a:rPr lang="ru-RU" sz="2800" dirty="0"/>
              <a:t>должен быть </a:t>
            </a:r>
            <a:r>
              <a:rPr lang="ru-RU" sz="2800" dirty="0" smtClean="0"/>
              <a:t>оснащен: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 дидактическими </a:t>
            </a:r>
            <a:r>
              <a:rPr lang="ru-RU" dirty="0"/>
              <a:t>играми;</a:t>
            </a:r>
          </a:p>
          <a:p>
            <a:r>
              <a:rPr lang="ru-RU" dirty="0" smtClean="0"/>
              <a:t> </a:t>
            </a:r>
            <a:r>
              <a:rPr lang="ru-RU" dirty="0"/>
              <a:t>учебными макетами, перекрестками;</a:t>
            </a:r>
          </a:p>
          <a:p>
            <a:r>
              <a:rPr lang="ru-RU" dirty="0" smtClean="0"/>
              <a:t> </a:t>
            </a:r>
            <a:r>
              <a:rPr lang="ru-RU" dirty="0"/>
              <a:t>книгами разных авторов на соответствующую тематику;</a:t>
            </a:r>
          </a:p>
          <a:p>
            <a:r>
              <a:rPr lang="ru-RU" dirty="0" smtClean="0"/>
              <a:t> </a:t>
            </a:r>
            <a:r>
              <a:rPr lang="ru-RU" dirty="0"/>
              <a:t>справочной литературой: энциклопедии, справочники;</a:t>
            </a:r>
          </a:p>
          <a:p>
            <a:r>
              <a:rPr lang="ru-RU" dirty="0" smtClean="0"/>
              <a:t> </a:t>
            </a:r>
            <a:r>
              <a:rPr lang="ru-RU" dirty="0"/>
              <a:t>строительным конструктором с блоками </a:t>
            </a:r>
            <a:r>
              <a:rPr lang="ru-RU" dirty="0" smtClean="0"/>
              <a:t> среднего </a:t>
            </a:r>
            <a:r>
              <a:rPr lang="ru-RU" dirty="0"/>
              <a:t>и маленького размера;</a:t>
            </a:r>
          </a:p>
          <a:p>
            <a:r>
              <a:rPr lang="ru-RU" dirty="0" smtClean="0"/>
              <a:t> </a:t>
            </a:r>
            <a:r>
              <a:rPr lang="ru-RU" dirty="0"/>
              <a:t>транспортом: специальный транспорт (скорая помощь, пожарная машина, машина полиции) ;</a:t>
            </a:r>
          </a:p>
          <a:p>
            <a:r>
              <a:rPr lang="ru-RU" dirty="0" smtClean="0"/>
              <a:t> </a:t>
            </a:r>
            <a:r>
              <a:rPr lang="ru-RU" dirty="0"/>
              <a:t>настольно-печатными играми;</a:t>
            </a:r>
          </a:p>
          <a:p>
            <a:r>
              <a:rPr lang="ru-RU" dirty="0" smtClean="0"/>
              <a:t> </a:t>
            </a:r>
            <a:r>
              <a:rPr lang="ru-RU" dirty="0"/>
              <a:t>макетом нашего микрорайона с разметкой, </a:t>
            </a:r>
            <a:r>
              <a:rPr lang="ru-RU" dirty="0" smtClean="0"/>
              <a:t> дорожными </a:t>
            </a:r>
            <a:r>
              <a:rPr lang="ru-RU" dirty="0"/>
              <a:t>знаками, транспортом, светофорами, мелкими игрушками-куклами;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717654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2152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разными альбомами на данную тему, детскими рисунками;</a:t>
            </a:r>
          </a:p>
          <a:p>
            <a:r>
              <a:rPr lang="ru-RU" dirty="0" smtClean="0"/>
              <a:t> </a:t>
            </a:r>
            <a:r>
              <a:rPr lang="ru-RU" dirty="0"/>
              <a:t>аудио-, видео-дисками, художественными произведениями по правилам дорожного движения;</a:t>
            </a:r>
          </a:p>
          <a:p>
            <a:r>
              <a:rPr lang="ru-RU" dirty="0" smtClean="0"/>
              <a:t> </a:t>
            </a:r>
            <a:r>
              <a:rPr lang="ru-RU" dirty="0"/>
              <a:t>альбомами со стихами и загадками, книжками-раскрасками;</a:t>
            </a:r>
          </a:p>
          <a:p>
            <a:r>
              <a:rPr lang="ru-RU" dirty="0" smtClean="0"/>
              <a:t>иллюстрациями </a:t>
            </a:r>
            <a:r>
              <a:rPr lang="ru-RU" dirty="0"/>
              <a:t>об опасных ситуациях в жизни детей;</a:t>
            </a:r>
          </a:p>
          <a:p>
            <a:r>
              <a:rPr lang="ru-RU" dirty="0" smtClean="0"/>
              <a:t> </a:t>
            </a:r>
            <a:r>
              <a:rPr lang="ru-RU" dirty="0"/>
              <a:t>семейными проектами: «Дорожные знаки»; «Правила пользования велосипедом», «Правила дорожного движения, которые мы соблюдаем со своей семьей», и др.</a:t>
            </a:r>
          </a:p>
          <a:p>
            <a:r>
              <a:rPr lang="ru-RU" dirty="0"/>
              <a:t> плакатами: «Грибы: съедобные и ядовитые», «Ядовитые растения», «Закаливание», «Как устроен человек», «Спорт», «Виды спорта», «Уроки безопасности»</a:t>
            </a:r>
          </a:p>
          <a:p>
            <a:r>
              <a:rPr lang="ru-RU" dirty="0"/>
              <a:t> наборами дорожных знаков.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122444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88640"/>
            <a:ext cx="8229600" cy="5508104"/>
          </a:xfrm>
        </p:spPr>
        <p:txBody>
          <a:bodyPr/>
          <a:lstStyle/>
          <a:p>
            <a:pPr marL="64008" indent="0" algn="ctr">
              <a:buNone/>
            </a:pPr>
            <a:endParaRPr lang="ru-RU" dirty="0" smtClean="0"/>
          </a:p>
          <a:p>
            <a:pPr marL="64008" indent="0" algn="ctr">
              <a:buNone/>
            </a:pPr>
            <a:endParaRPr lang="ru-RU" dirty="0"/>
          </a:p>
          <a:p>
            <a:pPr marL="64008" indent="0" algn="ctr">
              <a:buNone/>
            </a:pPr>
            <a:endParaRPr lang="ru-RU" dirty="0" smtClean="0"/>
          </a:p>
          <a:p>
            <a:pPr marL="64008" indent="0" algn="ctr">
              <a:buNone/>
            </a:pPr>
            <a:endParaRPr lang="ru-RU" dirty="0"/>
          </a:p>
          <a:p>
            <a:pPr marL="64008" indent="0" algn="ctr">
              <a:buNone/>
            </a:pPr>
            <a:r>
              <a:rPr lang="ru-RU" sz="3600" dirty="0" smtClean="0"/>
              <a:t>Безопасности формула есть:</a:t>
            </a:r>
            <a:br>
              <a:rPr lang="ru-RU" sz="3600" dirty="0" smtClean="0"/>
            </a:br>
            <a:r>
              <a:rPr lang="ru-RU" sz="3600" dirty="0" smtClean="0"/>
              <a:t>Надо видеть, предвидеть, учесть.</a:t>
            </a:r>
            <a:br>
              <a:rPr lang="ru-RU" sz="3600" dirty="0" smtClean="0"/>
            </a:br>
            <a:r>
              <a:rPr lang="ru-RU" sz="3600" dirty="0" smtClean="0"/>
              <a:t>По возможности – все избежать,</a:t>
            </a:r>
            <a:br>
              <a:rPr lang="ru-RU" sz="3600" dirty="0" smtClean="0"/>
            </a:br>
            <a:r>
              <a:rPr lang="ru-RU" sz="3600" dirty="0" smtClean="0"/>
              <a:t>А где надо – на помощь позвать.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03578554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60648"/>
            <a:ext cx="8229600" cy="6264696"/>
          </a:xfrm>
        </p:spPr>
        <p:txBody>
          <a:bodyPr/>
          <a:lstStyle/>
          <a:p>
            <a:pPr marL="64008" indent="0" algn="ctr">
              <a:buNone/>
            </a:pPr>
            <a:r>
              <a:rPr lang="ru-RU" sz="7200" dirty="0" smtClean="0"/>
              <a:t>  </a:t>
            </a:r>
            <a:r>
              <a:rPr lang="ru-RU" sz="6600" dirty="0" smtClean="0">
                <a:solidFill>
                  <a:srgbClr val="FF0000"/>
                </a:solidFill>
              </a:rPr>
              <a:t>ПОМНИТЕ</a:t>
            </a:r>
            <a:r>
              <a:rPr lang="ru-RU" sz="6600" dirty="0">
                <a:solidFill>
                  <a:srgbClr val="FF0000"/>
                </a:solidFill>
              </a:rPr>
              <a:t>!!!</a:t>
            </a:r>
          </a:p>
          <a:p>
            <a:pPr marL="64008" indent="0" algn="ctr">
              <a:buNone/>
            </a:pPr>
            <a:r>
              <a:rPr lang="ru-RU" sz="4000" dirty="0"/>
              <a:t>Пример старших должен способствовать выработке у ребенка привычки вести себя в соответствии с правилами основ безопасности жизнедеятельности детей.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16322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72000"/>
          </a:xfrm>
        </p:spPr>
        <p:txBody>
          <a:bodyPr>
            <a:normAutofit/>
          </a:bodyPr>
          <a:lstStyle/>
          <a:p>
            <a:pPr marL="64008" indent="0" algn="ctr">
              <a:buNone/>
            </a:pPr>
            <a:r>
              <a:rPr lang="ru-RU" sz="7200" dirty="0" smtClean="0"/>
              <a:t>СПАСИБО ЗА ВНИМАНИЕ!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2286406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Цель семинара: </a:t>
            </a:r>
            <a:r>
              <a:rPr lang="ru-RU" dirty="0"/>
              <a:t>выявление, расширение, совершенствование знаний педагогов дошкольного учреждения по формированию основ безопасной жизнедеятельности у детей дошкольного возраста.</a:t>
            </a:r>
          </a:p>
        </p:txBody>
      </p:sp>
    </p:spTree>
    <p:extLst>
      <p:ext uri="{BB962C8B-B14F-4D97-AF65-F5344CB8AC3E}">
        <p14:creationId xmlns:p14="http://schemas.microsoft.com/office/powerpoint/2010/main" val="57053959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работы: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844824"/>
            <a:ext cx="8229600" cy="4572000"/>
          </a:xfrm>
        </p:spPr>
        <p:txBody>
          <a:bodyPr>
            <a:normAutofit fontScale="92500" lnSpcReduction="20000"/>
          </a:bodyPr>
          <a:lstStyle/>
          <a:p>
            <a:pPr marL="64008" indent="0">
              <a:buNone/>
            </a:pPr>
            <a:endParaRPr lang="ru-RU" dirty="0"/>
          </a:p>
          <a:p>
            <a:r>
              <a:rPr lang="ru-RU" dirty="0"/>
              <a:t>1.	Формирование основ по сохранению и укреплению здоровья.</a:t>
            </a:r>
          </a:p>
          <a:p>
            <a:endParaRPr lang="ru-RU" dirty="0"/>
          </a:p>
          <a:p>
            <a:r>
              <a:rPr lang="ru-RU" dirty="0"/>
              <a:t>2. Воспитание безопасного поведения, способности предвидеть опасные ситуации, по возможности избегать их, при необходимости - действовать.</a:t>
            </a:r>
          </a:p>
          <a:p>
            <a:r>
              <a:rPr lang="ru-RU" dirty="0"/>
              <a:t>3. Повышение уровня развития познавательных способностей у детей дошкольного возраста.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795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84784"/>
            <a:ext cx="8280920" cy="5112568"/>
          </a:xfrm>
        </p:spPr>
        <p:txBody>
          <a:bodyPr>
            <a:normAutofit fontScale="25000" lnSpcReduction="20000"/>
          </a:bodyPr>
          <a:lstStyle/>
          <a:p>
            <a:endParaRPr lang="ru-RU" sz="7200" b="1" dirty="0" smtClean="0"/>
          </a:p>
          <a:p>
            <a:r>
              <a:rPr lang="ru-RU" sz="7200" b="1" dirty="0" smtClean="0"/>
              <a:t>Освоение </a:t>
            </a:r>
            <a:r>
              <a:rPr lang="ru-RU" sz="7200" b="1" dirty="0"/>
              <a:t>знаний по ОБЖ.</a:t>
            </a:r>
          </a:p>
          <a:p>
            <a:endParaRPr lang="ru-RU" sz="7200" b="1" dirty="0" smtClean="0"/>
          </a:p>
          <a:p>
            <a:r>
              <a:rPr lang="ru-RU" sz="7200" b="1" dirty="0" smtClean="0"/>
              <a:t>Развитие </a:t>
            </a:r>
            <a:r>
              <a:rPr lang="ru-RU" sz="7200" b="1" dirty="0"/>
              <a:t>качеств личности, необходимых для ведения здорового образа жизни, обеспечение безопасного поведения в опасных ситуациях.</a:t>
            </a:r>
          </a:p>
          <a:p>
            <a:endParaRPr lang="ru-RU" sz="7200" b="1" dirty="0" smtClean="0"/>
          </a:p>
          <a:p>
            <a:r>
              <a:rPr lang="ru-RU" sz="7200" b="1" dirty="0" smtClean="0"/>
              <a:t>Воспитание </a:t>
            </a:r>
            <a:r>
              <a:rPr lang="ru-RU" sz="7200" b="1" dirty="0"/>
              <a:t>чувства ответственности за личную безопасность, ценностного отношения к своему здоровью и жизни.</a:t>
            </a:r>
          </a:p>
          <a:p>
            <a:endParaRPr lang="ru-RU" sz="7200" b="1" dirty="0" smtClean="0"/>
          </a:p>
          <a:p>
            <a:r>
              <a:rPr lang="ru-RU" sz="7200" b="1" dirty="0" smtClean="0"/>
              <a:t>Овладение </a:t>
            </a:r>
            <a:r>
              <a:rPr lang="ru-RU" sz="7200" b="1" dirty="0"/>
              <a:t>умениями предвидеть потенциальные опасности и правильно действовать в случае их наступления, использовать средства индивидуальной защиты.</a:t>
            </a:r>
          </a:p>
          <a:p>
            <a:endParaRPr lang="ru-RU" sz="7200" b="1" dirty="0" smtClean="0"/>
          </a:p>
          <a:p>
            <a:r>
              <a:rPr lang="ru-RU" sz="7200" b="1" dirty="0" smtClean="0"/>
              <a:t>Расширять </a:t>
            </a:r>
            <a:r>
              <a:rPr lang="ru-RU" sz="7200" b="1" dirty="0"/>
              <a:t>и систематизировать знания  о правильном поведении при контактах с незнакомыми людьми.</a:t>
            </a:r>
          </a:p>
          <a:p>
            <a:endParaRPr lang="ru-RU" sz="7200" b="1" dirty="0"/>
          </a:p>
          <a:p>
            <a:r>
              <a:rPr lang="ru-RU" sz="7200" b="1" dirty="0" smtClean="0"/>
              <a:t>Способствовать </a:t>
            </a:r>
            <a:r>
              <a:rPr lang="ru-RU" sz="7200" b="1" dirty="0"/>
              <a:t>эмоциональному и благополучному развитию                 ребенка - дошкольника.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813388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Принципы организации образовательного процесса: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4008" indent="0">
              <a:buNone/>
            </a:pPr>
            <a:r>
              <a:rPr lang="ru-RU" dirty="0" smtClean="0"/>
              <a:t>Последовательности </a:t>
            </a:r>
            <a:br>
              <a:rPr lang="ru-RU" dirty="0" smtClean="0"/>
            </a:br>
            <a:r>
              <a:rPr lang="ru-RU" dirty="0" smtClean="0"/>
              <a:t>Наглядности </a:t>
            </a:r>
            <a:br>
              <a:rPr lang="ru-RU" dirty="0" smtClean="0"/>
            </a:br>
            <a:r>
              <a:rPr lang="ru-RU" dirty="0" smtClean="0"/>
              <a:t>Деятельности </a:t>
            </a:r>
            <a:br>
              <a:rPr lang="ru-RU" dirty="0" smtClean="0"/>
            </a:br>
            <a:r>
              <a:rPr lang="ru-RU" dirty="0" smtClean="0"/>
              <a:t>Интеграции </a:t>
            </a:r>
            <a:br>
              <a:rPr lang="ru-RU" dirty="0" smtClean="0"/>
            </a:br>
            <a:r>
              <a:rPr lang="ru-RU" dirty="0" smtClean="0"/>
              <a:t>Дифференцированного </a:t>
            </a:r>
            <a:r>
              <a:rPr lang="ru-RU" dirty="0"/>
              <a:t>подхода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Возрастной </a:t>
            </a:r>
            <a:r>
              <a:rPr lang="ru-RU" dirty="0" err="1" smtClean="0"/>
              <a:t>адресованности</a:t>
            </a:r>
            <a:r>
              <a:rPr lang="ru-RU" dirty="0"/>
              <a:t> </a:t>
            </a:r>
            <a:r>
              <a:rPr lang="ru-RU" dirty="0" smtClean="0"/>
              <a:t>Преемственности </a:t>
            </a:r>
            <a:r>
              <a:rPr lang="ru-RU" dirty="0"/>
              <a:t>взаимодействия </a:t>
            </a:r>
          </a:p>
        </p:txBody>
      </p:sp>
    </p:spTree>
    <p:extLst>
      <p:ext uri="{BB962C8B-B14F-4D97-AF65-F5344CB8AC3E}">
        <p14:creationId xmlns:p14="http://schemas.microsoft.com/office/powerpoint/2010/main" val="349003078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Формы работы: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92500" lnSpcReduction="20000"/>
          </a:bodyPr>
          <a:lstStyle/>
          <a:p>
            <a:r>
              <a:rPr lang="ru-RU" dirty="0"/>
              <a:t>З</a:t>
            </a:r>
            <a:r>
              <a:rPr lang="ru-RU" dirty="0" smtClean="0"/>
              <a:t>анятия</a:t>
            </a:r>
            <a:r>
              <a:rPr lang="ru-RU" dirty="0"/>
              <a:t>, беседы, заучивание правил безопасного поведения, чтение стихов, рассказов, сказок, загадывание загадок, дидактические игры,  подвижные игры, сюжетно-ролевые игры,  рисование, рассматривание иллюстраций, театрализованные представления, просмотр мультфильмов, прослушивание аудио сказок, моделирование проблемных ситуаций.</a:t>
            </a:r>
          </a:p>
        </p:txBody>
      </p:sp>
    </p:spTree>
    <p:extLst>
      <p:ext uri="{BB962C8B-B14F-4D97-AF65-F5344CB8AC3E}">
        <p14:creationId xmlns:p14="http://schemas.microsoft.com/office/powerpoint/2010/main" val="152682708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852936"/>
            <a:ext cx="8229600" cy="13990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Формирование у детей дошкольного возраста навыков безопасного поведения через ознакомление с ПДД</a:t>
            </a:r>
            <a:r>
              <a:rPr lang="ru-RU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583367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132856"/>
            <a:ext cx="8229600" cy="1399032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«Как безопасно проводить занятия на площадке и в физкультурном зале</a:t>
            </a:r>
            <a:r>
              <a:rPr lang="ru-RU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365077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492896"/>
            <a:ext cx="8229600" cy="13990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Педагогический проект «Безопасность и дети» для детей старшего дошкольного возраста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656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</TotalTime>
  <Words>654</Words>
  <Application>Microsoft Office PowerPoint</Application>
  <PresentationFormat>Экран (4:3)</PresentationFormat>
  <Paragraphs>76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Яркая</vt:lpstr>
      <vt:lpstr>Семинар</vt:lpstr>
      <vt:lpstr>Презентация PowerPoint</vt:lpstr>
      <vt:lpstr>Цель работы:</vt:lpstr>
      <vt:lpstr>Задачи:</vt:lpstr>
      <vt:lpstr>Принципы организации образовательного процесса: </vt:lpstr>
      <vt:lpstr>Формы работы:</vt:lpstr>
      <vt:lpstr>Формирование у детей дошкольного возраста навыков безопасного поведения через ознакомление с ПДД»</vt:lpstr>
      <vt:lpstr>«Как безопасно проводить занятия на площадке и в физкультурном зале»</vt:lpstr>
      <vt:lpstr>Педагогический проект «Безопасность и дети» для детей старшего дошкольного возраста </vt:lpstr>
      <vt:lpstr>Игровые формы для обучения ребенка правилам безопасности</vt:lpstr>
      <vt:lpstr>Цели  работы с родителями :</vt:lpstr>
      <vt:lpstr>Задачи: </vt:lpstr>
      <vt:lpstr>Центр безопасности в младшей и средней группах должен быть оснащен:</vt:lpstr>
      <vt:lpstr>Центр безопасности в старшей и подготовительной к школе группах должен быть оснащен: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Семинар</dc:title>
  <dc:creator>Алина</dc:creator>
  <cp:lastModifiedBy>Алина</cp:lastModifiedBy>
  <cp:revision>18</cp:revision>
  <dcterms:created xsi:type="dcterms:W3CDTF">2017-03-21T04:20:24Z</dcterms:created>
  <dcterms:modified xsi:type="dcterms:W3CDTF">2017-08-12T04:59:28Z</dcterms:modified>
</cp:coreProperties>
</file>