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56" r:id="rId2"/>
    <p:sldId id="257" r:id="rId3"/>
    <p:sldId id="259" r:id="rId4"/>
    <p:sldId id="260" r:id="rId5"/>
    <p:sldId id="261" r:id="rId6"/>
    <p:sldId id="265" r:id="rId7"/>
    <p:sldId id="266" r:id="rId8"/>
    <p:sldId id="267" r:id="rId9"/>
    <p:sldId id="262" r:id="rId10"/>
    <p:sldId id="263" r:id="rId11"/>
    <p:sldId id="264" r:id="rId12"/>
    <p:sldId id="258" r:id="rId13"/>
    <p:sldId id="268" r:id="rId14"/>
    <p:sldId id="269" r:id="rId15"/>
    <p:sldId id="271" r:id="rId16"/>
    <p:sldId id="272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603651C-BDA4-42A3-B494-98988D522042}" type="datetimeFigureOut">
              <a:rPr lang="ru-RU" smtClean="0"/>
              <a:pPr/>
              <a:t>16.11.2014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B6B35B3-1515-4E6C-9EC3-571534FCEE6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16.11.2014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&amp;Scy;&amp;kcy;&amp;acy;&amp;chcy;&amp;acy;&amp;tcy;&amp;softcy; &amp;acy;&amp;ncy;&amp;icy;&amp;mcy;&amp;acy;&amp;shcy;&amp;kcy;&amp;icy; &amp;dcy;&amp;lcy;&amp;yacy; &amp;pcy;&amp;rcy;&amp;iecy;&amp;zcy;&amp;iecy;&amp;ncy;&amp;tcy;&amp;acy;&amp;tscy;&amp;icy;&amp;icy; - &amp;dcy;&amp;ocy;&amp;bcy;&amp;acy;&amp;vcy;&amp;lcy;&amp;iecy;&amp;ncy;&amp;acy; &amp;scy;&amp;scy;&amp;ycy;&amp;lcy;&amp;kcy;&amp;acy;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00232" y="1377451"/>
            <a:ext cx="4786346" cy="5480549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643174" y="214290"/>
            <a:ext cx="3377207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</a:rPr>
              <a:t>            </a:t>
            </a:r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</a:rPr>
              <a:t>Проект </a:t>
            </a:r>
          </a:p>
          <a:p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</a:rPr>
              <a:t>«волшебница вода»</a:t>
            </a:r>
            <a:endParaRPr lang="ru-RU" sz="28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072198" y="5786454"/>
            <a:ext cx="282372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Подготовила: воспитатель</a:t>
            </a:r>
          </a:p>
          <a:p>
            <a:r>
              <a:rPr lang="ru-RU" dirty="0" smtClean="0"/>
              <a:t>Петрова Т.А. ГБОУ СОШ933</a:t>
            </a:r>
          </a:p>
          <a:p>
            <a:r>
              <a:rPr lang="ru-RU" dirty="0" smtClean="0"/>
              <a:t>(дошкольное отделение)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43108" y="500042"/>
            <a:ext cx="407034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00B050"/>
                </a:solidFill>
              </a:rPr>
              <a:t>Мыльные пузыри (март)</a:t>
            </a:r>
            <a:endParaRPr lang="ru-RU" sz="2800" b="1" dirty="0">
              <a:solidFill>
                <a:srgbClr val="00B05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85786" y="1785926"/>
            <a:ext cx="8292270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00B050"/>
                </a:solidFill>
              </a:rPr>
              <a:t>Цель: </a:t>
            </a: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</a:rPr>
              <a:t>показать детям, что в любой воде мыло или порошок мылится.</a:t>
            </a:r>
          </a:p>
          <a:p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</a:rPr>
              <a:t>И с помощью мыла можно надувать пузыри.</a:t>
            </a:r>
          </a:p>
          <a:p>
            <a:r>
              <a:rPr lang="ru-RU" sz="2800" b="1" dirty="0" smtClean="0">
                <a:solidFill>
                  <a:srgbClr val="00B050"/>
                </a:solidFill>
              </a:rPr>
              <a:t>Вывод: </a:t>
            </a: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</a:rPr>
              <a:t>при добавлении в воду моющего средства можно надувать </a:t>
            </a:r>
          </a:p>
          <a:p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</a:rPr>
              <a:t>пузырей, с чистой воды тоже можно надуть, но они не держат форму, а </a:t>
            </a:r>
          </a:p>
          <a:p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</a:rPr>
              <a:t>сразу лопают.</a:t>
            </a:r>
            <a:endParaRPr lang="ru-RU" sz="2800" b="1" dirty="0" smtClean="0">
              <a:solidFill>
                <a:srgbClr val="00B050"/>
              </a:solidFill>
            </a:endParaRPr>
          </a:p>
          <a:p>
            <a:endParaRPr lang="ru-RU" sz="2800" b="1" dirty="0">
              <a:solidFill>
                <a:srgbClr val="00B050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85984" y="714356"/>
            <a:ext cx="449039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00B050"/>
                </a:solidFill>
              </a:rPr>
              <a:t>Кому нужна вода</a:t>
            </a:r>
            <a:r>
              <a:rPr lang="en-US" sz="2800" b="1" dirty="0" smtClean="0">
                <a:solidFill>
                  <a:srgbClr val="00B050"/>
                </a:solidFill>
              </a:rPr>
              <a:t>?</a:t>
            </a:r>
            <a:r>
              <a:rPr lang="ru-RU" sz="2800" b="1" dirty="0" smtClean="0">
                <a:solidFill>
                  <a:srgbClr val="00B050"/>
                </a:solidFill>
              </a:rPr>
              <a:t> (апрель)</a:t>
            </a:r>
            <a:endParaRPr lang="ru-RU" sz="2800" b="1" dirty="0">
              <a:solidFill>
                <a:srgbClr val="00B05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57224" y="2000240"/>
            <a:ext cx="8504572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00B050"/>
                </a:solidFill>
              </a:rPr>
              <a:t>Цель: </a:t>
            </a: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</a:rPr>
              <a:t>уточнить, что вода очень важна для всех живых существ и в быту </a:t>
            </a:r>
          </a:p>
          <a:p>
            <a:r>
              <a:rPr lang="ru-RU" sz="2800" b="1" dirty="0" smtClean="0">
                <a:solidFill>
                  <a:srgbClr val="00B050"/>
                </a:solidFill>
              </a:rPr>
              <a:t>Вывод: </a:t>
            </a: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</a:rPr>
              <a:t>без воды не могут жить растения, животные и люди.</a:t>
            </a:r>
            <a:endParaRPr lang="ru-RU" sz="2800" b="1" dirty="0">
              <a:solidFill>
                <a:srgbClr val="00B050"/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3214688" y="285750"/>
            <a:ext cx="3286125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Значение водных ресурсов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0" y="1428750"/>
            <a:ext cx="1357313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Вода как среда обитания</a:t>
            </a:r>
          </a:p>
        </p:txBody>
      </p:sp>
      <p:sp>
        <p:nvSpPr>
          <p:cNvPr id="4" name="Блок-схема: процесс 3"/>
          <p:cNvSpPr/>
          <p:nvPr/>
        </p:nvSpPr>
        <p:spPr>
          <a:xfrm>
            <a:off x="1428750" y="1428750"/>
            <a:ext cx="1928813" cy="928688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Оздоровительно – гигиеническая ценность  </a:t>
            </a:r>
          </a:p>
        </p:txBody>
      </p:sp>
      <p:sp>
        <p:nvSpPr>
          <p:cNvPr id="5" name="Блок-схема: процесс 4"/>
          <p:cNvSpPr/>
          <p:nvPr/>
        </p:nvSpPr>
        <p:spPr>
          <a:xfrm>
            <a:off x="3429000" y="1428750"/>
            <a:ext cx="1643063" cy="928688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Практическая ценность воды</a:t>
            </a:r>
          </a:p>
        </p:txBody>
      </p:sp>
      <p:sp>
        <p:nvSpPr>
          <p:cNvPr id="6" name="Блок-схема: процесс 5"/>
          <p:cNvSpPr/>
          <p:nvPr/>
        </p:nvSpPr>
        <p:spPr>
          <a:xfrm>
            <a:off x="5143500" y="1428750"/>
            <a:ext cx="1628775" cy="928688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Эстетическая ценность воды</a:t>
            </a:r>
          </a:p>
        </p:txBody>
      </p:sp>
      <p:sp>
        <p:nvSpPr>
          <p:cNvPr id="7" name="Блок-схема: процесс 6"/>
          <p:cNvSpPr/>
          <p:nvPr/>
        </p:nvSpPr>
        <p:spPr>
          <a:xfrm>
            <a:off x="6929438" y="1428750"/>
            <a:ext cx="1857375" cy="928688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err="1" smtClean="0"/>
              <a:t>Самоценность</a:t>
            </a:r>
            <a:r>
              <a:rPr lang="ru-RU" dirty="0" smtClean="0"/>
              <a:t> </a:t>
            </a:r>
            <a:endParaRPr lang="ru-RU" dirty="0"/>
          </a:p>
        </p:txBody>
      </p:sp>
      <p:cxnSp>
        <p:nvCxnSpPr>
          <p:cNvPr id="11" name="Прямая со стрелкой 10"/>
          <p:cNvCxnSpPr/>
          <p:nvPr/>
        </p:nvCxnSpPr>
        <p:spPr>
          <a:xfrm rot="16200000" flipH="1">
            <a:off x="5536407" y="1250156"/>
            <a:ext cx="285750" cy="7143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>
            <a:endCxn id="5" idx="0"/>
          </p:cNvCxnSpPr>
          <p:nvPr/>
        </p:nvCxnSpPr>
        <p:spPr>
          <a:xfrm rot="5400000">
            <a:off x="4196557" y="1196181"/>
            <a:ext cx="285750" cy="17938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/>
          <p:nvPr/>
        </p:nvCxnSpPr>
        <p:spPr>
          <a:xfrm rot="10800000" flipV="1">
            <a:off x="2643188" y="928688"/>
            <a:ext cx="785812" cy="50006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>
            <a:stCxn id="2" idx="2"/>
          </p:cNvCxnSpPr>
          <p:nvPr/>
        </p:nvCxnSpPr>
        <p:spPr>
          <a:xfrm rot="10800000" flipV="1">
            <a:off x="1071563" y="742950"/>
            <a:ext cx="2143125" cy="75723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 стрелкой 25"/>
          <p:cNvCxnSpPr>
            <a:stCxn id="2" idx="6"/>
            <a:endCxn id="7" idx="0"/>
          </p:cNvCxnSpPr>
          <p:nvPr/>
        </p:nvCxnSpPr>
        <p:spPr>
          <a:xfrm>
            <a:off x="6500813" y="742950"/>
            <a:ext cx="1357312" cy="6858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Блок-схема: альтернативный процесс 26"/>
          <p:cNvSpPr/>
          <p:nvPr/>
        </p:nvSpPr>
        <p:spPr>
          <a:xfrm>
            <a:off x="0" y="2786063"/>
            <a:ext cx="1357313" cy="4071937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Необходимое условие для жизни людей, животных, растений</a:t>
            </a:r>
          </a:p>
        </p:txBody>
      </p:sp>
      <p:sp>
        <p:nvSpPr>
          <p:cNvPr id="28" name="Блок-схема: альтернативный процесс 27"/>
          <p:cNvSpPr/>
          <p:nvPr/>
        </p:nvSpPr>
        <p:spPr>
          <a:xfrm>
            <a:off x="1428750" y="2786063"/>
            <a:ext cx="1785938" cy="4071937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Используется для гигиенических процедур, поддерживает и укрепляет здоровье человека: снимает усталость, поднимает настроение, используется для закаливания</a:t>
            </a:r>
          </a:p>
        </p:txBody>
      </p:sp>
      <p:sp>
        <p:nvSpPr>
          <p:cNvPr id="29" name="Блок-схема: альтернативный процесс 28"/>
          <p:cNvSpPr/>
          <p:nvPr/>
        </p:nvSpPr>
        <p:spPr>
          <a:xfrm>
            <a:off x="3357563" y="2786063"/>
            <a:ext cx="1714500" cy="4071937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Используют в быту(стирка, уборка);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 на заводах, гидроэлектростанциях (для выработки электроэнергии), в водоемах разводят рыб</a:t>
            </a:r>
          </a:p>
        </p:txBody>
      </p:sp>
      <p:sp>
        <p:nvSpPr>
          <p:cNvPr id="30" name="Блок-схема: альтернативный процесс 29"/>
          <p:cNvSpPr/>
          <p:nvPr/>
        </p:nvSpPr>
        <p:spPr>
          <a:xfrm>
            <a:off x="5143500" y="2786063"/>
            <a:ext cx="2286000" cy="4071937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 Наблюдая за морем, речкой, водопадом, человек испытывает удовольствие, наполняется положительными эмоциями. Свои впечатления передает в произведениях искусства(музыке, </a:t>
            </a:r>
            <a:r>
              <a:rPr lang="ru-RU" dirty="0" smtClean="0"/>
              <a:t>поэзии , картинах</a:t>
            </a:r>
            <a:r>
              <a:rPr lang="ru-RU" dirty="0"/>
              <a:t>)</a:t>
            </a:r>
          </a:p>
        </p:txBody>
      </p:sp>
      <p:sp>
        <p:nvSpPr>
          <p:cNvPr id="32" name="Блок-схема: альтернативный процесс 31"/>
          <p:cNvSpPr/>
          <p:nvPr/>
        </p:nvSpPr>
        <p:spPr>
          <a:xfrm>
            <a:off x="7500938" y="2786063"/>
            <a:ext cx="1643062" cy="4071937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Земля – уникальная экосистема. Оберегая даже самый маленький ее элемент – ручеек, человек способствует сохранению  природы земли</a:t>
            </a:r>
          </a:p>
        </p:txBody>
      </p:sp>
      <p:sp>
        <p:nvSpPr>
          <p:cNvPr id="33" name="Стрелка вниз 32"/>
          <p:cNvSpPr/>
          <p:nvPr/>
        </p:nvSpPr>
        <p:spPr>
          <a:xfrm>
            <a:off x="428625" y="2357438"/>
            <a:ext cx="403225" cy="42862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4" name="Стрелка вниз 33"/>
          <p:cNvSpPr/>
          <p:nvPr/>
        </p:nvSpPr>
        <p:spPr>
          <a:xfrm>
            <a:off x="2143125" y="2357438"/>
            <a:ext cx="500063" cy="42862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5" name="Стрелка вниз 34"/>
          <p:cNvSpPr/>
          <p:nvPr/>
        </p:nvSpPr>
        <p:spPr>
          <a:xfrm>
            <a:off x="4071938" y="2357438"/>
            <a:ext cx="500062" cy="42862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6" name="Стрелка вниз 35"/>
          <p:cNvSpPr/>
          <p:nvPr/>
        </p:nvSpPr>
        <p:spPr>
          <a:xfrm>
            <a:off x="5715000" y="2357438"/>
            <a:ext cx="500063" cy="42862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7" name="Стрелка вниз 36"/>
          <p:cNvSpPr/>
          <p:nvPr/>
        </p:nvSpPr>
        <p:spPr>
          <a:xfrm>
            <a:off x="7929563" y="2357438"/>
            <a:ext cx="500062" cy="42862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3" name="TextBox 22"/>
          <p:cNvSpPr txBox="1"/>
          <p:nvPr/>
        </p:nvSpPr>
        <p:spPr>
          <a:xfrm>
            <a:off x="285720" y="285728"/>
            <a:ext cx="104387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00B050"/>
                </a:solidFill>
              </a:rPr>
              <a:t>(май)</a:t>
            </a:r>
            <a:endParaRPr lang="ru-RU" sz="2800" b="1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357422" y="1000108"/>
            <a:ext cx="416556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00B050"/>
                </a:solidFill>
              </a:rPr>
              <a:t>Игры с водой (2пол. дня) </a:t>
            </a:r>
            <a:endParaRPr lang="ru-RU" sz="2800" b="1" dirty="0">
              <a:solidFill>
                <a:srgbClr val="00B05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928662" y="2143116"/>
            <a:ext cx="2993705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</a:rPr>
              <a:t>«Купание куклы»</a:t>
            </a:r>
          </a:p>
          <a:p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</a:rPr>
              <a:t>«Пускание корабликов» </a:t>
            </a:r>
          </a:p>
          <a:p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</a:rPr>
              <a:t>«В час по чайной ложке» «Налил – вылил»</a:t>
            </a:r>
          </a:p>
          <a:p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</a:rPr>
              <a:t>«Шарики в воде»</a:t>
            </a:r>
          </a:p>
          <a:p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</a:rPr>
              <a:t>«Дождик»</a:t>
            </a:r>
          </a:p>
          <a:p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</a:rPr>
              <a:t>«Сквозь сито»</a:t>
            </a:r>
          </a:p>
          <a:p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</a:rPr>
              <a:t>«Поплывем или утонем»</a:t>
            </a:r>
          </a:p>
          <a:p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</a:rPr>
              <a:t>«Постираем кукле белье»</a:t>
            </a:r>
          </a:p>
          <a:p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</a:rPr>
              <a:t>«Помоем кукле посуду»</a:t>
            </a:r>
          </a:p>
          <a:p>
            <a:endParaRPr lang="ru-RU" sz="20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</a:rPr>
              <a:t> 	</a:t>
            </a:r>
            <a:endParaRPr lang="ru-RU" sz="2000" b="1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643174" y="714356"/>
            <a:ext cx="348909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00B050"/>
                </a:solidFill>
              </a:rPr>
              <a:t>Работа с родителями</a:t>
            </a:r>
            <a:endParaRPr lang="ru-RU" sz="2800" b="1" dirty="0">
              <a:solidFill>
                <a:srgbClr val="00B05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928662" y="2143116"/>
            <a:ext cx="8389220" cy="38472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buAutoNum type="arabicParenR"/>
            </a:pP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</a:rPr>
              <a:t>Выберите растение, за ростом которого вы будете наблюдать</a:t>
            </a:r>
          </a:p>
          <a:p>
            <a:pPr marL="457200" indent="-457200"/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</a:rPr>
              <a:t>        (лук, чеснок, семена чечевицы, цветы которые дают быстрые сходы)</a:t>
            </a:r>
          </a:p>
          <a:p>
            <a:pPr marL="457200" indent="-457200"/>
            <a:endParaRPr lang="ru-RU" sz="20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457200" indent="-457200">
              <a:buAutoNum type="arabicParenR" startAt="2"/>
            </a:pP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</a:rPr>
              <a:t>Добавляйте в воду разные цвета </a:t>
            </a: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</a:rPr>
              <a:t>красок</a:t>
            </a:r>
            <a:r>
              <a:rPr lang="en-US" sz="2000" b="1" dirty="0" smtClean="0">
                <a:solidFill>
                  <a:schemeClr val="accent1">
                    <a:lumMod val="50000"/>
                  </a:schemeClr>
                </a:solidFill>
              </a:rPr>
              <a:t>.</a:t>
            </a:r>
            <a:endParaRPr lang="ru-RU" sz="20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457200" indent="-457200">
              <a:buAutoNum type="arabicParenR" startAt="3"/>
            </a:pP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</a:rPr>
              <a:t>Понаблюдайте с детьми за тем как вода превращается в лед.</a:t>
            </a:r>
          </a:p>
          <a:p>
            <a:pPr marL="457200" indent="-457200">
              <a:buAutoNum type="arabicParenR" startAt="4"/>
            </a:pP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</a:rPr>
              <a:t>Покажите детям как кипит вода и превращается в пар, что если </a:t>
            </a:r>
          </a:p>
          <a:p>
            <a:pPr marL="457200" indent="-457200"/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</a:rPr>
              <a:t>         закрыть кастрюлю крышкой, то на крышке собираются капельки </a:t>
            </a:r>
          </a:p>
          <a:p>
            <a:pPr marL="457200" indent="-457200"/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</a:rPr>
              <a:t>         </a:t>
            </a: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</a:rPr>
              <a:t>воды</a:t>
            </a:r>
            <a:r>
              <a:rPr lang="en-US" sz="2000" b="1" dirty="0" smtClean="0">
                <a:solidFill>
                  <a:schemeClr val="accent1">
                    <a:lumMod val="50000"/>
                  </a:schemeClr>
                </a:solidFill>
              </a:rPr>
              <a:t>.</a:t>
            </a:r>
            <a:endParaRPr lang="ru-RU" sz="20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</a:rPr>
              <a:t>5)    Сочинение сказок о воде «Королева- вода» </a:t>
            </a:r>
          </a:p>
          <a:p>
            <a:pPr marL="457200" indent="-457200">
              <a:buAutoNum type="arabicParenR" startAt="6"/>
            </a:pP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</a:rPr>
              <a:t>Выставка рисунков «Сохраним воду чистой»</a:t>
            </a:r>
          </a:p>
          <a:p>
            <a:pPr marL="457200" indent="-457200"/>
            <a:r>
              <a:rPr lang="ru-RU" sz="2000" b="1" dirty="0" smtClean="0">
                <a:solidFill>
                  <a:srgbClr val="00B050"/>
                </a:solidFill>
              </a:rPr>
              <a:t>                       </a:t>
            </a:r>
          </a:p>
          <a:p>
            <a:pPr marL="457200" indent="-457200"/>
            <a:r>
              <a:rPr lang="ru-RU" sz="2000" b="1" dirty="0" smtClean="0">
                <a:solidFill>
                  <a:srgbClr val="00B050"/>
                </a:solidFill>
              </a:rPr>
              <a:t>                    </a:t>
            </a:r>
            <a:r>
              <a:rPr lang="ru-RU" sz="2400" b="1" dirty="0" smtClean="0">
                <a:solidFill>
                  <a:srgbClr val="00B050"/>
                </a:solidFill>
              </a:rPr>
              <a:t>все это нужно делать вместе с ребенком</a:t>
            </a:r>
            <a:endParaRPr lang="ru-RU" sz="2400" b="1" dirty="0">
              <a:solidFill>
                <a:srgbClr val="00B050"/>
              </a:solidFill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14414" y="571480"/>
            <a:ext cx="697325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00B050"/>
                </a:solidFill>
              </a:rPr>
              <a:t>Результат исследовательской деятельности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000100" y="1785926"/>
            <a:ext cx="7943713" cy="44012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</a:rPr>
              <a:t>Дети узнали, что вода одна из самых главных жидкостей на земле.</a:t>
            </a:r>
          </a:p>
          <a:p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</a:rPr>
              <a:t>Без воды нет жизни, все живое гибнет.</a:t>
            </a:r>
          </a:p>
          <a:p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</a:rPr>
              <a:t>Вода присутствует почти везде. Узнали, что вода не имеет: форм, </a:t>
            </a:r>
          </a:p>
          <a:p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</a:rPr>
              <a:t>цвета, запаха, вкуса, но при определенных условия это можно </a:t>
            </a:r>
          </a:p>
          <a:p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</a:rPr>
              <a:t>изменить. Воду можно заморозить, разморозить, окрасить, </a:t>
            </a:r>
          </a:p>
          <a:p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</a:rPr>
              <a:t>придать вкус. Водой можно смыть грязь. Сделали вывод: что в </a:t>
            </a:r>
          </a:p>
          <a:p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</a:rPr>
              <a:t>сосульках дает больше воды, потому что она плотнее, тверже, а снег </a:t>
            </a:r>
          </a:p>
          <a:p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</a:rPr>
              <a:t>мягкий и рыхлый и поэтому и воды дает меньше.</a:t>
            </a:r>
          </a:p>
          <a:p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</a:rPr>
              <a:t>Увидели, что вода удерживает не все предметы на плаву, что вода </a:t>
            </a:r>
          </a:p>
          <a:p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</a:rPr>
              <a:t>может впитываться, но опять же не во все. Научились графически </a:t>
            </a:r>
          </a:p>
          <a:p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</a:rPr>
              <a:t>зарисовывать свои наблюдения. Мы вместе достигли поставленной </a:t>
            </a:r>
          </a:p>
          <a:p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</a:rPr>
              <a:t>цели и выполнили все задачи в этом проекте. Мы узнали многое о </a:t>
            </a:r>
          </a:p>
          <a:p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</a:rPr>
              <a:t>воде.</a:t>
            </a:r>
          </a:p>
          <a:p>
            <a:r>
              <a:rPr lang="ru-RU" sz="2000" b="1" dirty="0" smtClean="0">
                <a:solidFill>
                  <a:srgbClr val="00B050"/>
                </a:solidFill>
              </a:rPr>
              <a:t>Вода- это добрый помощник человека.</a:t>
            </a:r>
            <a:endParaRPr lang="ru-RU" sz="2000" b="1" dirty="0">
              <a:solidFill>
                <a:srgbClr val="00B050"/>
              </a:solidFill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&amp;Pcy;&amp;rcy;&amp;iecy;&amp;zcy;&amp;iecy;&amp;ncy;&amp;tcy;&amp;acy;&amp;tscy;&amp;icy;&amp;yacy; &amp;pcy;&amp;rcy;&amp;ocy;&amp;iecy;&amp;kcy;&amp;tcy;&amp;acy; &amp;Vcy;&amp;ocy;&amp;lcy;&amp;shcy;&amp;iecy;&amp;bcy;&amp;ncy;&amp;icy;&amp;tscy;&amp;acy; &amp;vcy;&amp;ocy;&amp;dcy;&amp;acy; 2 &amp;mcy;&amp;lcy;&amp;acy;&amp;dcy;&amp;shcy;&amp;acy;&amp;yacy; &amp;gcy;&amp;rcy;&amp;ucy;&amp;pcy;&amp;pcy;&amp;acy; 1 &quot;&amp;Vcy;&amp;ocy;&amp;rcy;&amp;ocy;&amp;bcy;&amp;ycy;&amp;shcy;&amp;iecy;&amp;kcy;&quot; &amp;Acy;&amp;vcy;&amp;tcy;&amp;ocy;&amp;rcy; : &amp;vcy;&amp;ocy;&amp;scy;&amp;pcy;&amp;icy;&amp;tcy;&amp;acy;&amp;tcy;&amp;iecy;&amp;lcy;&amp;icy; &amp;Scy;&amp;ocy;&amp;kcy;&amp;ocy;&amp;lcy;&amp;ocy;&amp;vcy;&amp;acy; &amp;Lcy;. &amp;Vcy;., &amp;Fcy;&amp;icy;&amp;lcy;&amp;icy;&amp;pcy;&amp;pcy;&amp;ocy;&amp;vcy;&amp;acy; &amp;Mcy;. &amp;Acy; &amp;vcy;&amp;ocy;&amp;dcy;&amp;acy;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0"/>
            <a:ext cx="9218015" cy="68580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1714480" y="928670"/>
            <a:ext cx="596188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/>
              <a:t>Спасибо за внимание</a:t>
            </a:r>
            <a:endParaRPr lang="ru-RU" sz="4800" b="1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14348" y="642918"/>
            <a:ext cx="8278998" cy="477053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00B050"/>
                </a:solidFill>
              </a:rPr>
              <a:t>Цель: </a:t>
            </a: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</a:rPr>
              <a:t>помочь детям направит и развить их любознательность.</a:t>
            </a:r>
          </a:p>
          <a:p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</a:rPr>
              <a:t>Дать детям реальные представления о различных сторонах </a:t>
            </a:r>
          </a:p>
          <a:p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</a:rPr>
              <a:t>изучаемого объекта, по его взаимоотношениях с другими объектами и</a:t>
            </a:r>
          </a:p>
          <a:p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</a:rPr>
              <a:t>со средой обитания.</a:t>
            </a:r>
          </a:p>
          <a:p>
            <a:r>
              <a:rPr lang="ru-RU" sz="2800" b="1" dirty="0" smtClean="0">
                <a:solidFill>
                  <a:srgbClr val="00B050"/>
                </a:solidFill>
              </a:rPr>
              <a:t>Задачи: </a:t>
            </a: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</a:rPr>
              <a:t>1) Подвести детей к пониманию, что вода это жидкость,</a:t>
            </a:r>
          </a:p>
          <a:p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</a:rPr>
              <a:t>она может течь. Но она не имеет запаха, цвета, формы, вкуса, но может</a:t>
            </a:r>
          </a:p>
          <a:p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</a:rPr>
              <a:t>принимать вкус, цвет, запах, форму при определенных условиях.</a:t>
            </a:r>
          </a:p>
          <a:p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</a:rPr>
              <a:t>2) Выяснить свойства снега, льда и что с ним происходит в теплом </a:t>
            </a:r>
          </a:p>
          <a:p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</a:rPr>
              <a:t>помещении; развивать умение использовать освоенные способы </a:t>
            </a:r>
          </a:p>
          <a:p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</a:rPr>
              <a:t>опознания свойств;</a:t>
            </a:r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</a:rPr>
              <a:t>объяснить связь снега, льда и воды.</a:t>
            </a:r>
          </a:p>
          <a:p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</a:rPr>
              <a:t>Развивать тактильное восприятие температуры воды и воздуха.</a:t>
            </a:r>
          </a:p>
          <a:p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</a:rPr>
              <a:t>3) Воспитывать бережливое отношение к водным ресурсам .</a:t>
            </a:r>
          </a:p>
          <a:p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</a:rPr>
              <a:t>4) Активизировать детское любопытство, вызвать желание </a:t>
            </a:r>
          </a:p>
          <a:p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</a:rPr>
              <a:t>Экспериментировать.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71736" y="0"/>
            <a:ext cx="48503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00B050"/>
                </a:solidFill>
              </a:rPr>
              <a:t>Узнаем какая вода</a:t>
            </a:r>
            <a:r>
              <a:rPr lang="en-US" sz="2800" b="1" dirty="0" smtClean="0">
                <a:solidFill>
                  <a:srgbClr val="00B050"/>
                </a:solidFill>
              </a:rPr>
              <a:t>?</a:t>
            </a:r>
            <a:r>
              <a:rPr lang="ru-RU" sz="2800" b="1" dirty="0" smtClean="0">
                <a:solidFill>
                  <a:srgbClr val="00B050"/>
                </a:solidFill>
              </a:rPr>
              <a:t> (октябрь)</a:t>
            </a:r>
            <a:endParaRPr lang="ru-RU" sz="2800" b="1" dirty="0">
              <a:solidFill>
                <a:srgbClr val="00B05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42910" y="500042"/>
            <a:ext cx="7544245" cy="12618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</a:rPr>
              <a:t>Цель: </a:t>
            </a: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</a:rPr>
              <a:t>показать, что вода легко разливается, течет, прозрачная, </a:t>
            </a:r>
          </a:p>
          <a:p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</a:rPr>
              <a:t>безвкусная </a:t>
            </a:r>
          </a:p>
          <a:p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</a:rPr>
              <a:t>Вывод: </a:t>
            </a: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</a:rPr>
              <a:t>вода течет, нет цвета, вкуса, запаха, формы.</a:t>
            </a:r>
            <a:endParaRPr lang="ru-RU" sz="28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8" name="Рисунок 7" descr="римс 01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5720" y="2000240"/>
            <a:ext cx="2214578" cy="2040576"/>
          </a:xfrm>
          <a:prstGeom prst="rect">
            <a:avLst/>
          </a:prstGeom>
        </p:spPr>
      </p:pic>
      <p:pic>
        <p:nvPicPr>
          <p:cNvPr id="6" name="Рисунок 5" descr="римс 02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714611" y="2000240"/>
            <a:ext cx="2738425" cy="2053819"/>
          </a:xfrm>
          <a:prstGeom prst="rect">
            <a:avLst/>
          </a:prstGeom>
        </p:spPr>
      </p:pic>
      <p:pic>
        <p:nvPicPr>
          <p:cNvPr id="7" name="Рисунок 6" descr="римс 028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715008" y="2000240"/>
            <a:ext cx="2987643" cy="2073270"/>
          </a:xfrm>
          <a:prstGeom prst="rect">
            <a:avLst/>
          </a:prstGeom>
        </p:spPr>
      </p:pic>
      <p:pic>
        <p:nvPicPr>
          <p:cNvPr id="11" name="Рисунок 10" descr="римс 026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14282" y="4572008"/>
            <a:ext cx="2571736" cy="2000240"/>
          </a:xfrm>
          <a:prstGeom prst="rect">
            <a:avLst/>
          </a:prstGeom>
        </p:spPr>
      </p:pic>
      <p:pic>
        <p:nvPicPr>
          <p:cNvPr id="13" name="Рисунок 12" descr="римс 033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143240" y="4572008"/>
            <a:ext cx="2666987" cy="2000240"/>
          </a:xfrm>
          <a:prstGeom prst="rect">
            <a:avLst/>
          </a:prstGeom>
        </p:spPr>
      </p:pic>
      <p:pic>
        <p:nvPicPr>
          <p:cNvPr id="16" name="Рисунок 15" descr="римс 045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6000760" y="4572008"/>
            <a:ext cx="2762269" cy="2071702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71736" y="357166"/>
            <a:ext cx="48532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00B050"/>
                </a:solidFill>
              </a:rPr>
              <a:t>Вода- растворитель</a:t>
            </a:r>
            <a:r>
              <a:rPr lang="en-US" sz="2800" b="1" dirty="0" smtClean="0">
                <a:solidFill>
                  <a:srgbClr val="00B050"/>
                </a:solidFill>
              </a:rPr>
              <a:t>?</a:t>
            </a:r>
            <a:r>
              <a:rPr lang="ru-RU" sz="2800" b="1" dirty="0" smtClean="0">
                <a:solidFill>
                  <a:srgbClr val="00B050"/>
                </a:solidFill>
              </a:rPr>
              <a:t> (ноябрь)</a:t>
            </a:r>
            <a:endParaRPr lang="ru-RU" sz="2800" b="1" dirty="0">
              <a:solidFill>
                <a:srgbClr val="00B05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28596" y="1500174"/>
            <a:ext cx="8587094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00B050"/>
                </a:solidFill>
              </a:rPr>
              <a:t>Цель: </a:t>
            </a: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</a:rPr>
              <a:t>показать, что вода прозрачная, бесцветная, сквозь нее видны </a:t>
            </a:r>
          </a:p>
          <a:p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</a:rPr>
              <a:t>предметы, а некоторые еще и растворяются в ней.</a:t>
            </a:r>
          </a:p>
          <a:p>
            <a:r>
              <a:rPr lang="ru-RU" sz="2800" b="1" dirty="0" smtClean="0">
                <a:solidFill>
                  <a:srgbClr val="00B050"/>
                </a:solidFill>
              </a:rPr>
              <a:t>Вывод: </a:t>
            </a: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</a:rPr>
              <a:t>не все может растворяться в воде; вода приобрести цвет и вкус</a:t>
            </a:r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</a:rPr>
              <a:t>,</a:t>
            </a:r>
          </a:p>
          <a:p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</a:rPr>
              <a:t>в зависимости от растворенных в ней веществ.</a:t>
            </a:r>
          </a:p>
        </p:txBody>
      </p:sp>
      <p:pic>
        <p:nvPicPr>
          <p:cNvPr id="4" name="Рисунок 3" descr="римс 04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5720" y="3429000"/>
            <a:ext cx="4000528" cy="3000396"/>
          </a:xfrm>
          <a:prstGeom prst="rect">
            <a:avLst/>
          </a:prstGeom>
        </p:spPr>
      </p:pic>
      <p:pic>
        <p:nvPicPr>
          <p:cNvPr id="5" name="Рисунок 4" descr="тор 007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72066" y="3446858"/>
            <a:ext cx="3881466" cy="2982537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714612" y="571480"/>
            <a:ext cx="392453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00B050"/>
                </a:solidFill>
              </a:rPr>
              <a:t>Плавает- тонет (ноябрь)</a:t>
            </a:r>
            <a:endParaRPr lang="ru-RU" sz="2800" b="1" dirty="0">
              <a:solidFill>
                <a:srgbClr val="00B05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42910" y="1714488"/>
            <a:ext cx="8351197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00B050"/>
                </a:solidFill>
              </a:rPr>
              <a:t>Цель: </a:t>
            </a: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</a:rPr>
              <a:t>показать детям, что в воде некоторые предметы могут плавать, </a:t>
            </a:r>
          </a:p>
          <a:p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</a:rPr>
              <a:t>а другие тонут.</a:t>
            </a:r>
          </a:p>
          <a:p>
            <a:r>
              <a:rPr lang="ru-RU" sz="2800" b="1" dirty="0" smtClean="0">
                <a:solidFill>
                  <a:srgbClr val="00B050"/>
                </a:solidFill>
              </a:rPr>
              <a:t>Вывод: </a:t>
            </a: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</a:rPr>
              <a:t>не все предметы вода может удержать на поверхности, </a:t>
            </a:r>
          </a:p>
          <a:p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</a:rPr>
              <a:t>потому что они из разных материалов. (легкие и тяжелые)</a:t>
            </a:r>
            <a:endParaRPr lang="ru-RU" sz="2800" b="1" dirty="0" smtClean="0">
              <a:solidFill>
                <a:srgbClr val="00B050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928926" y="714356"/>
            <a:ext cx="475963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00B050"/>
                </a:solidFill>
              </a:rPr>
              <a:t>Где прячется вода</a:t>
            </a:r>
            <a:r>
              <a:rPr lang="en-US" sz="2800" b="1" dirty="0" smtClean="0">
                <a:solidFill>
                  <a:srgbClr val="00B050"/>
                </a:solidFill>
              </a:rPr>
              <a:t>?</a:t>
            </a:r>
            <a:r>
              <a:rPr lang="ru-RU" sz="2800" b="1" dirty="0" smtClean="0">
                <a:solidFill>
                  <a:srgbClr val="00B050"/>
                </a:solidFill>
              </a:rPr>
              <a:t> (декабрь)</a:t>
            </a:r>
            <a:endParaRPr lang="ru-RU" sz="2800" b="1" dirty="0">
              <a:solidFill>
                <a:srgbClr val="00B05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000100" y="2214554"/>
            <a:ext cx="7916141" cy="187743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00B050"/>
                </a:solidFill>
              </a:rPr>
              <a:t>Цель: </a:t>
            </a: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</a:rPr>
              <a:t>уточнить представления о том, что вода может быть разной </a:t>
            </a:r>
          </a:p>
          <a:p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</a:rPr>
              <a:t>температуры (теплая, горячая, холодная) </a:t>
            </a:r>
          </a:p>
          <a:p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</a:rPr>
              <a:t>Взаимодействие воды, с нега и температуры (пар)</a:t>
            </a:r>
          </a:p>
          <a:p>
            <a:r>
              <a:rPr lang="ru-RU" sz="2800" b="1" dirty="0" smtClean="0">
                <a:solidFill>
                  <a:srgbClr val="00B050"/>
                </a:solidFill>
              </a:rPr>
              <a:t>Вывод: </a:t>
            </a: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</a:rPr>
              <a:t>вода может принимать различную форму при различных </a:t>
            </a:r>
          </a:p>
          <a:p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</a:rPr>
              <a:t>температурных условиях.</a:t>
            </a:r>
            <a:endParaRPr lang="ru-RU" sz="2800" b="1" dirty="0">
              <a:solidFill>
                <a:srgbClr val="00B050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28728" y="571480"/>
            <a:ext cx="745896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00B050"/>
                </a:solidFill>
              </a:rPr>
              <a:t>Как лед и снег превращаются в воду</a:t>
            </a:r>
            <a:r>
              <a:rPr lang="en-US" sz="2800" b="1" dirty="0" smtClean="0">
                <a:solidFill>
                  <a:srgbClr val="00B050"/>
                </a:solidFill>
              </a:rPr>
              <a:t>?</a:t>
            </a:r>
            <a:r>
              <a:rPr lang="ru-RU" sz="2800" b="1" dirty="0" smtClean="0">
                <a:solidFill>
                  <a:srgbClr val="00B050"/>
                </a:solidFill>
              </a:rPr>
              <a:t> (январь)</a:t>
            </a:r>
            <a:endParaRPr lang="ru-RU" sz="2800" b="1" dirty="0">
              <a:solidFill>
                <a:srgbClr val="00B05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928662" y="1928802"/>
            <a:ext cx="7820602" cy="12618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00B050"/>
                </a:solidFill>
              </a:rPr>
              <a:t>Цель: </a:t>
            </a: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</a:rPr>
              <a:t>что быстрее растает и больше даст воды</a:t>
            </a:r>
            <a:r>
              <a:rPr lang="en-US" sz="2000" b="1" dirty="0" smtClean="0">
                <a:solidFill>
                  <a:schemeClr val="accent1">
                    <a:lumMod val="50000"/>
                  </a:schemeClr>
                </a:solidFill>
              </a:rPr>
              <a:t>?</a:t>
            </a:r>
            <a:endParaRPr lang="ru-RU" sz="20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ru-RU" sz="2800" b="1" dirty="0" smtClean="0">
                <a:solidFill>
                  <a:srgbClr val="00B050"/>
                </a:solidFill>
              </a:rPr>
              <a:t>Вывод: </a:t>
            </a: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</a:rPr>
              <a:t>в тепле лед и снег тают. Сосулька плотнее, дольше тает и </a:t>
            </a:r>
          </a:p>
          <a:p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</a:rPr>
              <a:t>больше дает воды, а снег рыхлый, быстро тает и дает меньше воды.</a:t>
            </a:r>
            <a:endParaRPr lang="ru-RU" sz="2800" b="1" dirty="0">
              <a:solidFill>
                <a:srgbClr val="00B050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43108" y="928670"/>
            <a:ext cx="614168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00B050"/>
                </a:solidFill>
              </a:rPr>
              <a:t>Цветные льдинки- снежинки (январь)</a:t>
            </a:r>
            <a:endParaRPr lang="ru-RU" sz="2800" b="1" dirty="0">
              <a:solidFill>
                <a:srgbClr val="00B05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214414" y="2357430"/>
            <a:ext cx="7709675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00B050"/>
                </a:solidFill>
              </a:rPr>
              <a:t>Цель: </a:t>
            </a: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</a:rPr>
              <a:t>продолжает знакомить детей со свойствами воды при </a:t>
            </a:r>
          </a:p>
          <a:p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</a:rPr>
              <a:t>различных температурных условиях.</a:t>
            </a:r>
          </a:p>
          <a:p>
            <a:r>
              <a:rPr lang="ru-RU" sz="2800" b="1" dirty="0" smtClean="0">
                <a:solidFill>
                  <a:srgbClr val="00B050"/>
                </a:solidFill>
              </a:rPr>
              <a:t>Вывод: </a:t>
            </a: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</a:rPr>
              <a:t>вода замерзает на холоде и становится льдом, лед </a:t>
            </a:r>
          </a:p>
          <a:p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</a:rPr>
              <a:t>твердый, не льется, принимает форму сосуда в котором застывает.</a:t>
            </a:r>
          </a:p>
          <a:p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</a:rPr>
              <a:t>Лед холодный, скользкий, хрупкий.</a:t>
            </a:r>
          </a:p>
          <a:p>
            <a:endParaRPr lang="ru-RU" sz="2800" b="1" dirty="0">
              <a:solidFill>
                <a:srgbClr val="00B050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85984" y="571480"/>
            <a:ext cx="546976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00B050"/>
                </a:solidFill>
              </a:rPr>
              <a:t>Куда спряталась вода</a:t>
            </a:r>
            <a:r>
              <a:rPr lang="en-US" sz="2800" b="1" dirty="0" smtClean="0">
                <a:solidFill>
                  <a:srgbClr val="00B050"/>
                </a:solidFill>
              </a:rPr>
              <a:t>?</a:t>
            </a:r>
            <a:r>
              <a:rPr lang="ru-RU" sz="2800" b="1" dirty="0" smtClean="0">
                <a:solidFill>
                  <a:srgbClr val="00B050"/>
                </a:solidFill>
              </a:rPr>
              <a:t> (Февраль) </a:t>
            </a:r>
            <a:endParaRPr lang="ru-RU" sz="2800" b="1" dirty="0">
              <a:solidFill>
                <a:srgbClr val="00B05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71472" y="1643050"/>
            <a:ext cx="8647817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00B050"/>
                </a:solidFill>
              </a:rPr>
              <a:t>Цель: </a:t>
            </a: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</a:rPr>
              <a:t>обратить внимание детей, что вода разливается, течет, образуются</a:t>
            </a:r>
          </a:p>
          <a:p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</a:rPr>
              <a:t> лужи которые легко вытереть тряпкой.</a:t>
            </a:r>
          </a:p>
          <a:p>
            <a:r>
              <a:rPr lang="ru-RU" sz="2800" b="1" dirty="0" smtClean="0">
                <a:solidFill>
                  <a:srgbClr val="00B050"/>
                </a:solidFill>
              </a:rPr>
              <a:t>Вывод: </a:t>
            </a: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</a:rPr>
              <a:t>вода легко впитывается в ткань, в вату, бумагу, но не </a:t>
            </a:r>
          </a:p>
          <a:p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</a:rPr>
              <a:t>впитывается в клеенку, в металл, в пластмассу .</a:t>
            </a:r>
            <a:endParaRPr lang="ru-RU" sz="2800" b="1" dirty="0">
              <a:solidFill>
                <a:srgbClr val="00B050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257</TotalTime>
  <Words>1000</Words>
  <PresentationFormat>Экран (4:3)</PresentationFormat>
  <Paragraphs>117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ПЕТРОВ</dc:creator>
  <cp:lastModifiedBy>Computer's owner</cp:lastModifiedBy>
  <cp:revision>35</cp:revision>
  <dcterms:created xsi:type="dcterms:W3CDTF">2014-11-03T09:33:28Z</dcterms:created>
  <dcterms:modified xsi:type="dcterms:W3CDTF">2014-11-16T19:28:41Z</dcterms:modified>
</cp:coreProperties>
</file>