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87" r:id="rId2"/>
    <p:sldId id="288" r:id="rId3"/>
    <p:sldId id="289" r:id="rId4"/>
    <p:sldId id="290" r:id="rId5"/>
    <p:sldId id="291" r:id="rId6"/>
    <p:sldId id="292" r:id="rId7"/>
    <p:sldId id="300" r:id="rId8"/>
    <p:sldId id="301" r:id="rId9"/>
    <p:sldId id="302" r:id="rId10"/>
    <p:sldId id="303" r:id="rId11"/>
    <p:sldId id="304" r:id="rId12"/>
    <p:sldId id="305" r:id="rId13"/>
    <p:sldId id="306" r:id="rId14"/>
    <p:sldId id="307" r:id="rId15"/>
    <p:sldId id="293" r:id="rId16"/>
    <p:sldId id="308" r:id="rId17"/>
    <p:sldId id="282" r:id="rId18"/>
    <p:sldId id="294" r:id="rId19"/>
    <p:sldId id="295" r:id="rId20"/>
    <p:sldId id="296" r:id="rId21"/>
    <p:sldId id="298" r:id="rId22"/>
    <p:sldId id="297" r:id="rId23"/>
    <p:sldId id="299" r:id="rId24"/>
    <p:sldId id="310" r:id="rId25"/>
    <p:sldId id="311" r:id="rId26"/>
    <p:sldId id="312" r:id="rId2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FFFF"/>
    <a:srgbClr val="000099"/>
    <a:srgbClr val="0000CC"/>
    <a:srgbClr val="FF0000"/>
    <a:srgbClr val="CCFFCC"/>
    <a:srgbClr val="FF00FF"/>
    <a:srgbClr val="CC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970" autoAdjust="0"/>
    <p:restoredTop sz="94660"/>
  </p:normalViewPr>
  <p:slideViewPr>
    <p:cSldViewPr>
      <p:cViewPr varScale="1">
        <p:scale>
          <a:sx n="106" d="100"/>
          <a:sy n="106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A3FD41-A44B-4235-950B-F514653E0032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9CEDD9-6617-419C-8E9B-A69F2F7C34E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160C4F-81E1-4CE2-B405-3E296ED27E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DFD012-1E9B-4402-9E88-10B78CD7D3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5234F3-4020-421C-93DF-21D3ADC01F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4E060F-280D-4685-9B1C-06F41B6A77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9ACF8E-C430-436E-877E-17B1317C50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E8A149-A8CB-4F7C-AEE7-8A71580CDF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616C07-5E57-4BC1-8851-DB7159EB21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CF4DE9-CA3A-4714-8AB4-FBA252F363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558EC8-8804-49B7-8979-9DEF40FBA1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870BAE-FB5B-42AF-BDCF-2E16833F9B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6E90BE-766D-4AEC-ADAE-723B024139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0F56C0-2A8C-4E63-AB28-5AC22ED223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428ED4-5E89-4E25-B42E-EE72DF4049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screen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BCC3826B-56AF-4BE3-92AF-0480411096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  <p:sldLayoutId id="2147483649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>
              <a:buNone/>
            </a:pPr>
            <a:endParaRPr lang="ru-RU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  <a:ea typeface="Adobe Kaiti Std R" pitchFamily="18" charset="-128"/>
                <a:cs typeface="AngsanaUPC" pitchFamily="18" charset="-34"/>
              </a:rPr>
              <a:t>              </a:t>
            </a:r>
          </a:p>
          <a:p>
            <a:pPr>
              <a:buNone/>
            </a:pPr>
            <a:endParaRPr lang="ru-RU" dirty="0" smtClean="0">
              <a:solidFill>
                <a:srgbClr val="FF0000"/>
              </a:solidFill>
              <a:ea typeface="Adobe Kaiti Std R" pitchFamily="18" charset="-128"/>
              <a:cs typeface="AngsanaUPC" pitchFamily="18" charset="-34"/>
            </a:endParaRP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  <a:ea typeface="Adobe Kaiti Std R" pitchFamily="18" charset="-128"/>
                <a:cs typeface="AngsanaUPC" pitchFamily="18" charset="-34"/>
              </a:rPr>
              <a:t>               Путешествие в страну </a:t>
            </a:r>
          </a:p>
          <a:p>
            <a:pPr>
              <a:buNone/>
            </a:pPr>
            <a:r>
              <a:rPr lang="ru-RU" sz="4400" dirty="0" smtClean="0">
                <a:solidFill>
                  <a:srgbClr val="FF0000"/>
                </a:solidFill>
                <a:ea typeface="Adobe Kaiti Std R" pitchFamily="18" charset="-128"/>
                <a:cs typeface="AngsanaUPC" pitchFamily="18" charset="-34"/>
              </a:rPr>
              <a:t>    «Лексика и Фразеология»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  <a:ea typeface="Adobe Kaiti Std R" pitchFamily="18" charset="-128"/>
                <a:cs typeface="AngsanaUPC" pitchFamily="18" charset="-34"/>
              </a:rPr>
              <a:t>                             6 класс</a:t>
            </a:r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508104" y="5445224"/>
            <a:ext cx="331545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Автор: </a:t>
            </a:r>
            <a:r>
              <a:rPr lang="ru-RU" sz="1400" dirty="0" err="1" smtClean="0"/>
              <a:t>Крючкова</a:t>
            </a:r>
            <a:r>
              <a:rPr lang="ru-RU" sz="1400" dirty="0" smtClean="0"/>
              <a:t> В.А., </a:t>
            </a:r>
          </a:p>
          <a:p>
            <a:r>
              <a:rPr lang="ru-RU" sz="1400" dirty="0" smtClean="0"/>
              <a:t>учитель русского языка и литературы</a:t>
            </a:r>
          </a:p>
          <a:p>
            <a:r>
              <a:rPr lang="ru-RU" sz="1400" dirty="0" smtClean="0"/>
              <a:t>МБУ «Школа №86» г.о. Тольятти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8"/>
          <p:cNvPicPr>
            <a:picLocks noGrp="1" noChangeAspect="1" noChangeArrowheads="1"/>
          </p:cNvPicPr>
          <p:nvPr>
            <p:ph/>
          </p:nvPr>
        </p:nvPicPr>
        <p:blipFill>
          <a:blip r:embed="rId2" cstate="screen"/>
          <a:srcRect b="-941"/>
          <a:stretch>
            <a:fillRect/>
          </a:stretch>
        </p:blipFill>
        <p:spPr>
          <a:xfrm>
            <a:off x="1187624" y="1268760"/>
            <a:ext cx="6336704" cy="4465364"/>
          </a:xfrm>
          <a:noFill/>
          <a:ln/>
        </p:spPr>
      </p:pic>
      <p:sp>
        <p:nvSpPr>
          <p:cNvPr id="4" name="Прямоугольник 3"/>
          <p:cNvSpPr/>
          <p:nvPr/>
        </p:nvSpPr>
        <p:spPr>
          <a:xfrm>
            <a:off x="827584" y="260648"/>
            <a:ext cx="465980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</a:rPr>
              <a:t>Как курица лапой</a:t>
            </a:r>
            <a:endParaRPr lang="ru-RU" sz="4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707904" y="5877272"/>
            <a:ext cx="47332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solidFill>
                  <a:srgbClr val="660033"/>
                </a:solidFill>
              </a:rPr>
              <a:t>писать неразборчиво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5"/>
          <p:cNvPicPr>
            <a:picLocks noGrp="1" noChangeAspect="1" noChangeArrowheads="1"/>
          </p:cNvPicPr>
          <p:nvPr>
            <p:ph/>
          </p:nvPr>
        </p:nvPicPr>
        <p:blipFill>
          <a:blip r:embed="rId2" cstate="screen"/>
          <a:srcRect b="-1665"/>
          <a:stretch>
            <a:fillRect/>
          </a:stretch>
        </p:blipFill>
        <p:spPr>
          <a:xfrm>
            <a:off x="971600" y="1400750"/>
            <a:ext cx="7128792" cy="3852478"/>
          </a:xfrm>
          <a:noFill/>
          <a:ln/>
        </p:spPr>
      </p:pic>
      <p:sp>
        <p:nvSpPr>
          <p:cNvPr id="4" name="Прямоугольник 3"/>
          <p:cNvSpPr/>
          <p:nvPr/>
        </p:nvSpPr>
        <p:spPr>
          <a:xfrm>
            <a:off x="1691680" y="332656"/>
            <a:ext cx="559422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Лить крокодиловы слёзы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051720" y="5589240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660033"/>
                </a:solidFill>
              </a:rPr>
              <a:t>притворно, неискренне жаловаться</a:t>
            </a:r>
            <a:endParaRPr lang="ru-RU" sz="2800" b="1" i="1" dirty="0">
              <a:solidFill>
                <a:srgbClr val="6600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19"/>
          <p:cNvPicPr>
            <a:picLocks noGrp="1" noChangeAspect="1" noChangeArrowheads="1"/>
          </p:cNvPicPr>
          <p:nvPr>
            <p:ph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683568" y="1124745"/>
            <a:ext cx="6984776" cy="4176464"/>
          </a:xfrm>
          <a:noFill/>
          <a:ln/>
        </p:spPr>
      </p:pic>
      <p:sp>
        <p:nvSpPr>
          <p:cNvPr id="4" name="Прямоугольник 3"/>
          <p:cNvSpPr/>
          <p:nvPr/>
        </p:nvSpPr>
        <p:spPr>
          <a:xfrm>
            <a:off x="1187624" y="332656"/>
            <a:ext cx="393575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>Считать ворон</a:t>
            </a:r>
            <a:endParaRPr lang="ru-RU" sz="3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475656" y="5661248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i="1" dirty="0" smtClean="0">
                <a:solidFill>
                  <a:schemeClr val="accent2"/>
                </a:solidFill>
              </a:rPr>
              <a:t>бездельничать, глядеть по сторонам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11"/>
          <p:cNvPicPr>
            <a:picLocks noGrp="1" noChangeAspect="1" noChangeArrowheads="1"/>
          </p:cNvPicPr>
          <p:nvPr>
            <p:ph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971600" y="1388226"/>
            <a:ext cx="6038107" cy="4201014"/>
          </a:xfrm>
          <a:noFill/>
          <a:ln/>
        </p:spPr>
      </p:pic>
      <p:sp>
        <p:nvSpPr>
          <p:cNvPr id="4" name="Прямоугольник 3"/>
          <p:cNvSpPr/>
          <p:nvPr/>
        </p:nvSpPr>
        <p:spPr>
          <a:xfrm>
            <a:off x="1619672" y="332656"/>
            <a:ext cx="58386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Вставлять палки в колёса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771800" y="5805264"/>
            <a:ext cx="581902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solidFill>
                  <a:schemeClr val="accent2"/>
                </a:solidFill>
              </a:rPr>
              <a:t>мешать в каком-либо деле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18"/>
          <p:cNvPicPr>
            <a:picLocks noGrp="1" noChangeAspect="1" noChangeArrowheads="1"/>
          </p:cNvPicPr>
          <p:nvPr>
            <p:ph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259632" y="1124744"/>
            <a:ext cx="5913467" cy="4288191"/>
          </a:xfrm>
          <a:noFill/>
          <a:ln/>
        </p:spPr>
      </p:pic>
      <p:sp>
        <p:nvSpPr>
          <p:cNvPr id="4" name="Прямоугольник 3"/>
          <p:cNvSpPr/>
          <p:nvPr/>
        </p:nvSpPr>
        <p:spPr>
          <a:xfrm>
            <a:off x="1835696" y="332656"/>
            <a:ext cx="398929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>Сесть в галошу</a:t>
            </a:r>
            <a:endParaRPr lang="ru-RU" sz="3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483768" y="5589240"/>
            <a:ext cx="63699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smtClean="0">
                <a:solidFill>
                  <a:schemeClr val="accent2"/>
                </a:solidFill>
              </a:rPr>
              <a:t>оказаться в неловком положении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D:\Desktop\4.jpg"/>
          <p:cNvPicPr>
            <a:picLocks noGrp="1" noChangeAspect="1" noChangeArrowheads="1"/>
          </p:cNvPicPr>
          <p:nvPr>
            <p:ph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908720"/>
            <a:ext cx="4536504" cy="308747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39552" y="260648"/>
            <a:ext cx="5688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Boyarsky" pitchFamily="33" charset="0"/>
              </a:rPr>
              <a:t>Музей Древнего быта</a:t>
            </a:r>
            <a:endParaRPr lang="ru-RU" sz="3200" dirty="0">
              <a:solidFill>
                <a:srgbClr val="FF0000"/>
              </a:solidFill>
              <a:latin typeface="Boyarsky" pitchFamily="33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4221088"/>
            <a:ext cx="763284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У нее прекрасные очи. Ланиты как персик. С её уст не сходит улыбка . Выя у нее как у лебедя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D:\Desktop\4.jpg"/>
          <p:cNvPicPr>
            <a:picLocks noGrp="1" noChangeAspect="1" noChangeArrowheads="1"/>
          </p:cNvPicPr>
          <p:nvPr>
            <p:ph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908720"/>
            <a:ext cx="4536504" cy="308747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39552" y="260648"/>
            <a:ext cx="5688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Boyarsky" pitchFamily="33" charset="0"/>
              </a:rPr>
              <a:t>Музей Древнего быта</a:t>
            </a:r>
            <a:endParaRPr lang="ru-RU" sz="3200" dirty="0">
              <a:solidFill>
                <a:srgbClr val="FF0000"/>
              </a:solidFill>
              <a:latin typeface="Boyarsky" pitchFamily="33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4221088"/>
            <a:ext cx="763284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У нее прекрасные </a:t>
            </a:r>
            <a:r>
              <a:rPr lang="ru-RU" sz="3200" dirty="0" smtClean="0">
                <a:solidFill>
                  <a:srgbClr val="FF0000"/>
                </a:solidFill>
              </a:rPr>
              <a:t>глаза</a:t>
            </a:r>
            <a:r>
              <a:rPr lang="ru-RU" sz="3200" dirty="0" smtClean="0"/>
              <a:t>. </a:t>
            </a:r>
            <a:r>
              <a:rPr lang="ru-RU" sz="3200" dirty="0" smtClean="0">
                <a:solidFill>
                  <a:srgbClr val="FF0000"/>
                </a:solidFill>
              </a:rPr>
              <a:t>Щеки</a:t>
            </a:r>
            <a:r>
              <a:rPr lang="ru-RU" sz="3200" dirty="0" smtClean="0"/>
              <a:t> как персик. С её </a:t>
            </a:r>
            <a:r>
              <a:rPr lang="ru-RU" sz="3200" dirty="0" smtClean="0">
                <a:solidFill>
                  <a:srgbClr val="FF0000"/>
                </a:solidFill>
              </a:rPr>
              <a:t>губ</a:t>
            </a:r>
            <a:r>
              <a:rPr lang="ru-RU" sz="3200" dirty="0" smtClean="0"/>
              <a:t> не сходит улыбка . </a:t>
            </a:r>
            <a:r>
              <a:rPr lang="ru-RU" sz="3200" dirty="0" smtClean="0">
                <a:solidFill>
                  <a:srgbClr val="FF0000"/>
                </a:solidFill>
              </a:rPr>
              <a:t>Шея</a:t>
            </a:r>
            <a:r>
              <a:rPr lang="ru-RU" sz="3200" dirty="0" smtClean="0"/>
              <a:t> у нее как у лебедя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4" name="Picture 6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916113"/>
            <a:ext cx="9144000" cy="494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5" name="Text Box 7"/>
          <p:cNvSpPr txBox="1">
            <a:spLocks noChangeArrowheads="1"/>
          </p:cNvSpPr>
          <p:nvPr/>
        </p:nvSpPr>
        <p:spPr bwMode="auto">
          <a:xfrm>
            <a:off x="1547813" y="354013"/>
            <a:ext cx="4476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 u="sng">
                <a:solidFill>
                  <a:srgbClr val="FF0000"/>
                </a:solidFill>
              </a:rPr>
              <a:t>Игра «Соколиный глаз»</a:t>
            </a:r>
            <a:endParaRPr lang="ru-RU" sz="2800" b="1">
              <a:solidFill>
                <a:srgbClr val="FF0000"/>
              </a:solidFill>
            </a:endParaRPr>
          </a:p>
        </p:txBody>
      </p:sp>
      <p:sp>
        <p:nvSpPr>
          <p:cNvPr id="53256" name="Text Box 8"/>
          <p:cNvSpPr txBox="1">
            <a:spLocks noChangeArrowheads="1"/>
          </p:cNvSpPr>
          <p:nvPr/>
        </p:nvSpPr>
        <p:spPr bwMode="auto">
          <a:xfrm>
            <a:off x="0" y="1196975"/>
            <a:ext cx="729615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200" b="1" i="1">
                <a:solidFill>
                  <a:srgbClr val="0000CC"/>
                </a:solidFill>
              </a:rPr>
              <a:t>Кто найдет в тексте больше устаревших слов?</a:t>
            </a:r>
          </a:p>
        </p:txBody>
      </p:sp>
      <p:pic>
        <p:nvPicPr>
          <p:cNvPr id="53257" name="Picture 9" descr="PE00014_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092950" y="333375"/>
            <a:ext cx="1814513" cy="123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8" name="Text Box 10"/>
          <p:cNvSpPr txBox="1">
            <a:spLocks noChangeArrowheads="1"/>
          </p:cNvSpPr>
          <p:nvPr/>
        </p:nvSpPr>
        <p:spPr bwMode="auto">
          <a:xfrm>
            <a:off x="1908175" y="2649538"/>
            <a:ext cx="5472113" cy="3941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230000"/>
              </a:lnSpc>
            </a:pPr>
            <a:r>
              <a:rPr lang="ru-RU" sz="2200" b="1">
                <a:solidFill>
                  <a:srgbClr val="0000CC"/>
                </a:solidFill>
              </a:rPr>
              <a:t>Снился Святославу смутный сон. </a:t>
            </a:r>
          </a:p>
          <a:p>
            <a:pPr>
              <a:lnSpc>
                <a:spcPct val="230000"/>
              </a:lnSpc>
            </a:pPr>
            <a:r>
              <a:rPr lang="ru-RU" sz="2200" b="1">
                <a:solidFill>
                  <a:srgbClr val="0000CC"/>
                </a:solidFill>
              </a:rPr>
              <a:t>В стольном граде в тереме высоком. </a:t>
            </a:r>
          </a:p>
          <a:p>
            <a:pPr>
              <a:lnSpc>
                <a:spcPct val="230000"/>
              </a:lnSpc>
            </a:pPr>
            <a:r>
              <a:rPr lang="ru-RU" sz="2200" b="1">
                <a:solidFill>
                  <a:srgbClr val="0000CC"/>
                </a:solidFill>
              </a:rPr>
              <a:t>И, собрав бояр, поведал он, </a:t>
            </a:r>
          </a:p>
          <a:p>
            <a:pPr>
              <a:lnSpc>
                <a:spcPct val="230000"/>
              </a:lnSpc>
            </a:pPr>
            <a:r>
              <a:rPr lang="ru-RU" sz="2200" b="1">
                <a:solidFill>
                  <a:srgbClr val="0000CC"/>
                </a:solidFill>
              </a:rPr>
              <a:t>Что узрел во мраке вещим оком.</a:t>
            </a:r>
          </a:p>
          <a:p>
            <a:pPr>
              <a:lnSpc>
                <a:spcPct val="230000"/>
              </a:lnSpc>
            </a:pPr>
            <a:endParaRPr lang="ru-RU" sz="2200">
              <a:solidFill>
                <a:srgbClr val="0000CC"/>
              </a:solidFill>
            </a:endParaRPr>
          </a:p>
        </p:txBody>
      </p:sp>
      <p:sp>
        <p:nvSpPr>
          <p:cNvPr id="53259" name="Line 11"/>
          <p:cNvSpPr>
            <a:spLocks noChangeShapeType="1"/>
          </p:cNvSpPr>
          <p:nvPr/>
        </p:nvSpPr>
        <p:spPr bwMode="auto">
          <a:xfrm>
            <a:off x="2124075" y="4149725"/>
            <a:ext cx="2376488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3260" name="Text Box 12"/>
          <p:cNvSpPr txBox="1">
            <a:spLocks noChangeArrowheads="1"/>
          </p:cNvSpPr>
          <p:nvPr/>
        </p:nvSpPr>
        <p:spPr bwMode="auto">
          <a:xfrm>
            <a:off x="2771775" y="3573463"/>
            <a:ext cx="1270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 b="1">
                <a:solidFill>
                  <a:srgbClr val="FF0000"/>
                </a:solidFill>
              </a:rPr>
              <a:t>(столица)</a:t>
            </a:r>
          </a:p>
        </p:txBody>
      </p:sp>
      <p:sp>
        <p:nvSpPr>
          <p:cNvPr id="53261" name="Line 13"/>
          <p:cNvSpPr>
            <a:spLocks noChangeShapeType="1"/>
          </p:cNvSpPr>
          <p:nvPr/>
        </p:nvSpPr>
        <p:spPr bwMode="auto">
          <a:xfrm>
            <a:off x="3419475" y="4941888"/>
            <a:ext cx="792163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3262" name="Line 14"/>
          <p:cNvSpPr>
            <a:spLocks noChangeShapeType="1"/>
          </p:cNvSpPr>
          <p:nvPr/>
        </p:nvSpPr>
        <p:spPr bwMode="auto">
          <a:xfrm>
            <a:off x="4787900" y="5734050"/>
            <a:ext cx="93662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3263" name="Line 15"/>
          <p:cNvSpPr>
            <a:spLocks noChangeShapeType="1"/>
          </p:cNvSpPr>
          <p:nvPr/>
        </p:nvSpPr>
        <p:spPr bwMode="auto">
          <a:xfrm>
            <a:off x="5940425" y="5734050"/>
            <a:ext cx="649288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3264" name="Line 16"/>
          <p:cNvSpPr>
            <a:spLocks noChangeShapeType="1"/>
          </p:cNvSpPr>
          <p:nvPr/>
        </p:nvSpPr>
        <p:spPr bwMode="auto">
          <a:xfrm>
            <a:off x="2555875" y="5734050"/>
            <a:ext cx="863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3265" name="Text Box 17"/>
          <p:cNvSpPr txBox="1">
            <a:spLocks noChangeArrowheads="1"/>
          </p:cNvSpPr>
          <p:nvPr/>
        </p:nvSpPr>
        <p:spPr bwMode="auto">
          <a:xfrm>
            <a:off x="2411413" y="4292600"/>
            <a:ext cx="33686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solidFill>
                  <a:srgbClr val="FF0000"/>
                </a:solidFill>
              </a:rPr>
              <a:t>(</a:t>
            </a:r>
            <a:r>
              <a:rPr lang="ru-RU" sz="1800" b="1">
                <a:solidFill>
                  <a:srgbClr val="FF0000"/>
                </a:solidFill>
              </a:rPr>
              <a:t>крупные землевладельцы)</a:t>
            </a:r>
          </a:p>
        </p:txBody>
      </p:sp>
      <p:sp>
        <p:nvSpPr>
          <p:cNvPr id="53266" name="Text Box 18"/>
          <p:cNvSpPr txBox="1">
            <a:spLocks noChangeArrowheads="1"/>
          </p:cNvSpPr>
          <p:nvPr/>
        </p:nvSpPr>
        <p:spPr bwMode="auto">
          <a:xfrm>
            <a:off x="2411413" y="5013325"/>
            <a:ext cx="1162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 b="1">
                <a:solidFill>
                  <a:srgbClr val="FF0000"/>
                </a:solidFill>
              </a:rPr>
              <a:t>(увидел)</a:t>
            </a:r>
          </a:p>
        </p:txBody>
      </p:sp>
      <p:sp>
        <p:nvSpPr>
          <p:cNvPr id="53267" name="Text Box 19"/>
          <p:cNvSpPr txBox="1">
            <a:spLocks noChangeArrowheads="1"/>
          </p:cNvSpPr>
          <p:nvPr/>
        </p:nvSpPr>
        <p:spPr bwMode="auto">
          <a:xfrm>
            <a:off x="4356100" y="5013325"/>
            <a:ext cx="18176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 b="1">
                <a:solidFill>
                  <a:srgbClr val="FF0000"/>
                </a:solidFill>
              </a:rPr>
              <a:t>(пророческий)</a:t>
            </a:r>
          </a:p>
        </p:txBody>
      </p:sp>
      <p:sp>
        <p:nvSpPr>
          <p:cNvPr id="53268" name="Text Box 20"/>
          <p:cNvSpPr txBox="1">
            <a:spLocks noChangeArrowheads="1"/>
          </p:cNvSpPr>
          <p:nvPr/>
        </p:nvSpPr>
        <p:spPr bwMode="auto">
          <a:xfrm>
            <a:off x="6084888" y="5013325"/>
            <a:ext cx="8175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 b="1">
                <a:solidFill>
                  <a:srgbClr val="FF0000"/>
                </a:solidFill>
              </a:rPr>
              <a:t>(глаз)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53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32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32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32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3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32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32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32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3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3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32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32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3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3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3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32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32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32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32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32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32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32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32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3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3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32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32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53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3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32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32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53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3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5" grpId="0"/>
      <p:bldP spid="53256" grpId="0"/>
      <p:bldP spid="53258" grpId="0"/>
      <p:bldP spid="53259" grpId="0" animBg="1"/>
      <p:bldP spid="53260" grpId="0"/>
      <p:bldP spid="53261" grpId="0" animBg="1"/>
      <p:bldP spid="53262" grpId="0" animBg="1"/>
      <p:bldP spid="53263" grpId="0" animBg="1"/>
      <p:bldP spid="53264" grpId="0" animBg="1"/>
      <p:bldP spid="53265" grpId="0"/>
      <p:bldP spid="53266" grpId="0"/>
      <p:bldP spid="53267" grpId="0"/>
      <p:bldP spid="5326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D:\Desktop\5.jpg"/>
          <p:cNvPicPr>
            <a:picLocks noGrp="1" noChangeAspect="1" noChangeArrowheads="1"/>
          </p:cNvPicPr>
          <p:nvPr>
            <p:ph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1124744"/>
            <a:ext cx="3600400" cy="266914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39552" y="404664"/>
            <a:ext cx="7920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Boyarsky" pitchFamily="33" charset="0"/>
              </a:rPr>
              <a:t>Лес Профессионализмов</a:t>
            </a:r>
            <a:endParaRPr lang="ru-RU" sz="3600" dirty="0">
              <a:solidFill>
                <a:srgbClr val="FF0000"/>
              </a:solidFill>
              <a:latin typeface="Boyarsky" pitchFamily="33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23928" y="1124744"/>
            <a:ext cx="504056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Опера, артиллерия, микстура, квадрат, император, аккумулятор, адвокат, кларнет, снаряд, бронхит, уравнение, крестьяне, карбюратор, прокурор, романс, десант, ингаляция, умножить, воевода, </a:t>
            </a:r>
            <a:r>
              <a:rPr lang="ru-RU" dirty="0" err="1" smtClean="0"/>
              <a:t>шиномонтаж</a:t>
            </a:r>
            <a:r>
              <a:rPr lang="ru-RU" dirty="0" smtClean="0"/>
              <a:t>, судья, скрипка, патрон, прививка, равенство, феодализм, бампер, свидетель,</a:t>
            </a:r>
            <a:endParaRPr lang="ru-RU" dirty="0"/>
          </a:p>
          <a:p>
            <a:r>
              <a:rPr lang="ru-RU" dirty="0"/>
              <a:t>н</a:t>
            </a:r>
            <a:r>
              <a:rPr lang="ru-RU" dirty="0" smtClean="0"/>
              <a:t>ота, батальон, фурункул, окружность, реформа, тормоз, обжалование.</a:t>
            </a:r>
            <a:endParaRPr lang="ru-RU" dirty="0"/>
          </a:p>
          <a:p>
            <a:endParaRPr lang="ru-RU" dirty="0"/>
          </a:p>
        </p:txBody>
      </p:sp>
      <p:sp>
        <p:nvSpPr>
          <p:cNvPr id="36867" name="Rectangle 3"/>
          <p:cNvSpPr>
            <a:spLocks noChangeArrowheads="1"/>
          </p:cNvSpPr>
          <p:nvPr/>
        </p:nvSpPr>
        <p:spPr bwMode="auto">
          <a:xfrm>
            <a:off x="683568" y="4869160"/>
            <a:ext cx="684076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Музыканты, военные, врачи, математики, историки, шофёры, юристы</a:t>
            </a:r>
            <a:endParaRPr kumimoji="0" lang="ru-RU" sz="2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D:\Desktop\6.jpg"/>
          <p:cNvPicPr>
            <a:picLocks noGrp="1" noChangeAspect="1" noChangeArrowheads="1"/>
          </p:cNvPicPr>
          <p:nvPr>
            <p:ph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980728"/>
            <a:ext cx="4176464" cy="300810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899592" y="260648"/>
            <a:ext cx="56653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Boyarsky" pitchFamily="33" charset="0"/>
              </a:rPr>
              <a:t>Парк Диалектизмов</a:t>
            </a:r>
            <a:endParaRPr lang="ru-RU" sz="3600" dirty="0">
              <a:solidFill>
                <a:srgbClr val="FF0000"/>
              </a:solidFill>
              <a:latin typeface="Boyarsky" pitchFamily="33" charset="0"/>
            </a:endParaRPr>
          </a:p>
        </p:txBody>
      </p:sp>
      <p:sp>
        <p:nvSpPr>
          <p:cNvPr id="37891" name="Rectangle 3"/>
          <p:cNvSpPr>
            <a:spLocks noChangeArrowheads="1"/>
          </p:cNvSpPr>
          <p:nvPr/>
        </p:nvSpPr>
        <p:spPr bwMode="auto">
          <a:xfrm>
            <a:off x="4716016" y="1124744"/>
            <a:ext cx="396044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Сходи, внучек, в ригу, принеси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мялицу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Хорошо, бабушка. А бердо, ты баяла, прихватить?</a:t>
            </a:r>
            <a:endParaRPr kumimoji="0" lang="ru-RU" sz="2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Прихвати,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дроля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 Да еще в сенях молока кринку.  Пряженцев я напекла да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каравайцев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Полудневать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будем.</a:t>
            </a:r>
            <a:endParaRPr kumimoji="0" lang="ru-RU" sz="2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Я мигом, бабушка.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sp>
        <p:nvSpPr>
          <p:cNvPr id="37893" name="Rectangle 5"/>
          <p:cNvSpPr>
            <a:spLocks noChangeArrowheads="1"/>
          </p:cNvSpPr>
          <p:nvPr/>
        </p:nvSpPr>
        <p:spPr bwMode="auto">
          <a:xfrm>
            <a:off x="179512" y="4035261"/>
            <a:ext cx="651621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Рига - сарай для сушки снопов и молотьбы.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Мялица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- мялка, снаряд, которым мнут лен.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Баять – говорить.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Бердо - принадлежность ткацкого стана.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Дроля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– дорогой, милый.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Кринка - молочный горшок, узковатый и высокий.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Пряженец - лепешка, оладья на масле; блин.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Каравайцы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- пшеничные блины.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Полудневать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- обедать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/>
      <p:bldP spid="3789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2051720" y="274638"/>
            <a:ext cx="6635080" cy="5851525"/>
          </a:xfrm>
        </p:spPr>
        <p:txBody>
          <a:bodyPr/>
          <a:lstStyle/>
          <a:p>
            <a:pPr>
              <a:buNone/>
            </a:pPr>
            <a:r>
              <a:rPr lang="ru-RU" sz="1800" dirty="0" smtClean="0"/>
              <a:t>                МУЖЕСТВО </a:t>
            </a:r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Мы знаем, что ныне лежит на весах </a:t>
            </a:r>
          </a:p>
          <a:p>
            <a:pPr>
              <a:buNone/>
            </a:pPr>
            <a:r>
              <a:rPr lang="ru-RU" sz="1800" dirty="0" smtClean="0"/>
              <a:t>И что совершается ныне. </a:t>
            </a:r>
          </a:p>
          <a:p>
            <a:pPr>
              <a:buNone/>
            </a:pPr>
            <a:r>
              <a:rPr lang="ru-RU" sz="1800" dirty="0" smtClean="0"/>
              <a:t>Час мужества пробил на наших часах, </a:t>
            </a:r>
          </a:p>
          <a:p>
            <a:pPr>
              <a:buNone/>
            </a:pPr>
            <a:r>
              <a:rPr lang="ru-RU" sz="1800" dirty="0" smtClean="0"/>
              <a:t>И мужество нас не покинет. </a:t>
            </a:r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Не страшно под пулями мертвыми лечь, </a:t>
            </a:r>
          </a:p>
          <a:p>
            <a:pPr>
              <a:buNone/>
            </a:pPr>
            <a:r>
              <a:rPr lang="ru-RU" sz="1800" dirty="0" smtClean="0"/>
              <a:t>Не горько остаться без крова, </a:t>
            </a:r>
          </a:p>
          <a:p>
            <a:pPr>
              <a:buNone/>
            </a:pPr>
            <a:r>
              <a:rPr lang="ru-RU" sz="1800" dirty="0" smtClean="0"/>
              <a:t>И мы сохраним тебя, русская речь, </a:t>
            </a:r>
          </a:p>
          <a:p>
            <a:pPr>
              <a:buNone/>
            </a:pPr>
            <a:r>
              <a:rPr lang="ru-RU" sz="1800" dirty="0" smtClean="0"/>
              <a:t>Великое русское слово. </a:t>
            </a:r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Свободным и чистым тебя пронесем, </a:t>
            </a:r>
          </a:p>
          <a:p>
            <a:pPr>
              <a:buNone/>
            </a:pPr>
            <a:r>
              <a:rPr lang="ru-RU" sz="1800" dirty="0" smtClean="0"/>
              <a:t>И внукам дадим, и от плена спасем </a:t>
            </a:r>
          </a:p>
          <a:p>
            <a:pPr>
              <a:buNone/>
            </a:pPr>
            <a:r>
              <a:rPr lang="ru-RU" sz="1800" dirty="0" smtClean="0"/>
              <a:t>Навеки!                   </a:t>
            </a:r>
          </a:p>
          <a:p>
            <a:pPr>
              <a:buNone/>
            </a:pPr>
            <a:r>
              <a:rPr lang="ru-RU" sz="1800" dirty="0" smtClean="0"/>
              <a:t>                                             Анна Ахматова </a:t>
            </a:r>
          </a:p>
          <a:p>
            <a:pPr>
              <a:buNone/>
            </a:pP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D:\Desktop\7.jpg"/>
          <p:cNvPicPr>
            <a:picLocks noGrp="1" noChangeAspect="1" noChangeArrowheads="1"/>
          </p:cNvPicPr>
          <p:nvPr>
            <p:ph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1052736"/>
            <a:ext cx="4320778" cy="273620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755576" y="188640"/>
            <a:ext cx="50545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Boyarsky" pitchFamily="33" charset="0"/>
              </a:rPr>
              <a:t>Кафе «ВИЗАВИ»</a:t>
            </a:r>
            <a:endParaRPr lang="ru-RU" sz="3600" dirty="0">
              <a:solidFill>
                <a:srgbClr val="FF0000"/>
              </a:solidFill>
              <a:latin typeface="Boyarsky" pitchFamily="33" charset="0"/>
            </a:endParaRPr>
          </a:p>
        </p:txBody>
      </p:sp>
      <p:sp>
        <p:nvSpPr>
          <p:cNvPr id="38915" name="Rectangle 3"/>
          <p:cNvSpPr>
            <a:spLocks noChangeArrowheads="1"/>
          </p:cNvSpPr>
          <p:nvPr/>
        </p:nvSpPr>
        <p:spPr bwMode="auto">
          <a:xfrm>
            <a:off x="5148064" y="559714"/>
            <a:ext cx="2952328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Меню кафе «Визави»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4644008" y="854714"/>
            <a:ext cx="4176464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Салаты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Салат  с авокадо</a:t>
            </a:r>
            <a:endParaRPr kumimoji="0" lang="ru-RU" sz="14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Теплый салат из филе кролика</a:t>
            </a:r>
            <a:endParaRPr kumimoji="0" lang="ru-RU" sz="14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Салат из осетрины</a:t>
            </a:r>
            <a:endParaRPr kumimoji="0" lang="ru-RU" sz="14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Салат из языка с грибами</a:t>
            </a:r>
            <a:endParaRPr kumimoji="0" lang="ru-RU" sz="14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Супы</a:t>
            </a:r>
            <a:endParaRPr kumimoji="0" lang="ru-RU" sz="14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Борщ красный с фасолью</a:t>
            </a:r>
            <a:endParaRPr kumimoji="0" lang="ru-RU" sz="14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Суп куриный с гренками</a:t>
            </a:r>
            <a:endParaRPr kumimoji="0" lang="ru-RU" sz="14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Окрошка с квасом</a:t>
            </a:r>
            <a:endParaRPr kumimoji="0" lang="ru-RU" sz="14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Гарниры</a:t>
            </a:r>
            <a:endParaRPr kumimoji="0" lang="ru-RU" sz="14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Гречка с луком и грибами</a:t>
            </a:r>
            <a:endParaRPr kumimoji="0" lang="ru-RU" sz="14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Пюре картофельное</a:t>
            </a:r>
            <a:endParaRPr kumimoji="0" lang="ru-RU" sz="14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Рис отварной</a:t>
            </a:r>
            <a:endParaRPr kumimoji="0" lang="ru-RU" sz="14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Картофель фри.</a:t>
            </a:r>
            <a:endParaRPr kumimoji="0" lang="ru-RU" sz="14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Десерты </a:t>
            </a:r>
            <a:endParaRPr kumimoji="0" lang="ru-RU" sz="14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Ассорти  из ягод.</a:t>
            </a:r>
            <a:endParaRPr kumimoji="0" lang="ru-RU" sz="14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Мороженое с сиропом.</a:t>
            </a:r>
            <a:endParaRPr kumimoji="0" lang="ru-RU" sz="14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Торт с лесными ягодами.</a:t>
            </a:r>
            <a:endParaRPr kumimoji="0" lang="ru-RU" sz="14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Яблоки в карамели .</a:t>
            </a:r>
            <a:endParaRPr kumimoji="0" lang="ru-RU" sz="14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Карпаччо</a:t>
            </a:r>
            <a:r>
              <a:rPr kumimoji="0" lang="ru-RU" sz="1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из манго.</a:t>
            </a:r>
            <a:endParaRPr kumimoji="0" lang="ru-RU" sz="14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Фламбе</a:t>
            </a:r>
            <a:r>
              <a:rPr kumimoji="0" lang="ru-RU" sz="1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из лесных ягод.</a:t>
            </a:r>
            <a:endParaRPr kumimoji="0" lang="ru-RU" sz="14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Напитки </a:t>
            </a:r>
            <a:endParaRPr kumimoji="0" lang="ru-RU" sz="14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Кофе со сливками</a:t>
            </a:r>
            <a:endParaRPr kumimoji="0" lang="ru-RU" sz="14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Коктейль  ягодный</a:t>
            </a:r>
            <a:endParaRPr kumimoji="0" lang="ru-RU" sz="14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Чай черный</a:t>
            </a:r>
            <a:endParaRPr kumimoji="0" lang="ru-RU" sz="14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Квас русский</a:t>
            </a:r>
            <a:endParaRPr kumimoji="0" lang="ru-RU" sz="14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Сок яблочный</a:t>
            </a:r>
            <a:endParaRPr kumimoji="0" lang="ru-RU" sz="14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D:\Desktop\7.jpg"/>
          <p:cNvPicPr>
            <a:picLocks noGrp="1" noChangeAspect="1" noChangeArrowheads="1"/>
          </p:cNvPicPr>
          <p:nvPr>
            <p:ph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1052736"/>
            <a:ext cx="4320778" cy="273620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79512" y="116632"/>
            <a:ext cx="50545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Boyarsky" pitchFamily="33" charset="0"/>
              </a:rPr>
              <a:t>Кафе «ВИЗАВИ»</a:t>
            </a:r>
            <a:endParaRPr lang="ru-RU" sz="3600" dirty="0">
              <a:solidFill>
                <a:srgbClr val="FF0000"/>
              </a:solidFill>
              <a:latin typeface="Boyarsky" pitchFamily="33" charset="0"/>
            </a:endParaRPr>
          </a:p>
        </p:txBody>
      </p:sp>
      <p:sp>
        <p:nvSpPr>
          <p:cNvPr id="38915" name="Rectangle 3"/>
          <p:cNvSpPr>
            <a:spLocks noChangeArrowheads="1"/>
          </p:cNvSpPr>
          <p:nvPr/>
        </p:nvSpPr>
        <p:spPr bwMode="auto">
          <a:xfrm>
            <a:off x="5292080" y="548680"/>
            <a:ext cx="2952328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Меню кафе «Визави»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72000" y="836712"/>
            <a:ext cx="4572000" cy="590931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just" eaLnBrk="0" hangingPunct="0"/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Салаты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algn="just" eaLnBrk="0" hangingPunct="0"/>
            <a:r>
              <a:rPr kumimoji="0" lang="ru-RU" sz="1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Салат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(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итал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.) с </a:t>
            </a:r>
            <a:r>
              <a:rPr kumimoji="0" lang="ru-RU" sz="1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авокадо (португ.)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algn="just" eaLnBrk="0" hangingPunct="0"/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Теплый </a:t>
            </a:r>
            <a:r>
              <a:rPr kumimoji="0" lang="ru-RU" sz="1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салат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из </a:t>
            </a:r>
            <a:r>
              <a:rPr kumimoji="0" lang="ru-RU" sz="1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филе(франц.)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кролика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algn="just" eaLnBrk="0" hangingPunct="0"/>
            <a:r>
              <a:rPr kumimoji="0" lang="ru-RU" sz="1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Салат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из осетрины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algn="just" eaLnBrk="0" hangingPunct="0"/>
            <a:r>
              <a:rPr kumimoji="0" lang="ru-RU" sz="1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Салат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из языка с грибами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algn="just" eaLnBrk="0" hangingPunct="0"/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Супы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algn="just" eaLnBrk="0" hangingPunct="0"/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Борщ красный с </a:t>
            </a:r>
            <a:r>
              <a:rPr kumimoji="0" lang="ru-RU" sz="1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фасолью (</a:t>
            </a:r>
            <a:r>
              <a:rPr kumimoji="0" lang="ru-RU" sz="1400" b="0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гречес</a:t>
            </a:r>
            <a:r>
              <a:rPr kumimoji="0" lang="ru-RU" sz="1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algn="just" eaLnBrk="0" hangingPunct="0"/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Суп куриный с гренками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algn="just" eaLnBrk="0" hangingPunct="0"/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Окрошка с квасом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algn="just" eaLnBrk="0" hangingPunct="0"/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Гарниры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algn="just" eaLnBrk="0" hangingPunct="0"/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Гречка с луком и грибами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algn="just" eaLnBrk="0" hangingPunct="0"/>
            <a:r>
              <a:rPr kumimoji="0" lang="ru-RU" sz="1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Пюре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картофельное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algn="just" eaLnBrk="0" hangingPunct="0"/>
            <a:r>
              <a:rPr kumimoji="0" lang="ru-RU" sz="1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Рис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(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гречес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.) отварной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algn="just" eaLnBrk="0" hangingPunct="0"/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Картофель </a:t>
            </a:r>
            <a:r>
              <a:rPr kumimoji="0" lang="ru-RU" sz="1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фри (француз.)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algn="just" eaLnBrk="0" hangingPunct="0"/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Десерты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algn="just" eaLnBrk="0" hangingPunct="0"/>
            <a:r>
              <a:rPr kumimoji="0" lang="ru-RU" sz="1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Ассорти (франц.)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из ягод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algn="just" eaLnBrk="0" hangingPunct="0"/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Мороженое с </a:t>
            </a:r>
            <a:r>
              <a:rPr kumimoji="0" lang="ru-RU" sz="1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сиропом (француз)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algn="just" eaLnBrk="0" hangingPunct="0"/>
            <a:r>
              <a:rPr kumimoji="0" lang="ru-RU" sz="1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Торт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(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итальянс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.) с лесными ягодами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algn="just" eaLnBrk="0" hangingPunct="0"/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Яблоки в</a:t>
            </a:r>
            <a:r>
              <a:rPr kumimoji="0" lang="ru-RU" sz="1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карамели (француз.)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algn="just" eaLnBrk="0" hangingPunct="0"/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Карпаччо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(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итал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.)из манго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algn="just" eaLnBrk="0" hangingPunct="0"/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Фламбе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(франц.)из лесных ягод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algn="just" eaLnBrk="0" hangingPunct="0"/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Напитки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algn="just" eaLnBrk="0" hangingPunct="0"/>
            <a:r>
              <a:rPr kumimoji="0" lang="ru-RU" sz="1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Кофе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(гол, араб) со сливками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algn="just" eaLnBrk="0" hangingPunct="0"/>
            <a:r>
              <a:rPr kumimoji="0" lang="ru-RU" sz="1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Коктейль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(англ.)  ягодный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algn="just" eaLnBrk="0" hangingPunct="0"/>
            <a:r>
              <a:rPr kumimoji="0" lang="ru-RU" sz="1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Чай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( 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китайск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) черный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algn="just" eaLnBrk="0" hangingPunct="0"/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Квас русский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algn="just" eaLnBrk="0" hangingPunct="0"/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Сок яблочный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D:\Desktop\8.jpg"/>
          <p:cNvPicPr>
            <a:picLocks noGrp="1" noChangeAspect="1" noChangeArrowheads="1"/>
          </p:cNvPicPr>
          <p:nvPr>
            <p:ph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2420888"/>
            <a:ext cx="4020418" cy="408148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11560" y="260648"/>
            <a:ext cx="75985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Boyarsky" pitchFamily="33" charset="0"/>
              </a:rPr>
              <a:t>Гора Антонимов и Синонимов</a:t>
            </a:r>
            <a:endParaRPr lang="ru-RU" sz="3200" dirty="0">
              <a:solidFill>
                <a:srgbClr val="FF0000"/>
              </a:solidFill>
              <a:latin typeface="Boyarsky" pitchFamily="33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076056" y="1484784"/>
          <a:ext cx="3311768" cy="4586936"/>
        </p:xfrm>
        <a:graphic>
          <a:graphicData uri="http://schemas.openxmlformats.org/drawingml/2006/table">
            <a:tbl>
              <a:tblPr/>
              <a:tblGrid>
                <a:gridCol w="1650042"/>
                <a:gridCol w="1661726"/>
              </a:tblGrid>
              <a:tr h="19064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Times New Roman"/>
                          <a:cs typeface="Times New Roman"/>
                        </a:rPr>
                        <a:t>Лес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i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1502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Сила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1502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Огонь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1502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0" dirty="0" smtClean="0">
                          <a:latin typeface="Calibri"/>
                          <a:ea typeface="Calibri"/>
                          <a:cs typeface="Times New Roman"/>
                        </a:rPr>
                        <a:t>Караул</a:t>
                      </a:r>
                      <a:endParaRPr lang="ru-RU" sz="16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1502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Деревня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1502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Подделка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1502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Заседание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1502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Оглавление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3003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Превосходный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3003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Удостоверение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D:\Desktop\8.jpg"/>
          <p:cNvPicPr>
            <a:picLocks noGrp="1" noChangeAspect="1" noChangeArrowheads="1"/>
          </p:cNvPicPr>
          <p:nvPr>
            <p:ph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2420888"/>
            <a:ext cx="4020418" cy="408148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11560" y="260648"/>
            <a:ext cx="75985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Boyarsky" pitchFamily="33" charset="0"/>
              </a:rPr>
              <a:t>Гора Антонимов и Синонимов</a:t>
            </a:r>
            <a:endParaRPr lang="ru-RU" sz="3200" dirty="0">
              <a:solidFill>
                <a:srgbClr val="FF0000"/>
              </a:solidFill>
              <a:latin typeface="Boyarsky" pitchFamily="33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5076056" y="1268760"/>
          <a:ext cx="3708112" cy="4752531"/>
        </p:xfrm>
        <a:graphic>
          <a:graphicData uri="http://schemas.openxmlformats.org/drawingml/2006/table">
            <a:tbl>
              <a:tblPr/>
              <a:tblGrid>
                <a:gridCol w="1847514"/>
                <a:gridCol w="1860598"/>
              </a:tblGrid>
              <a:tr h="249628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libri"/>
                          <a:ea typeface="Times New Roman"/>
                          <a:cs typeface="Times New Roman"/>
                        </a:rPr>
                        <a:t>Лес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Calibri"/>
                          <a:ea typeface="Times New Roman"/>
                          <a:cs typeface="Times New Roman"/>
                        </a:rPr>
                        <a:t>Бор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9355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Calibri"/>
                          <a:ea typeface="Calibri"/>
                          <a:cs typeface="Times New Roman"/>
                        </a:rPr>
                        <a:t>Сила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i="1" dirty="0">
                          <a:latin typeface="Calibri"/>
                          <a:ea typeface="Calibri"/>
                          <a:cs typeface="Times New Roman"/>
                        </a:rPr>
                        <a:t>мощь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9355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Calibri"/>
                          <a:ea typeface="Calibri"/>
                          <a:cs typeface="Times New Roman"/>
                        </a:rPr>
                        <a:t>Огонь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i="1" dirty="0">
                          <a:latin typeface="Calibri"/>
                          <a:ea typeface="Calibri"/>
                          <a:cs typeface="Times New Roman"/>
                        </a:rPr>
                        <a:t>Пламя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9355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latin typeface="Calibri"/>
                          <a:ea typeface="Calibri"/>
                          <a:cs typeface="Times New Roman"/>
                        </a:rPr>
                        <a:t>Караул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latin typeface="Calibri"/>
                          <a:ea typeface="Calibri"/>
                          <a:cs typeface="Times New Roman"/>
                        </a:rPr>
                        <a:t>Охрана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9355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Calibri"/>
                          <a:ea typeface="Calibri"/>
                          <a:cs typeface="Times New Roman"/>
                        </a:rPr>
                        <a:t>Деревня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i="1" dirty="0">
                          <a:latin typeface="Calibri"/>
                          <a:ea typeface="Calibri"/>
                          <a:cs typeface="Times New Roman"/>
                        </a:rPr>
                        <a:t>Селение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9355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Calibri"/>
                          <a:ea typeface="Calibri"/>
                          <a:cs typeface="Times New Roman"/>
                        </a:rPr>
                        <a:t>Подделка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i="1" dirty="0">
                          <a:latin typeface="Calibri"/>
                          <a:ea typeface="Calibri"/>
                          <a:cs typeface="Times New Roman"/>
                        </a:rPr>
                        <a:t>Имитация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9355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Calibri"/>
                          <a:ea typeface="Calibri"/>
                          <a:cs typeface="Times New Roman"/>
                        </a:rPr>
                        <a:t>Заседание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i="1" dirty="0">
                          <a:latin typeface="Calibri"/>
                          <a:ea typeface="Calibri"/>
                          <a:cs typeface="Times New Roman"/>
                        </a:rPr>
                        <a:t>Совещание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9355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Calibri"/>
                          <a:ea typeface="Calibri"/>
                          <a:cs typeface="Times New Roman"/>
                        </a:rPr>
                        <a:t>Оглавление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i="1" dirty="0">
                          <a:latin typeface="Calibri"/>
                          <a:ea typeface="Calibri"/>
                          <a:cs typeface="Times New Roman"/>
                        </a:rPr>
                        <a:t>Содержание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8709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Calibri"/>
                          <a:ea typeface="Calibri"/>
                          <a:cs typeface="Times New Roman"/>
                        </a:rPr>
                        <a:t>Превосходный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i="1" dirty="0">
                          <a:latin typeface="Calibri"/>
                          <a:ea typeface="Calibri"/>
                          <a:cs typeface="Times New Roman"/>
                        </a:rPr>
                        <a:t>Удивительный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8709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Удостоверение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i="1" dirty="0">
                          <a:latin typeface="Calibri"/>
                          <a:ea typeface="Calibri"/>
                          <a:cs typeface="Times New Roman"/>
                        </a:rPr>
                        <a:t>Свидетельство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sz="2400" b="1" dirty="0" smtClean="0">
              <a:latin typeface="+mj-lt"/>
            </a:endParaRPr>
          </a:p>
          <a:p>
            <a:pPr>
              <a:buNone/>
            </a:pPr>
            <a:endParaRPr lang="ru-RU" sz="2400" b="1" dirty="0" smtClean="0">
              <a:latin typeface="+mj-lt"/>
            </a:endParaRPr>
          </a:p>
          <a:p>
            <a:pPr>
              <a:buNone/>
            </a:pPr>
            <a:endParaRPr lang="ru-RU" sz="2400" b="1" dirty="0" smtClean="0">
              <a:latin typeface="+mj-lt"/>
            </a:endParaRPr>
          </a:p>
          <a:p>
            <a:pPr>
              <a:buNone/>
            </a:pPr>
            <a:r>
              <a:rPr lang="ru-RU" sz="2400" b="1" dirty="0" smtClean="0">
                <a:latin typeface="+mj-lt"/>
              </a:rPr>
              <a:t>Ученье - свет, </a:t>
            </a:r>
            <a:endParaRPr lang="ru-RU" sz="2400" b="1" dirty="0" smtClean="0">
              <a:solidFill>
                <a:srgbClr val="FF0000"/>
              </a:solidFill>
              <a:latin typeface="Calibri" pitchFamily="34" charset="0"/>
            </a:endParaRPr>
          </a:p>
          <a:p>
            <a:pPr>
              <a:buNone/>
            </a:pPr>
            <a:r>
              <a:rPr lang="ru-RU" sz="2400" b="1" dirty="0" smtClean="0">
                <a:latin typeface="Calibri" pitchFamily="34" charset="0"/>
              </a:rPr>
              <a:t>Труд человека кормит,</a:t>
            </a:r>
          </a:p>
          <a:p>
            <a:pPr>
              <a:buNone/>
            </a:pPr>
            <a:r>
              <a:rPr lang="ru-RU" sz="2400" b="1" dirty="0" smtClean="0">
                <a:latin typeface="Calibri" pitchFamily="34" charset="0"/>
              </a:rPr>
              <a:t>Корень ученья горек,</a:t>
            </a:r>
          </a:p>
          <a:p>
            <a:pPr>
              <a:buNone/>
            </a:pPr>
            <a:r>
              <a:rPr lang="ru-RU" sz="2400" b="1" dirty="0" smtClean="0">
                <a:latin typeface="Calibri" pitchFamily="34" charset="0"/>
              </a:rPr>
              <a:t>Человек от лени болеет,</a:t>
            </a:r>
          </a:p>
          <a:p>
            <a:pPr>
              <a:buNone/>
            </a:pPr>
            <a:r>
              <a:rPr lang="ru-RU" sz="2400" b="1" dirty="0" smtClean="0">
                <a:latin typeface="Calibri" pitchFamily="34" charset="0"/>
              </a:rPr>
              <a:t>Доброе слово дом построит, </a:t>
            </a:r>
          </a:p>
          <a:p>
            <a:pPr>
              <a:buNone/>
            </a:pPr>
            <a:endParaRPr lang="ru-RU" sz="2400" b="1" dirty="0" smtClean="0">
              <a:latin typeface="+mj-lt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332656"/>
            <a:ext cx="82089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Calibri" pitchFamily="34" charset="0"/>
              </a:rPr>
              <a:t>Дописать пословицы и поговорки. Подчеркнуть антонимы.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sz="2400" b="1" dirty="0" smtClean="0">
              <a:latin typeface="+mj-lt"/>
            </a:endParaRPr>
          </a:p>
          <a:p>
            <a:pPr>
              <a:buNone/>
            </a:pPr>
            <a:endParaRPr lang="ru-RU" sz="2400" b="1" dirty="0" smtClean="0">
              <a:latin typeface="+mj-lt"/>
            </a:endParaRPr>
          </a:p>
          <a:p>
            <a:pPr>
              <a:buNone/>
            </a:pPr>
            <a:endParaRPr lang="ru-RU" sz="2400" b="1" dirty="0" smtClean="0">
              <a:latin typeface="+mj-lt"/>
            </a:endParaRPr>
          </a:p>
          <a:p>
            <a:pPr>
              <a:buNone/>
            </a:pPr>
            <a:r>
              <a:rPr lang="ru-RU" sz="2400" b="1" dirty="0" smtClean="0">
                <a:latin typeface="+mj-lt"/>
              </a:rPr>
              <a:t>Ученье - свет, </a:t>
            </a:r>
            <a:r>
              <a:rPr lang="ru-RU" sz="2400" b="1" dirty="0" smtClean="0">
                <a:solidFill>
                  <a:srgbClr val="FF0000"/>
                </a:solidFill>
                <a:latin typeface="+mj-lt"/>
              </a:rPr>
              <a:t>а не ученье - тьма</a:t>
            </a:r>
            <a:endParaRPr lang="ru-RU" sz="2400" b="1" dirty="0" smtClean="0">
              <a:solidFill>
                <a:srgbClr val="FF0000"/>
              </a:solidFill>
              <a:latin typeface="Calibri" pitchFamily="34" charset="0"/>
            </a:endParaRPr>
          </a:p>
          <a:p>
            <a:pPr>
              <a:buNone/>
            </a:pPr>
            <a:r>
              <a:rPr lang="ru-RU" sz="2400" b="1" dirty="0" smtClean="0">
                <a:latin typeface="Calibri" pitchFamily="34" charset="0"/>
              </a:rPr>
              <a:t>Труд человека кормит, </a:t>
            </a:r>
            <a:r>
              <a:rPr lang="ru-RU" sz="2400" b="1" dirty="0" smtClean="0">
                <a:solidFill>
                  <a:srgbClr val="FF0000"/>
                </a:solidFill>
                <a:latin typeface="Calibri" pitchFamily="34" charset="0"/>
              </a:rPr>
              <a:t>а лень - портит</a:t>
            </a:r>
          </a:p>
          <a:p>
            <a:pPr>
              <a:buNone/>
            </a:pPr>
            <a:r>
              <a:rPr lang="ru-RU" sz="2400" b="1" dirty="0" smtClean="0">
                <a:latin typeface="Calibri" pitchFamily="34" charset="0"/>
              </a:rPr>
              <a:t>Корень ученья горек, </a:t>
            </a:r>
            <a:r>
              <a:rPr lang="ru-RU" sz="2400" b="1" dirty="0" smtClean="0">
                <a:solidFill>
                  <a:srgbClr val="FF0000"/>
                </a:solidFill>
                <a:latin typeface="Calibri" pitchFamily="34" charset="0"/>
              </a:rPr>
              <a:t>а плод его сладок</a:t>
            </a:r>
          </a:p>
          <a:p>
            <a:pPr>
              <a:buNone/>
            </a:pPr>
            <a:r>
              <a:rPr lang="ru-RU" sz="2400" b="1" dirty="0" smtClean="0">
                <a:latin typeface="Calibri" pitchFamily="34" charset="0"/>
              </a:rPr>
              <a:t>Человек от лени болеет, </a:t>
            </a:r>
            <a:r>
              <a:rPr lang="ru-RU" sz="2400" b="1" dirty="0" smtClean="0">
                <a:solidFill>
                  <a:srgbClr val="FF0000"/>
                </a:solidFill>
                <a:latin typeface="Calibri" pitchFamily="34" charset="0"/>
              </a:rPr>
              <a:t>а от труда здоровеет</a:t>
            </a:r>
          </a:p>
          <a:p>
            <a:pPr>
              <a:buNone/>
            </a:pPr>
            <a:r>
              <a:rPr lang="ru-RU" sz="2400" b="1" dirty="0" smtClean="0">
                <a:latin typeface="Calibri" pitchFamily="34" charset="0"/>
              </a:rPr>
              <a:t>Доброе слово дом построит,  </a:t>
            </a:r>
            <a:r>
              <a:rPr lang="ru-RU" sz="2400" b="1" dirty="0" smtClean="0">
                <a:solidFill>
                  <a:srgbClr val="FF0000"/>
                </a:solidFill>
                <a:latin typeface="Calibri" pitchFamily="34" charset="0"/>
              </a:rPr>
              <a:t>а злое дом разрушит</a:t>
            </a:r>
          </a:p>
          <a:p>
            <a:pPr>
              <a:buNone/>
            </a:pPr>
            <a:endParaRPr lang="ru-RU" sz="2400" b="1" dirty="0" smtClean="0">
              <a:latin typeface="+mj-lt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332656"/>
            <a:ext cx="82089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Calibri" pitchFamily="34" charset="0"/>
              </a:rPr>
              <a:t>Дописать пословицы и поговорки. Подчеркнуть антонимы.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5400" dirty="0" smtClean="0">
                <a:solidFill>
                  <a:srgbClr val="FF0000"/>
                </a:solidFill>
              </a:rPr>
              <a:t>  СПАСИБО ЗА УРОК!</a:t>
            </a:r>
            <a:endParaRPr lang="ru-RU" sz="5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Desktop\открытый урок 15\карта ЛЕКСИКОЛОГИИ2.jpg"/>
          <p:cNvPicPr>
            <a:picLocks noGrp="1" noChangeAspect="1" noChangeArrowheads="1"/>
          </p:cNvPicPr>
          <p:nvPr>
            <p:ph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260648"/>
            <a:ext cx="8713673" cy="61634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D:\Desktop\1.jpg"/>
          <p:cNvPicPr>
            <a:picLocks noGrp="1" noChangeAspect="1" noChangeArrowheads="1"/>
          </p:cNvPicPr>
          <p:nvPr>
            <p:ph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1556792"/>
            <a:ext cx="4397096" cy="464137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23528" y="404664"/>
            <a:ext cx="8424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Boyarsky" pitchFamily="33" charset="0"/>
              </a:rPr>
              <a:t>Терминологическая станция</a:t>
            </a:r>
            <a:endParaRPr lang="ru-RU" sz="3600" dirty="0">
              <a:solidFill>
                <a:srgbClr val="FF0000"/>
              </a:solidFill>
              <a:latin typeface="Boyarsky" pitchFamily="33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932040" y="1916832"/>
            <a:ext cx="3672408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ОТВЕТЫ :</a:t>
            </a:r>
          </a:p>
          <a:p>
            <a:r>
              <a:rPr lang="ru-RU" sz="2400" dirty="0" smtClean="0"/>
              <a:t>1. Омонимы</a:t>
            </a:r>
          </a:p>
          <a:p>
            <a:r>
              <a:rPr lang="ru-RU" sz="2400" dirty="0" smtClean="0"/>
              <a:t>2. Антонимы</a:t>
            </a:r>
          </a:p>
          <a:p>
            <a:r>
              <a:rPr lang="ru-RU" sz="2400" dirty="0" smtClean="0"/>
              <a:t>3. Диалектизмы</a:t>
            </a:r>
          </a:p>
          <a:p>
            <a:r>
              <a:rPr lang="ru-RU" sz="2400" dirty="0" smtClean="0"/>
              <a:t>4. Устаревшие </a:t>
            </a:r>
          </a:p>
          <a:p>
            <a:r>
              <a:rPr lang="ru-RU" sz="2400" dirty="0" smtClean="0"/>
              <a:t>5. Профессионализмы</a:t>
            </a:r>
          </a:p>
          <a:p>
            <a:r>
              <a:rPr lang="ru-RU" sz="2400" dirty="0"/>
              <a:t>6</a:t>
            </a:r>
            <a:r>
              <a:rPr lang="ru-RU" sz="2400" dirty="0" smtClean="0"/>
              <a:t>. Иноязычные </a:t>
            </a:r>
          </a:p>
          <a:p>
            <a:r>
              <a:rPr lang="ru-RU" sz="2400" dirty="0"/>
              <a:t>7</a:t>
            </a:r>
            <a:r>
              <a:rPr lang="ru-RU" sz="2400" dirty="0" smtClean="0"/>
              <a:t>. Неологизмы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D:\Desktop\2.jpg"/>
          <p:cNvPicPr>
            <a:picLocks noGrp="1" noChangeAspect="1" noChangeArrowheads="1"/>
          </p:cNvPicPr>
          <p:nvPr>
            <p:ph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2996952"/>
            <a:ext cx="5715000" cy="30226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827584" y="260648"/>
            <a:ext cx="69541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Boyarsky" pitchFamily="33" charset="0"/>
              </a:rPr>
              <a:t>Болото  Словарных слов</a:t>
            </a:r>
            <a:endParaRPr lang="ru-RU" sz="3600" dirty="0">
              <a:solidFill>
                <a:srgbClr val="FF0000"/>
              </a:solidFill>
              <a:latin typeface="Boyarsky" pitchFamily="33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56176" y="1700808"/>
            <a:ext cx="2103461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ОТВЕТЫ:</a:t>
            </a:r>
          </a:p>
          <a:p>
            <a:r>
              <a:rPr lang="ru-RU" dirty="0" smtClean="0"/>
              <a:t>1. Троллейбус</a:t>
            </a:r>
          </a:p>
          <a:p>
            <a:r>
              <a:rPr lang="ru-RU" dirty="0" smtClean="0"/>
              <a:t>2. Иллюстрация</a:t>
            </a:r>
          </a:p>
          <a:p>
            <a:r>
              <a:rPr lang="ru-RU" dirty="0" smtClean="0"/>
              <a:t>3. Вестибюль</a:t>
            </a:r>
          </a:p>
          <a:p>
            <a:r>
              <a:rPr lang="ru-RU" dirty="0" smtClean="0"/>
              <a:t>4. Палисадник</a:t>
            </a:r>
          </a:p>
          <a:p>
            <a:r>
              <a:rPr lang="ru-RU" dirty="0" smtClean="0"/>
              <a:t>5. Генерал</a:t>
            </a:r>
          </a:p>
          <a:p>
            <a:r>
              <a:rPr lang="ru-RU" dirty="0" smtClean="0"/>
              <a:t>6. Перила</a:t>
            </a:r>
          </a:p>
          <a:p>
            <a:r>
              <a:rPr lang="ru-RU" dirty="0" smtClean="0"/>
              <a:t>7. Экскаватор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332656"/>
            <a:ext cx="6912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Boyarsky" pitchFamily="33" charset="0"/>
              </a:rPr>
              <a:t>Вулкан Фразеологизмов </a:t>
            </a:r>
            <a:endParaRPr lang="ru-RU" sz="3600" dirty="0">
              <a:solidFill>
                <a:srgbClr val="FF0000"/>
              </a:solidFill>
              <a:latin typeface="Boyarsky" pitchFamily="33" charset="0"/>
            </a:endParaRPr>
          </a:p>
        </p:txBody>
      </p:sp>
      <p:pic>
        <p:nvPicPr>
          <p:cNvPr id="1026" name="Picture 2" descr="D:\Desktop\открытый урок 15\9.jpg"/>
          <p:cNvPicPr>
            <a:picLocks noGrp="1" noChangeAspect="1" noChangeArrowheads="1"/>
          </p:cNvPicPr>
          <p:nvPr>
            <p:ph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3284984"/>
            <a:ext cx="4495800" cy="3175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83568" y="1772816"/>
            <a:ext cx="74888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2"/>
                </a:solidFill>
              </a:rPr>
              <a:t>«Фразеологизмы – это перлы, самородки и самоцветы родного языка»                     </a:t>
            </a:r>
            <a:r>
              <a:rPr lang="ru-RU" sz="1800" dirty="0" smtClean="0">
                <a:solidFill>
                  <a:schemeClr val="accent2"/>
                </a:solidFill>
              </a:rPr>
              <a:t>А.И. Ефимова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Desktop\02189211вв.jpg"/>
          <p:cNvPicPr>
            <a:picLocks noGrp="1" noChangeAspect="1" noChangeArrowheads="1"/>
          </p:cNvPicPr>
          <p:nvPr>
            <p:ph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5576" y="260648"/>
            <a:ext cx="7488832" cy="630112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043608" y="1628800"/>
            <a:ext cx="6984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Водить за нос            Развесить уши               Точить зубы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899592" y="3789040"/>
            <a:ext cx="70567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Клевать носом            </a:t>
            </a:r>
            <a:r>
              <a:rPr lang="ru-RU" sz="1600" dirty="0" smtClean="0"/>
              <a:t>Делать из мухи слона         Прикусить язык</a:t>
            </a:r>
            <a:endParaRPr lang="ru-RU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1043608" y="5877272"/>
            <a:ext cx="68407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Чесать языки           Строить глазки           </a:t>
            </a:r>
            <a:r>
              <a:rPr lang="ru-RU" sz="1400" dirty="0" smtClean="0"/>
              <a:t>Не в своей тарелке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2" descr="2"/>
          <p:cNvPicPr>
            <a:picLocks noGrp="1" noChangeAspect="1" noChangeArrowheads="1"/>
          </p:cNvPicPr>
          <p:nvPr>
            <p:ph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59632" y="1124744"/>
            <a:ext cx="6120679" cy="4330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259632" y="332656"/>
            <a:ext cx="47525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Тянуть кота за хвост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592633" y="5805264"/>
            <a:ext cx="582063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660033"/>
                </a:solidFill>
              </a:rPr>
              <a:t>делать очень медленно</a:t>
            </a:r>
            <a:endParaRPr lang="ru-RU" sz="3600" b="1" i="1" dirty="0">
              <a:solidFill>
                <a:srgbClr val="6600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SWScan00015"/>
          <p:cNvPicPr>
            <a:picLocks noGrp="1" noChangeAspect="1" noChangeArrowheads="1"/>
          </p:cNvPicPr>
          <p:nvPr>
            <p:ph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051720" y="1011678"/>
            <a:ext cx="5040560" cy="4772624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611560" y="188640"/>
            <a:ext cx="323518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Водить за нос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572000" y="5949280"/>
            <a:ext cx="330154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rgbClr val="660033"/>
                </a:solidFill>
              </a:rPr>
              <a:t> </a:t>
            </a:r>
            <a:r>
              <a:rPr lang="ru-RU" sz="3600" b="1" i="1" dirty="0" smtClean="0">
                <a:solidFill>
                  <a:srgbClr val="660033"/>
                </a:solidFill>
              </a:rPr>
              <a:t>обманывать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1372</TotalTime>
  <Words>893</Words>
  <Application>Microsoft Office PowerPoint</Application>
  <PresentationFormat>Экран (4:3)</PresentationFormat>
  <Paragraphs>210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Company>Ad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 на о. Лексика</dc:title>
  <dc:creator>Dmitry</dc:creator>
  <cp:lastModifiedBy>Family</cp:lastModifiedBy>
  <cp:revision>255</cp:revision>
  <dcterms:created xsi:type="dcterms:W3CDTF">2006-07-25T16:17:13Z</dcterms:created>
  <dcterms:modified xsi:type="dcterms:W3CDTF">2017-08-21T06:48:28Z</dcterms:modified>
</cp:coreProperties>
</file>