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6918D-85D6-43CC-8D45-E235B987E924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269-2E1D-4E7A-894A-0361B5D22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093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6918D-85D6-43CC-8D45-E235B987E924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269-2E1D-4E7A-894A-0361B5D22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82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6918D-85D6-43CC-8D45-E235B987E924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269-2E1D-4E7A-894A-0361B5D22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436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6918D-85D6-43CC-8D45-E235B987E924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269-2E1D-4E7A-894A-0361B5D22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937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6918D-85D6-43CC-8D45-E235B987E924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269-2E1D-4E7A-894A-0361B5D22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890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6918D-85D6-43CC-8D45-E235B987E924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269-2E1D-4E7A-894A-0361B5D22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92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6918D-85D6-43CC-8D45-E235B987E924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269-2E1D-4E7A-894A-0361B5D22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58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6918D-85D6-43CC-8D45-E235B987E924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269-2E1D-4E7A-894A-0361B5D22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209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6918D-85D6-43CC-8D45-E235B987E924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269-2E1D-4E7A-894A-0361B5D22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498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6918D-85D6-43CC-8D45-E235B987E924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269-2E1D-4E7A-894A-0361B5D22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537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6918D-85D6-43CC-8D45-E235B987E924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269-2E1D-4E7A-894A-0361B5D22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575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6918D-85D6-43CC-8D45-E235B987E924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09269-2E1D-4E7A-894A-0361B5D22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345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856984" cy="65527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17 марта.</a:t>
            </a:r>
          </a:p>
          <a:p>
            <a:pPr marL="0" indent="0"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Классная работа.</a:t>
            </a:r>
          </a:p>
          <a:p>
            <a:pPr marL="0" indent="0">
              <a:buNone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Допиши  буквы</a:t>
            </a:r>
          </a:p>
          <a:p>
            <a:pPr marL="0" indent="0">
              <a:buNone/>
            </a:pPr>
            <a:endParaRPr lang="ru-RU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" y="3068961"/>
            <a:ext cx="9079065" cy="2787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455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784976" cy="4536504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Задание: Прочитай, выпиши родственные слова. Выдели корень в родственных словах.</a:t>
            </a: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3600" b="1" dirty="0" smtClean="0"/>
              <a:t>Грибная пора наступила. Смотри:</a:t>
            </a:r>
          </a:p>
          <a:p>
            <a:pPr marL="0" indent="0">
              <a:buNone/>
            </a:pPr>
            <a:r>
              <a:rPr lang="ru-RU" sz="3600" b="1" dirty="0" smtClean="0"/>
              <a:t> Из леса грибочку несут грибники.</a:t>
            </a:r>
          </a:p>
          <a:p>
            <a:pPr marL="0" indent="0">
              <a:buNone/>
            </a:pPr>
            <a:r>
              <a:rPr lang="ru-RU" sz="3600" b="1" dirty="0" smtClean="0"/>
              <a:t>А где-то еще притаился грибок…</a:t>
            </a:r>
          </a:p>
          <a:p>
            <a:pPr marL="0" indent="0">
              <a:buNone/>
            </a:pPr>
            <a:r>
              <a:rPr lang="ru-RU" sz="3600" b="1" dirty="0" smtClean="0"/>
              <a:t>Заглядывать нужно под каждый листок!</a:t>
            </a:r>
          </a:p>
          <a:p>
            <a:pPr marL="0" indent="0">
              <a:buNone/>
            </a:pPr>
            <a:endParaRPr lang="ru-RU" sz="3600" dirty="0"/>
          </a:p>
        </p:txBody>
      </p:sp>
      <p:pic>
        <p:nvPicPr>
          <p:cNvPr id="2050" name="Picture 2" descr="Картинки по запросу грибы пн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000500"/>
            <a:ext cx="28384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грибы пн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58058"/>
            <a:ext cx="4527525" cy="258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68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507288" cy="6126163"/>
          </a:xfrm>
        </p:spPr>
        <p:txBody>
          <a:bodyPr/>
          <a:lstStyle/>
          <a:p>
            <a:pPr marL="0" indent="0">
              <a:buNone/>
            </a:pPr>
            <a:endParaRPr lang="ru-RU" sz="5400" b="1" dirty="0" smtClean="0"/>
          </a:p>
          <a:p>
            <a:pPr marL="0" indent="0">
              <a:buNone/>
            </a:pPr>
            <a:r>
              <a:rPr lang="ru-RU" sz="5400" b="1" dirty="0" smtClean="0"/>
              <a:t>Грибная, грибочки</a:t>
            </a:r>
            <a:r>
              <a:rPr lang="ru-RU" sz="5400" b="1" dirty="0" smtClean="0"/>
              <a:t>, </a:t>
            </a:r>
            <a:r>
              <a:rPr lang="ru-RU" sz="5400" b="1" dirty="0" smtClean="0"/>
              <a:t>грибники</a:t>
            </a:r>
            <a:r>
              <a:rPr lang="ru-RU" sz="5400" b="1" dirty="0" smtClean="0"/>
              <a:t>, г</a:t>
            </a:r>
            <a:r>
              <a:rPr lang="ru-RU" sz="5400" b="1" dirty="0" smtClean="0"/>
              <a:t>рибок.</a:t>
            </a:r>
          </a:p>
          <a:p>
            <a:endParaRPr lang="ru-RU" dirty="0"/>
          </a:p>
        </p:txBody>
      </p:sp>
      <p:sp>
        <p:nvSpPr>
          <p:cNvPr id="4" name="Дуга 3"/>
          <p:cNvSpPr/>
          <p:nvPr/>
        </p:nvSpPr>
        <p:spPr>
          <a:xfrm>
            <a:off x="251520" y="942109"/>
            <a:ext cx="1584176" cy="914400"/>
          </a:xfrm>
          <a:prstGeom prst="arc">
            <a:avLst>
              <a:gd name="adj1" fmla="val 12141287"/>
              <a:gd name="adj2" fmla="val 20259996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942108"/>
            <a:ext cx="1607952" cy="32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21" y="1856509"/>
            <a:ext cx="1607952" cy="32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853578"/>
            <a:ext cx="1607952" cy="32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Картинки по запросу тетрадь  пн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12976"/>
            <a:ext cx="4762500" cy="33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14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640960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Прочитайте слова. Распределите их по группам. </a:t>
            </a:r>
          </a:p>
          <a:p>
            <a:pPr marL="0" lvl="0" indent="0">
              <a:buNone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ряд 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зима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ряд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 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ряд 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600" b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З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има, воз, зимушка, больница, 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перевозка, боль, зимний, заболеть,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зимовать, увозить, 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больной, повозочный.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ru-RU" dirty="0"/>
          </a:p>
        </p:txBody>
      </p:sp>
      <p:sp>
        <p:nvSpPr>
          <p:cNvPr id="4" name="Дуга 3"/>
          <p:cNvSpPr/>
          <p:nvPr/>
        </p:nvSpPr>
        <p:spPr>
          <a:xfrm>
            <a:off x="1619672" y="1484784"/>
            <a:ext cx="1152128" cy="720080"/>
          </a:xfrm>
          <a:prstGeom prst="arc">
            <a:avLst>
              <a:gd name="adj1" fmla="val 12597238"/>
              <a:gd name="adj2" fmla="val 19267683"/>
            </a:avLst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>
            <a:off x="4427984" y="1487132"/>
            <a:ext cx="1152128" cy="720080"/>
          </a:xfrm>
          <a:prstGeom prst="arc">
            <a:avLst>
              <a:gd name="adj1" fmla="val 12597238"/>
              <a:gd name="adj2" fmla="val 19669614"/>
            </a:avLst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>
            <a:off x="7092280" y="1487132"/>
            <a:ext cx="1152128" cy="720080"/>
          </a:xfrm>
          <a:prstGeom prst="arc">
            <a:avLst>
              <a:gd name="adj1" fmla="val 13224337"/>
              <a:gd name="adj2" fmla="val 19375922"/>
            </a:avLst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Картинки по запросу учитель пн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081" y="3645025"/>
            <a:ext cx="2899182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09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268760"/>
            <a:ext cx="23042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зима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зимушка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зимний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зимовать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1268760"/>
            <a:ext cx="29523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воз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перевозка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увозить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повозочный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95728" y="1340768"/>
            <a:ext cx="24482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больница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боль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заболеть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больной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Дуга 9"/>
          <p:cNvSpPr/>
          <p:nvPr/>
        </p:nvSpPr>
        <p:spPr>
          <a:xfrm>
            <a:off x="179512" y="1340768"/>
            <a:ext cx="864096" cy="476672"/>
          </a:xfrm>
          <a:prstGeom prst="arc">
            <a:avLst>
              <a:gd name="adj1" fmla="val 10805674"/>
              <a:gd name="adj2" fmla="val 0"/>
            </a:avLst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>
            <a:off x="179512" y="3789040"/>
            <a:ext cx="792088" cy="404664"/>
          </a:xfrm>
          <a:prstGeom prst="arc">
            <a:avLst>
              <a:gd name="adj1" fmla="val 10805674"/>
              <a:gd name="adj2" fmla="val 0"/>
            </a:avLst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>
            <a:off x="179512" y="5013176"/>
            <a:ext cx="864096" cy="404664"/>
          </a:xfrm>
          <a:prstGeom prst="arc">
            <a:avLst>
              <a:gd name="adj1" fmla="val 10805674"/>
              <a:gd name="adj2" fmla="val 0"/>
            </a:avLst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>
            <a:off x="179512" y="2564904"/>
            <a:ext cx="864096" cy="404664"/>
          </a:xfrm>
          <a:prstGeom prst="arc">
            <a:avLst>
              <a:gd name="adj1" fmla="val 10805674"/>
              <a:gd name="adj2" fmla="val 0"/>
            </a:avLst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/>
          <p:cNvSpPr/>
          <p:nvPr/>
        </p:nvSpPr>
        <p:spPr>
          <a:xfrm>
            <a:off x="3275856" y="1340768"/>
            <a:ext cx="720080" cy="404664"/>
          </a:xfrm>
          <a:prstGeom prst="arc">
            <a:avLst>
              <a:gd name="adj1" fmla="val 10805674"/>
              <a:gd name="adj2" fmla="val 0"/>
            </a:avLst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уга 25"/>
          <p:cNvSpPr/>
          <p:nvPr/>
        </p:nvSpPr>
        <p:spPr>
          <a:xfrm>
            <a:off x="3851920" y="5013176"/>
            <a:ext cx="720080" cy="404664"/>
          </a:xfrm>
          <a:prstGeom prst="arc">
            <a:avLst>
              <a:gd name="adj1" fmla="val 10805674"/>
              <a:gd name="adj2" fmla="val 0"/>
            </a:avLst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уга 26"/>
          <p:cNvSpPr/>
          <p:nvPr/>
        </p:nvSpPr>
        <p:spPr>
          <a:xfrm>
            <a:off x="3563888" y="3789040"/>
            <a:ext cx="720080" cy="404664"/>
          </a:xfrm>
          <a:prstGeom prst="arc">
            <a:avLst>
              <a:gd name="adj1" fmla="val 10805674"/>
              <a:gd name="adj2" fmla="val 0"/>
            </a:avLst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>
            <a:off x="4355976" y="2564904"/>
            <a:ext cx="720080" cy="404664"/>
          </a:xfrm>
          <a:prstGeom prst="arc">
            <a:avLst>
              <a:gd name="adj1" fmla="val 10805674"/>
              <a:gd name="adj2" fmla="val 0"/>
            </a:avLst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Дуга 28"/>
          <p:cNvSpPr/>
          <p:nvPr/>
        </p:nvSpPr>
        <p:spPr>
          <a:xfrm>
            <a:off x="6804248" y="1340768"/>
            <a:ext cx="864096" cy="476672"/>
          </a:xfrm>
          <a:prstGeom prst="arc">
            <a:avLst>
              <a:gd name="adj1" fmla="val 10805674"/>
              <a:gd name="adj2" fmla="val 0"/>
            </a:avLst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Дуга 29"/>
          <p:cNvSpPr/>
          <p:nvPr/>
        </p:nvSpPr>
        <p:spPr>
          <a:xfrm>
            <a:off x="6804248" y="2564904"/>
            <a:ext cx="864096" cy="476672"/>
          </a:xfrm>
          <a:prstGeom prst="arc">
            <a:avLst>
              <a:gd name="adj1" fmla="val 10805674"/>
              <a:gd name="adj2" fmla="val 0"/>
            </a:avLst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Дуга 30"/>
          <p:cNvSpPr/>
          <p:nvPr/>
        </p:nvSpPr>
        <p:spPr>
          <a:xfrm>
            <a:off x="6804248" y="5013176"/>
            <a:ext cx="864096" cy="485056"/>
          </a:xfrm>
          <a:prstGeom prst="arc">
            <a:avLst>
              <a:gd name="adj1" fmla="val 10805674"/>
              <a:gd name="adj2" fmla="val 0"/>
            </a:avLst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Дуга 31"/>
          <p:cNvSpPr/>
          <p:nvPr/>
        </p:nvSpPr>
        <p:spPr>
          <a:xfrm>
            <a:off x="7236296" y="3861048"/>
            <a:ext cx="792088" cy="404664"/>
          </a:xfrm>
          <a:prstGeom prst="arc">
            <a:avLst>
              <a:gd name="adj1" fmla="val 10805674"/>
              <a:gd name="adj2" fmla="val 0"/>
            </a:avLst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23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856984" cy="3960440"/>
          </a:xfrm>
        </p:spPr>
        <p:txBody>
          <a:bodyPr/>
          <a:lstStyle/>
          <a:p>
            <a:pPr algn="just"/>
            <a:r>
              <a:rPr lang="ru-RU" sz="4400" b="1" dirty="0" smtClean="0">
                <a:solidFill>
                  <a:srgbClr val="002060"/>
                </a:solidFill>
              </a:rPr>
              <a:t>Чтобы правильно выделить корень, нужно подобрать как можно больше родственных слов и посмотреть, какая       часть   в них является  общей.</a:t>
            </a:r>
          </a:p>
          <a:p>
            <a:endParaRPr lang="ru-RU" dirty="0"/>
          </a:p>
        </p:txBody>
      </p:sp>
      <p:pic>
        <p:nvPicPr>
          <p:cNvPr id="5122" name="Picture 2" descr="Картинки по запросу знайка пн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501" y="2852936"/>
            <a:ext cx="1571173" cy="397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3939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134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2017-03-16T12:41:11Z</dcterms:created>
  <dcterms:modified xsi:type="dcterms:W3CDTF">2017-03-16T13:26:33Z</dcterms:modified>
</cp:coreProperties>
</file>