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24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4269-6F44-4FEA-A330-CE9E3AC5943B}" type="datetimeFigureOut">
              <a:rPr lang="ru-RU" smtClean="0"/>
              <a:t>03.08.2017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7852-E053-45CD-AD3F-47757D995F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4269-6F44-4FEA-A330-CE9E3AC5943B}" type="datetimeFigureOut">
              <a:rPr lang="ru-RU" smtClean="0"/>
              <a:t>03.08.2017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7852-E053-45CD-AD3F-47757D995F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4269-6F44-4FEA-A330-CE9E3AC5943B}" type="datetimeFigureOut">
              <a:rPr lang="ru-RU" smtClean="0"/>
              <a:t>03.08.2017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7852-E053-45CD-AD3F-47757D995F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3BA6C8C-5772-4BB2-9779-B220DA6089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4269-6F44-4FEA-A330-CE9E3AC5943B}" type="datetimeFigureOut">
              <a:rPr lang="ru-RU" smtClean="0"/>
              <a:t>03.08.2017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7852-E053-45CD-AD3F-47757D995F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4269-6F44-4FEA-A330-CE9E3AC5943B}" type="datetimeFigureOut">
              <a:rPr lang="ru-RU" smtClean="0"/>
              <a:t>03.08.2017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7852-E053-45CD-AD3F-47757D995F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4269-6F44-4FEA-A330-CE9E3AC5943B}" type="datetimeFigureOut">
              <a:rPr lang="ru-RU" smtClean="0"/>
              <a:t>03.08.2017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7852-E053-45CD-AD3F-47757D995F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4269-6F44-4FEA-A330-CE9E3AC5943B}" type="datetimeFigureOut">
              <a:rPr lang="ru-RU" smtClean="0"/>
              <a:t>03.08.2017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7852-E053-45CD-AD3F-47757D995F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4269-6F44-4FEA-A330-CE9E3AC5943B}" type="datetimeFigureOut">
              <a:rPr lang="ru-RU" smtClean="0"/>
              <a:t>03.08.2017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7852-E053-45CD-AD3F-47757D995F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4269-6F44-4FEA-A330-CE9E3AC5943B}" type="datetimeFigureOut">
              <a:rPr lang="ru-RU" smtClean="0"/>
              <a:t>03.08.2017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7852-E053-45CD-AD3F-47757D995F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4269-6F44-4FEA-A330-CE9E3AC5943B}" type="datetimeFigureOut">
              <a:rPr lang="ru-RU" smtClean="0"/>
              <a:t>03.08.2017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7852-E053-45CD-AD3F-47757D995F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4269-6F44-4FEA-A330-CE9E3AC5943B}" type="datetimeFigureOut">
              <a:rPr lang="ru-RU" smtClean="0"/>
              <a:t>03.08.2017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7852-E053-45CD-AD3F-47757D995F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94269-6F44-4FEA-A330-CE9E3AC5943B}" type="datetimeFigureOut">
              <a:rPr lang="ru-RU" smtClean="0"/>
              <a:t>03.08.2017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47852-E053-45CD-AD3F-47757D995F9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1844675"/>
            <a:ext cx="8713787" cy="2016125"/>
          </a:xfrm>
        </p:spPr>
        <p:txBody>
          <a:bodyPr/>
          <a:lstStyle/>
          <a:p>
            <a:r>
              <a:rPr 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Вычисление расстояния от точки до плоскости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Line 2"/>
          <p:cNvSpPr>
            <a:spLocks noChangeShapeType="1"/>
          </p:cNvSpPr>
          <p:nvPr/>
        </p:nvSpPr>
        <p:spPr bwMode="auto">
          <a:xfrm flipV="1">
            <a:off x="762000" y="3657600"/>
            <a:ext cx="2819400" cy="12192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3581400" y="3657600"/>
            <a:ext cx="1371600" cy="12954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685800" y="4953000"/>
            <a:ext cx="426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3429000" y="3733800"/>
            <a:ext cx="15240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 flipV="1">
            <a:off x="3581400" y="3810000"/>
            <a:ext cx="15240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2895600" y="990600"/>
            <a:ext cx="0" cy="396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 flipH="1">
            <a:off x="685800" y="990600"/>
            <a:ext cx="2209800" cy="396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2895600" y="990600"/>
            <a:ext cx="2057400" cy="396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>
            <a:off x="2895600" y="1066800"/>
            <a:ext cx="685800" cy="25908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>
            <a:off x="1905000" y="2514600"/>
            <a:ext cx="152400" cy="152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 flipH="1">
            <a:off x="3124200" y="2438400"/>
            <a:ext cx="228600" cy="152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 flipH="1">
            <a:off x="3733800" y="2667000"/>
            <a:ext cx="152400" cy="152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2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304800" y="381000"/>
            <a:ext cx="8382000" cy="5638800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                    М</a:t>
            </a:r>
          </a:p>
          <a:p>
            <a:pPr>
              <a:buFontTx/>
              <a:buNone/>
            </a:pPr>
            <a:r>
              <a:rPr lang="ru-RU"/>
              <a:t>                                            АМ-? ВМ-? СМ-?</a:t>
            </a:r>
          </a:p>
          <a:p>
            <a:pPr algn="r">
              <a:buFontTx/>
              <a:buNone/>
            </a:pPr>
            <a:r>
              <a:rPr lang="ru-RU"/>
              <a:t> </a:t>
            </a:r>
          </a:p>
          <a:p>
            <a:pPr>
              <a:buFontTx/>
              <a:buNone/>
            </a:pPr>
            <a:r>
              <a:rPr lang="ru-RU"/>
              <a:t>                      </a:t>
            </a:r>
            <a:r>
              <a:rPr lang="ru-RU" sz="2000" b="1">
                <a:solidFill>
                  <a:srgbClr val="FF0000"/>
                </a:solidFill>
              </a:rPr>
              <a:t>13                                 </a:t>
            </a:r>
            <a:r>
              <a:rPr lang="ru-RU" b="1">
                <a:solidFill>
                  <a:srgbClr val="FF0000"/>
                </a:solidFill>
              </a:rPr>
              <a:t>АМ=ВМ=СМ=13</a:t>
            </a:r>
          </a:p>
          <a:p>
            <a:pPr>
              <a:buFontTx/>
              <a:buNone/>
            </a:pPr>
            <a:r>
              <a:rPr lang="ru-RU"/>
              <a:t>       </a:t>
            </a:r>
            <a:r>
              <a:rPr lang="ru-RU" b="1">
                <a:solidFill>
                  <a:srgbClr val="FF0000"/>
                </a:solidFill>
              </a:rPr>
              <a:t>13</a:t>
            </a:r>
            <a:r>
              <a:rPr lang="ru-RU"/>
              <a:t>     12           </a:t>
            </a:r>
            <a:r>
              <a:rPr lang="en-US"/>
              <a:t> </a:t>
            </a:r>
            <a:r>
              <a:rPr lang="ru-RU" b="1">
                <a:solidFill>
                  <a:srgbClr val="FF0000"/>
                </a:solidFill>
              </a:rPr>
              <a:t>13</a:t>
            </a:r>
            <a:r>
              <a:rPr lang="ru-RU"/>
              <a:t>     </a:t>
            </a:r>
          </a:p>
          <a:p>
            <a:pPr>
              <a:buFontTx/>
              <a:buNone/>
            </a:pPr>
            <a:r>
              <a:rPr lang="ru-RU"/>
              <a:t>                        С</a:t>
            </a:r>
          </a:p>
          <a:p>
            <a:pPr>
              <a:buFontTx/>
              <a:buNone/>
            </a:pPr>
            <a:r>
              <a:rPr lang="ru-RU"/>
              <a:t>            8             5     6</a:t>
            </a:r>
          </a:p>
          <a:p>
            <a:pPr>
              <a:buFontTx/>
              <a:buNone/>
            </a:pPr>
            <a:r>
              <a:rPr lang="ru-RU"/>
              <a:t>А                                       В</a:t>
            </a:r>
          </a:p>
          <a:p>
            <a:pPr>
              <a:buFontTx/>
              <a:buNone/>
            </a:pPr>
            <a:r>
              <a:rPr lang="ru-RU"/>
              <a:t>            5        К        5           </a:t>
            </a:r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 flipH="1">
            <a:off x="2895600" y="3657600"/>
            <a:ext cx="685800" cy="12954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4" name="Line 16"/>
          <p:cNvSpPr>
            <a:spLocks noChangeShapeType="1"/>
          </p:cNvSpPr>
          <p:nvPr/>
        </p:nvSpPr>
        <p:spPr bwMode="auto">
          <a:xfrm flipH="1">
            <a:off x="1752600" y="4876800"/>
            <a:ext cx="762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5" name="Line 17"/>
          <p:cNvSpPr>
            <a:spLocks noChangeShapeType="1"/>
          </p:cNvSpPr>
          <p:nvPr/>
        </p:nvSpPr>
        <p:spPr bwMode="auto">
          <a:xfrm flipH="1">
            <a:off x="1828800" y="4876800"/>
            <a:ext cx="762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6" name="Line 18"/>
          <p:cNvSpPr>
            <a:spLocks noChangeShapeType="1"/>
          </p:cNvSpPr>
          <p:nvPr/>
        </p:nvSpPr>
        <p:spPr bwMode="auto">
          <a:xfrm flipH="1" flipV="1">
            <a:off x="3048000" y="4343400"/>
            <a:ext cx="228600" cy="152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7" name="Line 19"/>
          <p:cNvSpPr>
            <a:spLocks noChangeShapeType="1"/>
          </p:cNvSpPr>
          <p:nvPr/>
        </p:nvSpPr>
        <p:spPr bwMode="auto">
          <a:xfrm flipH="1" flipV="1">
            <a:off x="3048000" y="4267200"/>
            <a:ext cx="228600" cy="152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8" name="Line 20"/>
          <p:cNvSpPr>
            <a:spLocks noChangeShapeType="1"/>
          </p:cNvSpPr>
          <p:nvPr/>
        </p:nvSpPr>
        <p:spPr bwMode="auto">
          <a:xfrm flipH="1">
            <a:off x="3810000" y="4876800"/>
            <a:ext cx="762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9" name="Line 21"/>
          <p:cNvSpPr>
            <a:spLocks noChangeShapeType="1"/>
          </p:cNvSpPr>
          <p:nvPr/>
        </p:nvSpPr>
        <p:spPr bwMode="auto">
          <a:xfrm flipH="1">
            <a:off x="3886200" y="4876800"/>
            <a:ext cx="762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ChangeArrowheads="1"/>
          </p:cNvSpPr>
          <p:nvPr/>
        </p:nvSpPr>
        <p:spPr bwMode="auto">
          <a:xfrm>
            <a:off x="533400" y="3048000"/>
            <a:ext cx="5715000" cy="2667000"/>
          </a:xfrm>
          <a:prstGeom prst="parallelogram">
            <a:avLst>
              <a:gd name="adj" fmla="val 5357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685800"/>
            <a:ext cx="5486400" cy="5410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/>
              <a:t>                              </a:t>
            </a:r>
            <a:r>
              <a:rPr lang="en-US"/>
              <a:t>   </a:t>
            </a:r>
            <a:r>
              <a:rPr lang="ru-RU"/>
              <a:t>В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/>
          </a:p>
          <a:p>
            <a:pPr>
              <a:lnSpc>
                <a:spcPct val="90000"/>
              </a:lnSpc>
              <a:buFontTx/>
              <a:buNone/>
            </a:pPr>
            <a:r>
              <a:rPr lang="ru-RU"/>
              <a:t>                     </a:t>
            </a:r>
            <a:r>
              <a:rPr lang="en-US"/>
              <a:t>   </a:t>
            </a:r>
            <a:r>
              <a:rPr lang="ru-RU"/>
              <a:t> </a:t>
            </a:r>
            <a:r>
              <a:rPr lang="en-US"/>
              <a:t> </a:t>
            </a:r>
            <a:endParaRPr lang="ru-RU"/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                       </a:t>
            </a:r>
            <a:r>
              <a:rPr lang="ru-RU"/>
              <a:t>13     </a:t>
            </a:r>
            <a:r>
              <a:rPr lang="en-US"/>
              <a:t>  </a:t>
            </a:r>
            <a:r>
              <a:rPr lang="ru-RU"/>
              <a:t> </a:t>
            </a:r>
            <a:r>
              <a:rPr lang="en-US"/>
              <a:t> </a:t>
            </a:r>
            <a:r>
              <a:rPr lang="ru-RU"/>
              <a:t>12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/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                                                  </a:t>
            </a:r>
            <a:r>
              <a:rPr lang="el-GR">
                <a:latin typeface="Times New Roman" pitchFamily="18" charset="0"/>
                <a:cs typeface="Times New Roman" pitchFamily="18" charset="0"/>
              </a:rPr>
              <a:t>β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/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                                     C</a:t>
            </a:r>
            <a:endParaRPr lang="ru-RU"/>
          </a:p>
          <a:p>
            <a:pPr>
              <a:lnSpc>
                <a:spcPct val="90000"/>
              </a:lnSpc>
              <a:buFontTx/>
              <a:buNone/>
            </a:pPr>
            <a:r>
              <a:rPr lang="ru-RU"/>
              <a:t>             </a:t>
            </a:r>
            <a:endParaRPr lang="en-US"/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              D </a:t>
            </a:r>
            <a:r>
              <a:rPr lang="ru-RU"/>
              <a:t>      а</a:t>
            </a:r>
            <a:endParaRPr lang="en-US"/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                                     </a:t>
            </a:r>
            <a:endParaRPr lang="el-GR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324600" y="1219200"/>
            <a:ext cx="2819400" cy="490696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3200" b="1"/>
              <a:t>ВС </a:t>
            </a:r>
            <a:r>
              <a:rPr lang="ru-RU" sz="3200" b="1">
                <a:cs typeface="Times New Roman" pitchFamily="18" charset="0"/>
              </a:rPr>
              <a:t>┴ </a:t>
            </a:r>
            <a:r>
              <a:rPr lang="el-GR" sz="3200" b="1">
                <a:cs typeface="Times New Roman" pitchFamily="18" charset="0"/>
              </a:rPr>
              <a:t>β</a:t>
            </a:r>
            <a:endParaRPr lang="ru-RU" sz="3200" b="1"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3200" b="1">
                <a:cs typeface="Times New Roman" pitchFamily="18" charset="0"/>
              </a:rPr>
              <a:t> </a:t>
            </a:r>
            <a:r>
              <a:rPr lang="ru-RU" sz="3200" b="1"/>
              <a:t>а</a:t>
            </a:r>
            <a:r>
              <a:rPr lang="ru-RU" sz="3200" b="1">
                <a:cs typeface="Times New Roman" pitchFamily="18" charset="0"/>
              </a:rPr>
              <a:t> ┴ </a:t>
            </a:r>
            <a:r>
              <a:rPr lang="en-US" sz="3200" b="1">
                <a:cs typeface="Times New Roman" pitchFamily="18" charset="0"/>
              </a:rPr>
              <a:t>BD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l-GR" sz="3200" b="1">
                <a:cs typeface="Times New Roman" pitchFamily="18" charset="0"/>
              </a:rPr>
              <a:t>ρ</a:t>
            </a:r>
            <a:r>
              <a:rPr lang="en-US" sz="3200" b="1">
                <a:cs typeface="Times New Roman" pitchFamily="18" charset="0"/>
              </a:rPr>
              <a:t> (C</a:t>
            </a:r>
            <a:r>
              <a:rPr lang="ru-RU" sz="3200" b="1">
                <a:cs typeface="Times New Roman" pitchFamily="18" charset="0"/>
              </a:rPr>
              <a:t>, </a:t>
            </a:r>
            <a:r>
              <a:rPr lang="ru-RU" sz="3200" b="1"/>
              <a:t>а</a:t>
            </a:r>
            <a:r>
              <a:rPr lang="ru-RU" sz="3200" b="1">
                <a:cs typeface="Times New Roman" pitchFamily="18" charset="0"/>
              </a:rPr>
              <a:t>)-?</a:t>
            </a:r>
            <a:endParaRPr lang="el-GR" sz="3200" b="1">
              <a:cs typeface="Times New Roman" pitchFamily="18" charset="0"/>
            </a:endParaRPr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4114800" y="1066800"/>
            <a:ext cx="0" cy="3048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 flipH="1">
            <a:off x="2209800" y="1066800"/>
            <a:ext cx="1905000" cy="3657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1600200" y="4191000"/>
            <a:ext cx="1295400" cy="1219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 flipH="1" flipV="1">
            <a:off x="2133600" y="4343400"/>
            <a:ext cx="1524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 flipH="1">
            <a:off x="2057400" y="4343400"/>
            <a:ext cx="7620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ChangeArrowheads="1"/>
          </p:cNvSpPr>
          <p:nvPr/>
        </p:nvSpPr>
        <p:spPr bwMode="auto">
          <a:xfrm>
            <a:off x="533400" y="3048000"/>
            <a:ext cx="5715000" cy="2667000"/>
          </a:xfrm>
          <a:prstGeom prst="parallelogram">
            <a:avLst>
              <a:gd name="adj" fmla="val 5357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685800"/>
            <a:ext cx="5486400" cy="5410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/>
              <a:t>                              </a:t>
            </a:r>
            <a:r>
              <a:rPr lang="en-US"/>
              <a:t>   </a:t>
            </a:r>
            <a:r>
              <a:rPr lang="ru-RU"/>
              <a:t>В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/>
          </a:p>
          <a:p>
            <a:pPr>
              <a:lnSpc>
                <a:spcPct val="90000"/>
              </a:lnSpc>
              <a:buFontTx/>
              <a:buNone/>
            </a:pPr>
            <a:r>
              <a:rPr lang="ru-RU"/>
              <a:t>                     </a:t>
            </a:r>
            <a:r>
              <a:rPr lang="en-US"/>
              <a:t>   </a:t>
            </a:r>
            <a:r>
              <a:rPr lang="ru-RU"/>
              <a:t> </a:t>
            </a:r>
            <a:r>
              <a:rPr lang="en-US"/>
              <a:t> </a:t>
            </a:r>
            <a:endParaRPr lang="ru-RU"/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                       </a:t>
            </a:r>
            <a:r>
              <a:rPr lang="ru-RU"/>
              <a:t>13     </a:t>
            </a:r>
            <a:r>
              <a:rPr lang="en-US"/>
              <a:t>  </a:t>
            </a:r>
            <a:r>
              <a:rPr lang="ru-RU"/>
              <a:t> </a:t>
            </a:r>
            <a:r>
              <a:rPr lang="en-US"/>
              <a:t> </a:t>
            </a:r>
            <a:r>
              <a:rPr lang="ru-RU"/>
              <a:t>12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/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                                                  </a:t>
            </a:r>
            <a:r>
              <a:rPr lang="el-GR">
                <a:latin typeface="Times New Roman" pitchFamily="18" charset="0"/>
                <a:cs typeface="Times New Roman" pitchFamily="18" charset="0"/>
              </a:rPr>
              <a:t>β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/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                      </a:t>
            </a:r>
            <a:r>
              <a:rPr lang="ru-RU"/>
              <a:t>   </a:t>
            </a:r>
            <a:r>
              <a:rPr lang="ru-RU" b="1">
                <a:solidFill>
                  <a:srgbClr val="FF0000"/>
                </a:solidFill>
              </a:rPr>
              <a:t>5</a:t>
            </a:r>
            <a:r>
              <a:rPr lang="en-US"/>
              <a:t>          C</a:t>
            </a:r>
            <a:endParaRPr lang="ru-RU"/>
          </a:p>
          <a:p>
            <a:pPr>
              <a:lnSpc>
                <a:spcPct val="90000"/>
              </a:lnSpc>
              <a:buFontTx/>
              <a:buNone/>
            </a:pPr>
            <a:r>
              <a:rPr lang="ru-RU"/>
              <a:t>             </a:t>
            </a:r>
            <a:endParaRPr lang="en-US"/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              D </a:t>
            </a:r>
            <a:r>
              <a:rPr lang="ru-RU"/>
              <a:t>      а</a:t>
            </a:r>
            <a:endParaRPr lang="en-US"/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                                     </a:t>
            </a:r>
            <a:endParaRPr lang="el-GR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791200" y="838200"/>
            <a:ext cx="3352800" cy="528796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3200" b="1"/>
              <a:t>ВС </a:t>
            </a:r>
            <a:r>
              <a:rPr lang="ru-RU" sz="3200" b="1">
                <a:cs typeface="Times New Roman" pitchFamily="18" charset="0"/>
              </a:rPr>
              <a:t>┴ </a:t>
            </a:r>
            <a:r>
              <a:rPr lang="el-GR" sz="3200" b="1">
                <a:cs typeface="Times New Roman" pitchFamily="18" charset="0"/>
              </a:rPr>
              <a:t>β</a:t>
            </a:r>
            <a:endParaRPr lang="ru-RU" sz="3200" b="1"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3200" b="1">
                <a:cs typeface="Times New Roman" pitchFamily="18" charset="0"/>
              </a:rPr>
              <a:t> </a:t>
            </a:r>
            <a:r>
              <a:rPr lang="ru-RU" sz="3200" b="1"/>
              <a:t>а</a:t>
            </a:r>
            <a:r>
              <a:rPr lang="ru-RU" sz="3200" b="1">
                <a:cs typeface="Times New Roman" pitchFamily="18" charset="0"/>
              </a:rPr>
              <a:t> ┴ </a:t>
            </a:r>
            <a:r>
              <a:rPr lang="en-US" sz="3200" b="1">
                <a:cs typeface="Times New Roman" pitchFamily="18" charset="0"/>
              </a:rPr>
              <a:t>BD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l-GR" sz="3200" b="1">
                <a:cs typeface="Times New Roman" pitchFamily="18" charset="0"/>
              </a:rPr>
              <a:t>ρ</a:t>
            </a:r>
            <a:r>
              <a:rPr lang="en-US" sz="3200" b="1">
                <a:cs typeface="Times New Roman" pitchFamily="18" charset="0"/>
              </a:rPr>
              <a:t> (C</a:t>
            </a:r>
            <a:r>
              <a:rPr lang="ru-RU" sz="3200" b="1">
                <a:cs typeface="Times New Roman" pitchFamily="18" charset="0"/>
              </a:rPr>
              <a:t>, </a:t>
            </a:r>
            <a:r>
              <a:rPr lang="ru-RU" sz="3200" b="1"/>
              <a:t>а</a:t>
            </a:r>
            <a:r>
              <a:rPr lang="ru-RU" sz="3200" b="1">
                <a:cs typeface="Times New Roman" pitchFamily="18" charset="0"/>
              </a:rPr>
              <a:t>)=5</a:t>
            </a:r>
            <a:endParaRPr lang="el-GR" sz="3200" b="1">
              <a:cs typeface="Times New Roman" pitchFamily="18" charset="0"/>
            </a:endParaRPr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4114800" y="1066800"/>
            <a:ext cx="0" cy="3048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 flipH="1">
            <a:off x="2209800" y="1066800"/>
            <a:ext cx="1905000" cy="3657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1600200" y="4191000"/>
            <a:ext cx="1295400" cy="1219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 flipH="1" flipV="1">
            <a:off x="2133600" y="4343400"/>
            <a:ext cx="1524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 flipH="1">
            <a:off x="2057400" y="4343400"/>
            <a:ext cx="7620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 flipV="1">
            <a:off x="2209800" y="4114800"/>
            <a:ext cx="19050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>
            <a:off x="2438400" y="4648200"/>
            <a:ext cx="1524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 flipH="1">
            <a:off x="2362200" y="4800600"/>
            <a:ext cx="22860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0"/>
            <a:ext cx="8839200" cy="6553200"/>
          </a:xfrm>
        </p:spPr>
        <p:txBody>
          <a:bodyPr/>
          <a:lstStyle/>
          <a:p>
            <a:pPr>
              <a:buFontTx/>
              <a:buNone/>
            </a:pPr>
            <a:r>
              <a:rPr lang="ru-RU" b="1"/>
              <a:t>                           </a:t>
            </a:r>
            <a:r>
              <a:rPr lang="en-US" b="1"/>
              <a:t>S</a:t>
            </a:r>
          </a:p>
          <a:p>
            <a:pPr>
              <a:buFontTx/>
              <a:buNone/>
            </a:pPr>
            <a:r>
              <a:rPr lang="en-US" b="1"/>
              <a:t>                                                         </a:t>
            </a:r>
            <a:r>
              <a:rPr lang="en-US" b="1">
                <a:solidFill>
                  <a:srgbClr val="FF0000"/>
                </a:solidFill>
              </a:rPr>
              <a:t>SB=10</a:t>
            </a:r>
          </a:p>
          <a:p>
            <a:pPr>
              <a:buFontTx/>
              <a:buNone/>
            </a:pPr>
            <a:r>
              <a:rPr lang="en-US" b="1"/>
              <a:t>                                        10             </a:t>
            </a:r>
            <a:r>
              <a:rPr lang="en-US" b="1">
                <a:solidFill>
                  <a:srgbClr val="FF0000"/>
                </a:solidFill>
              </a:rPr>
              <a:t>SK=8</a:t>
            </a:r>
          </a:p>
          <a:p>
            <a:pPr>
              <a:buFontTx/>
              <a:buNone/>
            </a:pPr>
            <a:r>
              <a:rPr lang="en-US" b="1"/>
              <a:t>                                                     </a:t>
            </a:r>
            <a:r>
              <a:rPr lang="el-GR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en-US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(S, ABCD)-</a:t>
            </a:r>
            <a:r>
              <a:rPr 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l-GR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b="1"/>
              <a:t>                                        8</a:t>
            </a:r>
          </a:p>
          <a:p>
            <a:pPr>
              <a:buFontTx/>
              <a:buNone/>
            </a:pPr>
            <a:r>
              <a:rPr lang="en-US" b="1"/>
              <a:t>                  A                                  B</a:t>
            </a:r>
          </a:p>
          <a:p>
            <a:pPr>
              <a:buFontTx/>
              <a:buNone/>
            </a:pPr>
            <a:endParaRPr lang="en-US" b="1"/>
          </a:p>
          <a:p>
            <a:pPr>
              <a:buFontTx/>
              <a:buNone/>
            </a:pPr>
            <a:r>
              <a:rPr lang="en-US" b="1"/>
              <a:t>                          O                  K</a:t>
            </a:r>
          </a:p>
          <a:p>
            <a:pPr>
              <a:buFontTx/>
              <a:buNone/>
            </a:pPr>
            <a:endParaRPr lang="en-US" b="1"/>
          </a:p>
          <a:p>
            <a:pPr>
              <a:buFontTx/>
              <a:buNone/>
            </a:pPr>
            <a:r>
              <a:rPr lang="en-US" b="1"/>
              <a:t>   C                                D                                               </a:t>
            </a:r>
            <a:endParaRPr lang="ru-RU" b="1"/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 flipV="1">
            <a:off x="3733800" y="457200"/>
            <a:ext cx="0" cy="373380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3733800" y="457200"/>
            <a:ext cx="2819400" cy="2819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3733800" y="457200"/>
            <a:ext cx="914400" cy="480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 flipH="1">
            <a:off x="914400" y="457200"/>
            <a:ext cx="2819400" cy="480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 flipH="1">
            <a:off x="2819400" y="533400"/>
            <a:ext cx="914400" cy="27432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3733800" y="457200"/>
            <a:ext cx="1905000" cy="37338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2133600" y="2819400"/>
            <a:ext cx="3048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>
            <a:off x="3048000" y="2057400"/>
            <a:ext cx="2286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>
            <a:off x="4038600" y="2590800"/>
            <a:ext cx="30480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 flipH="1">
            <a:off x="5029200" y="1676400"/>
            <a:ext cx="762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>
            <a:off x="914400" y="5257800"/>
            <a:ext cx="3733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74" name="Line 14"/>
          <p:cNvSpPr>
            <a:spLocks noChangeShapeType="1"/>
          </p:cNvSpPr>
          <p:nvPr/>
        </p:nvSpPr>
        <p:spPr bwMode="auto">
          <a:xfrm flipV="1">
            <a:off x="914400" y="3276600"/>
            <a:ext cx="1905000" cy="19812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75" name="Line 15"/>
          <p:cNvSpPr>
            <a:spLocks noChangeShapeType="1"/>
          </p:cNvSpPr>
          <p:nvPr/>
        </p:nvSpPr>
        <p:spPr bwMode="auto">
          <a:xfrm flipV="1">
            <a:off x="4648200" y="3276600"/>
            <a:ext cx="1905000" cy="1981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76" name="Line 16"/>
          <p:cNvSpPr>
            <a:spLocks noChangeShapeType="1"/>
          </p:cNvSpPr>
          <p:nvPr/>
        </p:nvSpPr>
        <p:spPr bwMode="auto">
          <a:xfrm>
            <a:off x="2819400" y="3276600"/>
            <a:ext cx="37338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52400"/>
            <a:ext cx="8305800" cy="594360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/>
              <a:t>                           </a:t>
            </a:r>
            <a:r>
              <a:rPr lang="en-US" sz="2800" b="1"/>
              <a:t>S</a:t>
            </a:r>
          </a:p>
          <a:p>
            <a:pPr>
              <a:buFontTx/>
              <a:buNone/>
            </a:pPr>
            <a:r>
              <a:rPr lang="en-US" sz="2800" b="1"/>
              <a:t>                                                         </a:t>
            </a:r>
            <a:r>
              <a:rPr lang="ru-RU" sz="2800" b="1"/>
              <a:t>   </a:t>
            </a:r>
            <a:r>
              <a:rPr lang="en-US" sz="2800" b="1">
                <a:solidFill>
                  <a:srgbClr val="FF0000"/>
                </a:solidFill>
              </a:rPr>
              <a:t>SB=10</a:t>
            </a:r>
          </a:p>
          <a:p>
            <a:pPr>
              <a:buFontTx/>
              <a:buNone/>
            </a:pPr>
            <a:r>
              <a:rPr lang="en-US" sz="2800" b="1"/>
              <a:t>                                        </a:t>
            </a:r>
            <a:r>
              <a:rPr lang="ru-RU" sz="2800" b="1"/>
              <a:t> </a:t>
            </a:r>
            <a:r>
              <a:rPr lang="en-US" sz="2800" b="1"/>
              <a:t>10             </a:t>
            </a:r>
            <a:r>
              <a:rPr lang="ru-RU" sz="2800" b="1"/>
              <a:t>   </a:t>
            </a:r>
            <a:r>
              <a:rPr lang="en-US" sz="2800" b="1">
                <a:solidFill>
                  <a:srgbClr val="FF0000"/>
                </a:solidFill>
              </a:rPr>
              <a:t>SK=8</a:t>
            </a:r>
          </a:p>
          <a:p>
            <a:pPr>
              <a:buFontTx/>
              <a:buNone/>
            </a:pPr>
            <a:r>
              <a:rPr lang="en-US" sz="2800" b="1"/>
              <a:t>                                                     </a:t>
            </a:r>
            <a:r>
              <a:rPr lang="ru-RU" sz="2800" b="1"/>
              <a:t>   </a:t>
            </a:r>
            <a:r>
              <a:rPr lang="el-GR" sz="28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en-US" sz="28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(S, ABCD)-</a:t>
            </a:r>
            <a:r>
              <a:rPr lang="ru-RU" sz="28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l-GR" sz="28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sz="2800" b="1"/>
              <a:t>                                        </a:t>
            </a:r>
            <a:r>
              <a:rPr lang="ru-RU" sz="2800" b="1"/>
              <a:t> </a:t>
            </a:r>
            <a:r>
              <a:rPr lang="en-US" sz="2800" b="1"/>
              <a:t>8</a:t>
            </a:r>
          </a:p>
          <a:p>
            <a:pPr>
              <a:buFontTx/>
              <a:buNone/>
            </a:pPr>
            <a:r>
              <a:rPr lang="en-US" sz="2800" b="1"/>
              <a:t>                  A                                  </a:t>
            </a:r>
            <a:r>
              <a:rPr lang="ru-RU" sz="2800" b="1"/>
              <a:t>   </a:t>
            </a:r>
            <a:r>
              <a:rPr lang="en-US" sz="2800" b="1"/>
              <a:t>B</a:t>
            </a:r>
          </a:p>
          <a:p>
            <a:pPr>
              <a:buFontTx/>
              <a:buNone/>
            </a:pPr>
            <a:r>
              <a:rPr lang="ru-RU" sz="2800" b="1"/>
              <a:t>                                                   </a:t>
            </a:r>
            <a:endParaRPr lang="en-US" sz="2800" b="1"/>
          </a:p>
          <a:p>
            <a:pPr>
              <a:buFontTx/>
              <a:buNone/>
            </a:pPr>
            <a:r>
              <a:rPr lang="en-US" sz="2800" b="1"/>
              <a:t> </a:t>
            </a:r>
            <a:r>
              <a:rPr lang="ru-RU" sz="2800" b="1"/>
              <a:t>                                                    6</a:t>
            </a:r>
          </a:p>
          <a:p>
            <a:pPr>
              <a:buFontTx/>
              <a:buNone/>
            </a:pPr>
            <a:r>
              <a:rPr lang="ru-RU" sz="2800" b="1"/>
              <a:t>                            </a:t>
            </a:r>
            <a:r>
              <a:rPr lang="en-US" sz="2800" b="1"/>
              <a:t>O        </a:t>
            </a:r>
            <a:r>
              <a:rPr lang="ru-RU" sz="2800" b="1"/>
              <a:t> 6</a:t>
            </a:r>
            <a:r>
              <a:rPr lang="en-US" sz="2800" b="1"/>
              <a:t>         K</a:t>
            </a:r>
          </a:p>
          <a:p>
            <a:pPr>
              <a:buFontTx/>
              <a:buNone/>
            </a:pPr>
            <a:endParaRPr lang="en-US" sz="2800" b="1"/>
          </a:p>
          <a:p>
            <a:pPr>
              <a:buFontTx/>
              <a:buNone/>
            </a:pPr>
            <a:r>
              <a:rPr lang="en-US" sz="2800" b="1"/>
              <a:t>C</a:t>
            </a:r>
            <a:r>
              <a:rPr lang="ru-RU" sz="2800" b="1"/>
              <a:t>     </a:t>
            </a:r>
            <a:r>
              <a:rPr lang="en-US" sz="2800" b="1"/>
              <a:t>                                D                                               </a:t>
            </a:r>
            <a:endParaRPr lang="ru-RU" sz="2800" b="1"/>
          </a:p>
        </p:txBody>
      </p:sp>
      <p:sp>
        <p:nvSpPr>
          <p:cNvPr id="16387" name="Line 3"/>
          <p:cNvSpPr>
            <a:spLocks noChangeShapeType="1"/>
          </p:cNvSpPr>
          <p:nvPr/>
        </p:nvSpPr>
        <p:spPr bwMode="auto">
          <a:xfrm flipV="1">
            <a:off x="3733800" y="457200"/>
            <a:ext cx="0" cy="373380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3733800" y="457200"/>
            <a:ext cx="2819400" cy="2819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>
            <a:off x="3733800" y="457200"/>
            <a:ext cx="914400" cy="480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 flipH="1">
            <a:off x="914400" y="457200"/>
            <a:ext cx="2819400" cy="480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 flipH="1">
            <a:off x="2819400" y="533400"/>
            <a:ext cx="914400" cy="27432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3733800" y="457200"/>
            <a:ext cx="1905000" cy="37338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>
            <a:off x="2133600" y="2819400"/>
            <a:ext cx="3048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>
            <a:off x="3048000" y="2057400"/>
            <a:ext cx="2286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5" name="Line 11"/>
          <p:cNvSpPr>
            <a:spLocks noChangeShapeType="1"/>
          </p:cNvSpPr>
          <p:nvPr/>
        </p:nvSpPr>
        <p:spPr bwMode="auto">
          <a:xfrm>
            <a:off x="4038600" y="2590800"/>
            <a:ext cx="30480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6" name="Line 12"/>
          <p:cNvSpPr>
            <a:spLocks noChangeShapeType="1"/>
          </p:cNvSpPr>
          <p:nvPr/>
        </p:nvSpPr>
        <p:spPr bwMode="auto">
          <a:xfrm flipH="1">
            <a:off x="5029200" y="1676400"/>
            <a:ext cx="762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>
            <a:off x="2819400" y="3276600"/>
            <a:ext cx="1828800" cy="19812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8" name="Line 14"/>
          <p:cNvSpPr>
            <a:spLocks noChangeShapeType="1"/>
          </p:cNvSpPr>
          <p:nvPr/>
        </p:nvSpPr>
        <p:spPr bwMode="auto">
          <a:xfrm flipV="1">
            <a:off x="914400" y="3276600"/>
            <a:ext cx="5638800" cy="19812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9" name="Line 15"/>
          <p:cNvSpPr>
            <a:spLocks noChangeShapeType="1"/>
          </p:cNvSpPr>
          <p:nvPr/>
        </p:nvSpPr>
        <p:spPr bwMode="auto">
          <a:xfrm flipH="1">
            <a:off x="3733800" y="4191000"/>
            <a:ext cx="1905000" cy="762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>
            <a:off x="2438400" y="4572000"/>
            <a:ext cx="7620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1" name="Line 17"/>
          <p:cNvSpPr>
            <a:spLocks noChangeShapeType="1"/>
          </p:cNvSpPr>
          <p:nvPr/>
        </p:nvSpPr>
        <p:spPr bwMode="auto">
          <a:xfrm>
            <a:off x="2514600" y="4572000"/>
            <a:ext cx="7620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2" name="Line 18"/>
          <p:cNvSpPr>
            <a:spLocks noChangeShapeType="1"/>
          </p:cNvSpPr>
          <p:nvPr/>
        </p:nvSpPr>
        <p:spPr bwMode="auto">
          <a:xfrm>
            <a:off x="4800600" y="3733800"/>
            <a:ext cx="7620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>
            <a:off x="4724400" y="3733800"/>
            <a:ext cx="7620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4" name="Line 20"/>
          <p:cNvSpPr>
            <a:spLocks noChangeShapeType="1"/>
          </p:cNvSpPr>
          <p:nvPr/>
        </p:nvSpPr>
        <p:spPr bwMode="auto">
          <a:xfrm flipH="1">
            <a:off x="3886200" y="4572000"/>
            <a:ext cx="304800" cy="76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5" name="Line 21"/>
          <p:cNvSpPr>
            <a:spLocks noChangeShapeType="1"/>
          </p:cNvSpPr>
          <p:nvPr/>
        </p:nvSpPr>
        <p:spPr bwMode="auto">
          <a:xfrm flipH="1">
            <a:off x="3962400" y="4648200"/>
            <a:ext cx="304800" cy="76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6" name="Line 22"/>
          <p:cNvSpPr>
            <a:spLocks noChangeShapeType="1"/>
          </p:cNvSpPr>
          <p:nvPr/>
        </p:nvSpPr>
        <p:spPr bwMode="auto">
          <a:xfrm flipH="1">
            <a:off x="3124200" y="3733800"/>
            <a:ext cx="304800" cy="76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7" name="Line 23"/>
          <p:cNvSpPr>
            <a:spLocks noChangeShapeType="1"/>
          </p:cNvSpPr>
          <p:nvPr/>
        </p:nvSpPr>
        <p:spPr bwMode="auto">
          <a:xfrm flipH="1">
            <a:off x="3200400" y="3810000"/>
            <a:ext cx="304800" cy="76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8" name="Line 24"/>
          <p:cNvSpPr>
            <a:spLocks noChangeShapeType="1"/>
          </p:cNvSpPr>
          <p:nvPr/>
        </p:nvSpPr>
        <p:spPr bwMode="auto">
          <a:xfrm flipV="1">
            <a:off x="5562600" y="3810000"/>
            <a:ext cx="15240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09" name="Line 25"/>
          <p:cNvSpPr>
            <a:spLocks noChangeShapeType="1"/>
          </p:cNvSpPr>
          <p:nvPr/>
        </p:nvSpPr>
        <p:spPr bwMode="auto">
          <a:xfrm>
            <a:off x="5715000" y="3810000"/>
            <a:ext cx="7620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16410" name="Object 26"/>
          <p:cNvGraphicFramePr>
            <a:graphicFrameLocks noChangeAspect="1"/>
          </p:cNvGraphicFramePr>
          <p:nvPr>
            <p:ph sz="half" idx="2"/>
          </p:nvPr>
        </p:nvGraphicFramePr>
        <p:xfrm>
          <a:off x="3124200" y="2730500"/>
          <a:ext cx="546100" cy="393700"/>
        </p:xfrm>
        <a:graphic>
          <a:graphicData uri="http://schemas.openxmlformats.org/presentationml/2006/ole">
            <p:oleObj spid="_x0000_s2050" name="Формула" r:id="rId3" imgW="317160" imgH="228600" progId="Equation.3">
              <p:embed/>
            </p:oleObj>
          </a:graphicData>
        </a:graphic>
      </p:graphicFrame>
      <p:sp>
        <p:nvSpPr>
          <p:cNvPr id="16411" name="Line 27"/>
          <p:cNvSpPr>
            <a:spLocks noChangeShapeType="1"/>
          </p:cNvSpPr>
          <p:nvPr/>
        </p:nvSpPr>
        <p:spPr bwMode="auto">
          <a:xfrm>
            <a:off x="914400" y="5257800"/>
            <a:ext cx="3733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12" name="Line 28"/>
          <p:cNvSpPr>
            <a:spLocks noChangeShapeType="1"/>
          </p:cNvSpPr>
          <p:nvPr/>
        </p:nvSpPr>
        <p:spPr bwMode="auto">
          <a:xfrm>
            <a:off x="2819400" y="3276600"/>
            <a:ext cx="37338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13" name="Line 29"/>
          <p:cNvSpPr>
            <a:spLocks noChangeShapeType="1"/>
          </p:cNvSpPr>
          <p:nvPr/>
        </p:nvSpPr>
        <p:spPr bwMode="auto">
          <a:xfrm flipV="1">
            <a:off x="4648200" y="3276600"/>
            <a:ext cx="1905000" cy="1981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14" name="Line 30"/>
          <p:cNvSpPr>
            <a:spLocks noChangeShapeType="1"/>
          </p:cNvSpPr>
          <p:nvPr/>
        </p:nvSpPr>
        <p:spPr bwMode="auto">
          <a:xfrm flipV="1">
            <a:off x="914400" y="3276600"/>
            <a:ext cx="1905000" cy="19812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5105400" y="3810000"/>
            <a:ext cx="4038600" cy="1752600"/>
          </a:xfrm>
          <a:prstGeom prst="parallelogram">
            <a:avLst>
              <a:gd name="adj" fmla="val 5760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228600"/>
            <a:ext cx="4572000" cy="5562600"/>
          </a:xfrm>
        </p:spPr>
        <p:txBody>
          <a:bodyPr>
            <a:normAutofit lnSpcReduction="10000"/>
          </a:bodyPr>
          <a:lstStyle/>
          <a:p>
            <a:pPr marL="0" indent="0">
              <a:buFontTx/>
              <a:buNone/>
            </a:pPr>
            <a:r>
              <a:rPr lang="en-US" sz="3600" b="1">
                <a:latin typeface="Times New Roman" pitchFamily="18" charset="0"/>
              </a:rPr>
              <a:t>1.  </a:t>
            </a:r>
            <a:r>
              <a:rPr lang="ru-RU" sz="3600" b="1">
                <a:latin typeface="Times New Roman" pitchFamily="18" charset="0"/>
              </a:rPr>
              <a:t>Дайте  определение прямой перпендикулярной  плоскости.</a:t>
            </a:r>
          </a:p>
          <a:p>
            <a:pPr marL="0" indent="0">
              <a:buFontTx/>
              <a:buNone/>
            </a:pPr>
            <a:endParaRPr lang="ru-RU" sz="3600" b="1">
              <a:latin typeface="Times New Roman" pitchFamily="18" charset="0"/>
            </a:endParaRPr>
          </a:p>
          <a:p>
            <a:pPr marL="0" indent="0">
              <a:buFontTx/>
              <a:buNone/>
            </a:pPr>
            <a:endParaRPr lang="ru-RU" sz="3600" b="1">
              <a:latin typeface="Times New Roman" pitchFamily="18" charset="0"/>
            </a:endParaRPr>
          </a:p>
          <a:p>
            <a:pPr marL="0" indent="0">
              <a:buFontTx/>
              <a:buNone/>
            </a:pPr>
            <a:r>
              <a:rPr lang="ru-RU" sz="3600" b="1">
                <a:latin typeface="Times New Roman" pitchFamily="18" charset="0"/>
              </a:rPr>
              <a:t>2. Сформулируйте признак перпендикулярности прямой и плоскости.</a:t>
            </a:r>
          </a:p>
          <a:p>
            <a:pPr marL="0" indent="0">
              <a:buFontTx/>
              <a:buNone/>
            </a:pPr>
            <a:endParaRPr lang="ru-RU" sz="3200" b="1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819400"/>
            <a:ext cx="4343400" cy="3306763"/>
          </a:xfrm>
        </p:spPr>
        <p:txBody>
          <a:bodyPr/>
          <a:lstStyle/>
          <a:p>
            <a:pPr>
              <a:buFontTx/>
              <a:buNone/>
            </a:pPr>
            <a:r>
              <a:rPr lang="ru-RU" b="1">
                <a:latin typeface="Times New Roman" pitchFamily="18" charset="0"/>
              </a:rPr>
              <a:t>                         </a:t>
            </a:r>
            <a:r>
              <a:rPr lang="ru-RU" b="1">
                <a:solidFill>
                  <a:srgbClr val="FF0000"/>
                </a:solidFill>
                <a:latin typeface="Times New Roman" pitchFamily="18" charset="0"/>
              </a:rPr>
              <a:t>а</a:t>
            </a:r>
          </a:p>
          <a:p>
            <a:pPr>
              <a:buFontTx/>
              <a:buNone/>
            </a:pPr>
            <a:endParaRPr lang="ru-RU" b="1"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b="1">
                <a:solidFill>
                  <a:srgbClr val="FF0000"/>
                </a:solidFill>
                <a:latin typeface="Times New Roman" pitchFamily="18" charset="0"/>
              </a:rPr>
              <a:t>                     </a:t>
            </a:r>
            <a:r>
              <a:rPr lang="en-US" b="1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en-US" b="1">
                <a:latin typeface="Times New Roman" pitchFamily="18" charset="0"/>
              </a:rPr>
              <a:t>                    </a:t>
            </a:r>
            <a:r>
              <a:rPr lang="el-GR" b="1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b="1">
                <a:latin typeface="Times New Roman" pitchFamily="18" charset="0"/>
              </a:rPr>
              <a:t>    </a:t>
            </a:r>
          </a:p>
          <a:p>
            <a:pPr>
              <a:buFontTx/>
              <a:buNone/>
            </a:pPr>
            <a:r>
              <a:rPr lang="en-US" b="1">
                <a:latin typeface="Times New Roman" pitchFamily="18" charset="0"/>
              </a:rPr>
              <a:t>                                     </a:t>
            </a:r>
            <a:endParaRPr lang="en-US" sz="1000" b="1"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en-US" sz="1000" b="1">
                <a:latin typeface="Times New Roman" pitchFamily="18" charset="0"/>
              </a:rPr>
              <a:t>                                                                                           </a:t>
            </a:r>
            <a:r>
              <a:rPr lang="ru-RU" sz="1000" b="1">
                <a:latin typeface="Times New Roman" pitchFamily="18" charset="0"/>
              </a:rPr>
              <a:t>   </a:t>
            </a:r>
            <a:r>
              <a:rPr lang="en-US" b="1">
                <a:solidFill>
                  <a:srgbClr val="FF0000"/>
                </a:solidFill>
                <a:latin typeface="Times New Roman" pitchFamily="18" charset="0"/>
              </a:rPr>
              <a:t>c</a:t>
            </a:r>
            <a:endParaRPr lang="ru-RU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7239000" y="3048000"/>
            <a:ext cx="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7239000" y="4648200"/>
            <a:ext cx="0" cy="9906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7239000" y="5638800"/>
            <a:ext cx="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 flipH="1" flipV="1">
            <a:off x="6477000" y="4114800"/>
            <a:ext cx="1295400" cy="1219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 flipV="1">
            <a:off x="5943600" y="4572000"/>
            <a:ext cx="228600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 flipH="1" flipV="1">
            <a:off x="7086600" y="4419600"/>
            <a:ext cx="1524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7" name="Line 11"/>
          <p:cNvSpPr>
            <a:spLocks noChangeShapeType="1"/>
          </p:cNvSpPr>
          <p:nvPr/>
        </p:nvSpPr>
        <p:spPr bwMode="auto">
          <a:xfrm>
            <a:off x="7086600" y="44196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7467600" y="44958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 flipV="1">
            <a:off x="7239000" y="4495800"/>
            <a:ext cx="22860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0" name="AutoShape 14"/>
          <p:cNvSpPr>
            <a:spLocks noChangeArrowheads="1"/>
          </p:cNvSpPr>
          <p:nvPr/>
        </p:nvSpPr>
        <p:spPr bwMode="auto">
          <a:xfrm>
            <a:off x="4876800" y="1066800"/>
            <a:ext cx="4038600" cy="1447800"/>
          </a:xfrm>
          <a:prstGeom prst="parallelogram">
            <a:avLst>
              <a:gd name="adj" fmla="val 6973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11" name="Line 15"/>
          <p:cNvSpPr>
            <a:spLocks noChangeShapeType="1"/>
          </p:cNvSpPr>
          <p:nvPr/>
        </p:nvSpPr>
        <p:spPr bwMode="auto">
          <a:xfrm>
            <a:off x="7086600" y="304800"/>
            <a:ext cx="0" cy="1295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2" name="Line 16"/>
          <p:cNvSpPr>
            <a:spLocks noChangeShapeType="1"/>
          </p:cNvSpPr>
          <p:nvPr/>
        </p:nvSpPr>
        <p:spPr bwMode="auto">
          <a:xfrm>
            <a:off x="7086600" y="16002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3" name="Line 17"/>
          <p:cNvSpPr>
            <a:spLocks noChangeShapeType="1"/>
          </p:cNvSpPr>
          <p:nvPr/>
        </p:nvSpPr>
        <p:spPr bwMode="auto">
          <a:xfrm>
            <a:off x="7086600" y="25146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4" name="Line 18"/>
          <p:cNvSpPr>
            <a:spLocks noChangeShapeType="1"/>
          </p:cNvSpPr>
          <p:nvPr/>
        </p:nvSpPr>
        <p:spPr bwMode="auto">
          <a:xfrm flipV="1">
            <a:off x="6096000" y="1447800"/>
            <a:ext cx="2057400" cy="533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5" name="Line 19"/>
          <p:cNvSpPr>
            <a:spLocks noChangeShapeType="1"/>
          </p:cNvSpPr>
          <p:nvPr/>
        </p:nvSpPr>
        <p:spPr bwMode="auto">
          <a:xfrm flipH="1">
            <a:off x="6858000" y="1524000"/>
            <a:ext cx="22860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6" name="Line 20"/>
          <p:cNvSpPr>
            <a:spLocks noChangeShapeType="1"/>
          </p:cNvSpPr>
          <p:nvPr/>
        </p:nvSpPr>
        <p:spPr bwMode="auto">
          <a:xfrm>
            <a:off x="6858000" y="1600200"/>
            <a:ext cx="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4800600" y="0"/>
            <a:ext cx="4343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800" b="1">
                <a:latin typeface="Times New Roman" pitchFamily="18" charset="0"/>
              </a:rPr>
              <a:t>                         </a:t>
            </a:r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а</a:t>
            </a:r>
          </a:p>
          <a:p>
            <a:pPr marL="342900" indent="-342900">
              <a:spcBef>
                <a:spcPct val="20000"/>
              </a:spcBef>
            </a:pPr>
            <a:endParaRPr lang="ru-RU" sz="2800" b="1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el-GR" sz="2800" b="1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2800" b="1">
                <a:latin typeface="Times New Roman" pitchFamily="18" charset="0"/>
              </a:rPr>
              <a:t>   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800" b="1">
                <a:latin typeface="Times New Roman" pitchFamily="18" charset="0"/>
              </a:rPr>
              <a:t> </a:t>
            </a:r>
            <a:r>
              <a:rPr lang="ru-RU" sz="2800" b="1">
                <a:latin typeface="Times New Roman" pitchFamily="18" charset="0"/>
              </a:rPr>
              <a:t>          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en-US" sz="2800" b="1">
                <a:latin typeface="Times New Roman" pitchFamily="18" charset="0"/>
              </a:rPr>
              <a:t> </a:t>
            </a:r>
            <a:endParaRPr lang="en-US" sz="1000" b="1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000" b="1">
                <a:latin typeface="Times New Roman" pitchFamily="18" charset="0"/>
              </a:rPr>
              <a:t>                                                                                           </a:t>
            </a:r>
            <a:r>
              <a:rPr lang="ru-RU" sz="1000" b="1">
                <a:latin typeface="Times New Roman" pitchFamily="18" charset="0"/>
              </a:rPr>
              <a:t>   </a:t>
            </a:r>
            <a:endParaRPr lang="ru-RU" sz="2800" b="1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4876800" y="4114800"/>
            <a:ext cx="3886200" cy="1524000"/>
          </a:xfrm>
          <a:prstGeom prst="parallelogram">
            <a:avLst>
              <a:gd name="adj" fmla="val 637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5257800" y="1066800"/>
            <a:ext cx="3581400" cy="1447800"/>
          </a:xfrm>
          <a:prstGeom prst="parallelogram">
            <a:avLst>
              <a:gd name="adj" fmla="val 6184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04800"/>
            <a:ext cx="4038600" cy="2286000"/>
          </a:xfrm>
        </p:spPr>
        <p:txBody>
          <a:bodyPr/>
          <a:lstStyle/>
          <a:p>
            <a:pPr marL="0" indent="361950">
              <a:lnSpc>
                <a:spcPct val="90000"/>
              </a:lnSpc>
              <a:buFontTx/>
              <a:buNone/>
            </a:pPr>
            <a:r>
              <a:rPr lang="ru-RU" sz="3600" b="1" u="sng">
                <a:solidFill>
                  <a:srgbClr val="0000FF"/>
                </a:solidFill>
                <a:latin typeface="Times New Roman" pitchFamily="18" charset="0"/>
              </a:rPr>
              <a:t>ВОПРОС:</a:t>
            </a:r>
            <a:r>
              <a:rPr lang="ru-RU" sz="3200" b="1">
                <a:latin typeface="Times New Roman" pitchFamily="18" charset="0"/>
              </a:rPr>
              <a:t>  </a:t>
            </a:r>
          </a:p>
          <a:p>
            <a:pPr marL="0" indent="361950">
              <a:lnSpc>
                <a:spcPct val="90000"/>
              </a:lnSpc>
              <a:buFontTx/>
              <a:buNone/>
            </a:pPr>
            <a:r>
              <a:rPr lang="ru-RU" sz="3600" b="1">
                <a:latin typeface="Times New Roman" pitchFamily="18" charset="0"/>
              </a:rPr>
              <a:t>Что  называется  перпендикуляром к плоскости?</a:t>
            </a:r>
          </a:p>
          <a:p>
            <a:pPr marL="0" indent="361950">
              <a:lnSpc>
                <a:spcPct val="90000"/>
              </a:lnSpc>
              <a:buFontTx/>
              <a:buNone/>
            </a:pPr>
            <a:endParaRPr lang="ru-RU" sz="360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0"/>
            <a:ext cx="4495800" cy="6400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b="1">
                <a:solidFill>
                  <a:srgbClr val="FF0000"/>
                </a:solidFill>
                <a:latin typeface="Times New Roman" pitchFamily="18" charset="0"/>
              </a:rPr>
              <a:t>                             А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b="1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b="1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b="1">
                <a:solidFill>
                  <a:srgbClr val="FF0000"/>
                </a:solidFill>
                <a:latin typeface="Times New Roman" pitchFamily="18" charset="0"/>
              </a:rPr>
              <a:t>                            Н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>
                <a:solidFill>
                  <a:srgbClr val="FF0000"/>
                </a:solidFill>
                <a:latin typeface="Times New Roman" pitchFamily="18" charset="0"/>
              </a:rPr>
              <a:t>          </a:t>
            </a:r>
            <a:r>
              <a:rPr lang="el-GR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endParaRPr lang="ru-RU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b="1">
                <a:solidFill>
                  <a:srgbClr val="FF0000"/>
                </a:solidFill>
                <a:latin typeface="Times New Roman" pitchFamily="18" charset="0"/>
              </a:rPr>
              <a:t>                           А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b="1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b="1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В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l-GR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α</a:t>
            </a:r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7162800" y="304800"/>
            <a:ext cx="0" cy="1447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7" name="Oval 7"/>
          <p:cNvSpPr>
            <a:spLocks noChangeArrowheads="1"/>
          </p:cNvSpPr>
          <p:nvPr/>
        </p:nvSpPr>
        <p:spPr bwMode="auto">
          <a:xfrm>
            <a:off x="7086600" y="1524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7086600" y="17526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81000" y="3429000"/>
            <a:ext cx="4038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361950">
              <a:spcBef>
                <a:spcPct val="20000"/>
              </a:spcBef>
            </a:pPr>
            <a:r>
              <a:rPr lang="ru-RU" sz="3600" b="1" u="sng">
                <a:solidFill>
                  <a:srgbClr val="0000FF"/>
                </a:solidFill>
                <a:latin typeface="Times New Roman" pitchFamily="18" charset="0"/>
              </a:rPr>
              <a:t>ВОПРОС:</a:t>
            </a:r>
            <a:r>
              <a:rPr lang="ru-RU" sz="3200" b="1">
                <a:latin typeface="Times New Roman" pitchFamily="18" charset="0"/>
              </a:rPr>
              <a:t>  </a:t>
            </a:r>
          </a:p>
          <a:p>
            <a:pPr indent="361950">
              <a:spcBef>
                <a:spcPct val="20000"/>
              </a:spcBef>
            </a:pPr>
            <a:r>
              <a:rPr lang="ru-RU" sz="3600" b="1">
                <a:latin typeface="Times New Roman" pitchFamily="18" charset="0"/>
              </a:rPr>
              <a:t>Что  называется наклонной?</a:t>
            </a:r>
          </a:p>
          <a:p>
            <a:pPr indent="361950">
              <a:spcBef>
                <a:spcPct val="20000"/>
              </a:spcBef>
            </a:pPr>
            <a:endParaRPr lang="ru-RU" sz="3600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 flipH="1">
            <a:off x="6324600" y="3124200"/>
            <a:ext cx="1143000" cy="1981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6248400" y="50292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2" name="Oval 12"/>
          <p:cNvSpPr>
            <a:spLocks noChangeArrowheads="1"/>
          </p:cNvSpPr>
          <p:nvPr/>
        </p:nvSpPr>
        <p:spPr bwMode="auto">
          <a:xfrm>
            <a:off x="7391400" y="30480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5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5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5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1143000" y="3657600"/>
            <a:ext cx="6400800" cy="2362200"/>
          </a:xfrm>
          <a:prstGeom prst="parallelogram">
            <a:avLst>
              <a:gd name="adj" fmla="val 6774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304800"/>
            <a:ext cx="8382000" cy="5867400"/>
          </a:xfrm>
        </p:spPr>
        <p:txBody>
          <a:bodyPr/>
          <a:lstStyle/>
          <a:p>
            <a:pPr marL="0" indent="450850">
              <a:buFontTx/>
              <a:buNone/>
            </a:pPr>
            <a:r>
              <a:rPr lang="ru-RU" sz="3600" b="1" u="sng">
                <a:solidFill>
                  <a:srgbClr val="0000FF"/>
                </a:solidFill>
                <a:latin typeface="Times New Roman" pitchFamily="18" charset="0"/>
              </a:rPr>
              <a:t>ВОПРОС:</a:t>
            </a:r>
            <a:r>
              <a:rPr lang="ru-RU" sz="3600" b="1">
                <a:latin typeface="Times New Roman" pitchFamily="18" charset="0"/>
              </a:rPr>
              <a:t> Что интересного можете отметить о длине перпендикуляра и длине наклонной?        </a:t>
            </a:r>
            <a:endParaRPr lang="ru-RU" sz="3600" b="1">
              <a:solidFill>
                <a:srgbClr val="FF0000"/>
              </a:solidFill>
              <a:latin typeface="Times New Roman" pitchFamily="18" charset="0"/>
            </a:endParaRPr>
          </a:p>
          <a:p>
            <a:pPr marL="0" indent="450850">
              <a:buFontTx/>
              <a:buNone/>
            </a:pPr>
            <a:r>
              <a:rPr lang="ru-RU" sz="3600" b="1">
                <a:solidFill>
                  <a:srgbClr val="FF0000"/>
                </a:solidFill>
                <a:latin typeface="Times New Roman" pitchFamily="18" charset="0"/>
              </a:rPr>
              <a:t>                                     А</a:t>
            </a:r>
          </a:p>
          <a:p>
            <a:pPr marL="0" indent="450850">
              <a:buFontTx/>
              <a:buNone/>
            </a:pPr>
            <a:endParaRPr lang="ru-RU" sz="3600" b="1">
              <a:solidFill>
                <a:srgbClr val="FF0000"/>
              </a:solidFill>
              <a:latin typeface="Times New Roman" pitchFamily="18" charset="0"/>
            </a:endParaRPr>
          </a:p>
          <a:p>
            <a:pPr marL="0" indent="450850">
              <a:buFontTx/>
              <a:buNone/>
            </a:pPr>
            <a:endParaRPr lang="ru-RU" sz="3600" b="1">
              <a:solidFill>
                <a:srgbClr val="FF0000"/>
              </a:solidFill>
              <a:latin typeface="Times New Roman" pitchFamily="18" charset="0"/>
            </a:endParaRPr>
          </a:p>
          <a:p>
            <a:pPr marL="0" indent="450850">
              <a:buFontTx/>
              <a:buNone/>
            </a:pPr>
            <a:r>
              <a:rPr lang="ru-RU" sz="3600" b="1">
                <a:solidFill>
                  <a:srgbClr val="FF0000"/>
                </a:solidFill>
                <a:latin typeface="Times New Roman" pitchFamily="18" charset="0"/>
              </a:rPr>
              <a:t>                                      Н</a:t>
            </a:r>
          </a:p>
          <a:p>
            <a:pPr marL="0" indent="450850">
              <a:buFontTx/>
              <a:buNone/>
            </a:pPr>
            <a:r>
              <a:rPr lang="ru-RU" sz="3600">
                <a:solidFill>
                  <a:srgbClr val="FF0000"/>
                </a:solidFill>
                <a:latin typeface="Times New Roman" pitchFamily="18" charset="0"/>
              </a:rPr>
              <a:t>               </a:t>
            </a:r>
            <a:r>
              <a:rPr lang="ru-RU" sz="3600" b="1">
                <a:solidFill>
                  <a:srgbClr val="FF0000"/>
                </a:solidFill>
                <a:latin typeface="Times New Roman" pitchFamily="18" charset="0"/>
              </a:rPr>
              <a:t>В</a:t>
            </a:r>
          </a:p>
          <a:p>
            <a:pPr marL="0" indent="450850">
              <a:buFontTx/>
              <a:buNone/>
            </a:pPr>
            <a:r>
              <a:rPr lang="ru-RU" sz="3600" b="1">
                <a:solidFill>
                  <a:srgbClr val="FF0000"/>
                </a:solidFill>
                <a:latin typeface="Times New Roman" pitchFamily="18" charset="0"/>
              </a:rPr>
              <a:t>      </a:t>
            </a:r>
            <a:r>
              <a:rPr lang="el-GR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β</a:t>
            </a: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5257800" y="2133600"/>
            <a:ext cx="0" cy="2514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H="1">
            <a:off x="3200400" y="2133600"/>
            <a:ext cx="2057400" cy="3124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0" name="Oval 6"/>
          <p:cNvSpPr>
            <a:spLocks noChangeArrowheads="1"/>
          </p:cNvSpPr>
          <p:nvPr/>
        </p:nvSpPr>
        <p:spPr bwMode="auto">
          <a:xfrm>
            <a:off x="5181600" y="20574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3124200" y="51816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5181600" y="44958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ChangeArrowheads="1"/>
          </p:cNvSpPr>
          <p:nvPr/>
        </p:nvSpPr>
        <p:spPr bwMode="auto">
          <a:xfrm>
            <a:off x="1524000" y="2590800"/>
            <a:ext cx="5410200" cy="1828800"/>
          </a:xfrm>
          <a:prstGeom prst="parallelogram">
            <a:avLst>
              <a:gd name="adj" fmla="val 7395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  <a:p>
            <a:pPr algn="ctr"/>
            <a:r>
              <a:rPr lang="ru-RU" sz="3200"/>
              <a:t>                    </a:t>
            </a:r>
            <a:r>
              <a:rPr lang="el-GR" sz="3600" b="1">
                <a:latin typeface="Times New Roman" pitchFamily="18" charset="0"/>
                <a:cs typeface="Times New Roman" pitchFamily="18" charset="0"/>
              </a:rPr>
              <a:t>α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304800"/>
            <a:ext cx="8382000" cy="3962400"/>
          </a:xfrm>
        </p:spPr>
        <p:txBody>
          <a:bodyPr/>
          <a:lstStyle/>
          <a:p>
            <a:pPr marL="0" indent="361950">
              <a:lnSpc>
                <a:spcPct val="80000"/>
              </a:lnSpc>
              <a:buFontTx/>
              <a:buNone/>
            </a:pPr>
            <a:r>
              <a:rPr lang="ru-RU" sz="3600" b="1" u="sng">
                <a:solidFill>
                  <a:srgbClr val="0000FF"/>
                </a:solidFill>
                <a:latin typeface="Times New Roman" pitchFamily="18" charset="0"/>
              </a:rPr>
              <a:t>ВОПРОС:</a:t>
            </a:r>
            <a:r>
              <a:rPr lang="ru-RU" sz="3600">
                <a:latin typeface="Times New Roman" pitchFamily="18" charset="0"/>
              </a:rPr>
              <a:t> </a:t>
            </a:r>
            <a:r>
              <a:rPr lang="ru-RU" sz="3600" b="1">
                <a:latin typeface="Times New Roman" pitchFamily="18" charset="0"/>
              </a:rPr>
              <a:t>Что называется расстоянием от точки до плоскости?</a:t>
            </a:r>
            <a:r>
              <a:rPr lang="ru-RU" sz="3600">
                <a:latin typeface="Times New Roman" pitchFamily="18" charset="0"/>
              </a:rPr>
              <a:t> </a:t>
            </a:r>
          </a:p>
          <a:p>
            <a:pPr marL="0" indent="361950">
              <a:lnSpc>
                <a:spcPct val="80000"/>
              </a:lnSpc>
              <a:buFontTx/>
              <a:buNone/>
            </a:pPr>
            <a:r>
              <a:rPr lang="ru-RU" sz="3600">
                <a:latin typeface="Times New Roman" pitchFamily="18" charset="0"/>
              </a:rPr>
              <a:t>                               </a:t>
            </a:r>
            <a:r>
              <a:rPr lang="ru-RU" sz="3600" b="1">
                <a:latin typeface="Times New Roman" pitchFamily="18" charset="0"/>
              </a:rPr>
              <a:t>А </a:t>
            </a:r>
          </a:p>
          <a:p>
            <a:pPr marL="0" indent="361950">
              <a:lnSpc>
                <a:spcPct val="80000"/>
              </a:lnSpc>
              <a:buFontTx/>
              <a:buNone/>
            </a:pPr>
            <a:endParaRPr lang="ru-RU" sz="3600" b="1">
              <a:latin typeface="Times New Roman" pitchFamily="18" charset="0"/>
            </a:endParaRPr>
          </a:p>
          <a:p>
            <a:pPr marL="0" indent="361950">
              <a:lnSpc>
                <a:spcPct val="80000"/>
              </a:lnSpc>
              <a:buFontTx/>
              <a:buNone/>
            </a:pPr>
            <a:endParaRPr lang="ru-RU" sz="3600" b="1">
              <a:latin typeface="Times New Roman" pitchFamily="18" charset="0"/>
            </a:endParaRPr>
          </a:p>
          <a:p>
            <a:pPr marL="0" indent="361950">
              <a:lnSpc>
                <a:spcPct val="80000"/>
              </a:lnSpc>
              <a:buFontTx/>
              <a:buNone/>
            </a:pPr>
            <a:endParaRPr lang="ru-RU" sz="3600" b="1">
              <a:latin typeface="Times New Roman" pitchFamily="18" charset="0"/>
            </a:endParaRPr>
          </a:p>
          <a:p>
            <a:pPr marL="0" indent="361950">
              <a:lnSpc>
                <a:spcPct val="80000"/>
              </a:lnSpc>
              <a:buFontTx/>
              <a:buNone/>
            </a:pPr>
            <a:r>
              <a:rPr lang="ru-RU" sz="3600" b="1">
                <a:latin typeface="Times New Roman" pitchFamily="18" charset="0"/>
              </a:rPr>
              <a:t>                               Н</a:t>
            </a:r>
            <a:r>
              <a:rPr lang="ru-RU" sz="1400">
                <a:latin typeface="Times New Roman" pitchFamily="18" charset="0"/>
              </a:rPr>
              <a:t>                                              </a:t>
            </a:r>
          </a:p>
        </p:txBody>
      </p:sp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4114800" y="14478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4191000" y="1600200"/>
            <a:ext cx="0" cy="1981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4" name="Oval 6"/>
          <p:cNvSpPr>
            <a:spLocks noChangeArrowheads="1"/>
          </p:cNvSpPr>
          <p:nvPr/>
        </p:nvSpPr>
        <p:spPr bwMode="auto">
          <a:xfrm>
            <a:off x="4114800" y="35052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ChangeArrowheads="1"/>
          </p:cNvSpPr>
          <p:nvPr/>
        </p:nvSpPr>
        <p:spPr bwMode="auto">
          <a:xfrm>
            <a:off x="1219200" y="3429000"/>
            <a:ext cx="6629400" cy="2590800"/>
          </a:xfrm>
          <a:prstGeom prst="parallelogram">
            <a:avLst>
              <a:gd name="adj" fmla="val 6397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0"/>
            <a:ext cx="8229600" cy="6248400"/>
          </a:xfrm>
        </p:spPr>
        <p:txBody>
          <a:bodyPr/>
          <a:lstStyle/>
          <a:p>
            <a:pPr marL="0" indent="361950" algn="ctr">
              <a:buFontTx/>
              <a:buNone/>
            </a:pPr>
            <a:r>
              <a:rPr lang="ru-RU" sz="3600" b="1">
                <a:latin typeface="Times New Roman" pitchFamily="18" charset="0"/>
              </a:rPr>
              <a:t>Сформулируйте  теорему  о  трех перпендикулярах.</a:t>
            </a:r>
          </a:p>
          <a:p>
            <a:pPr marL="0" indent="361950" algn="ctr">
              <a:buFontTx/>
              <a:buNone/>
            </a:pPr>
            <a:r>
              <a:rPr lang="ru-RU" sz="3600" b="1">
                <a:solidFill>
                  <a:srgbClr val="FF0000"/>
                </a:solidFill>
                <a:latin typeface="Times New Roman" pitchFamily="18" charset="0"/>
              </a:rPr>
              <a:t>                   А</a:t>
            </a:r>
          </a:p>
          <a:p>
            <a:pPr marL="0" indent="361950" algn="ctr">
              <a:buFontTx/>
              <a:buNone/>
            </a:pPr>
            <a:endParaRPr lang="ru-RU" sz="3600" b="1">
              <a:solidFill>
                <a:srgbClr val="FF0000"/>
              </a:solidFill>
              <a:latin typeface="Times New Roman" pitchFamily="18" charset="0"/>
            </a:endParaRPr>
          </a:p>
          <a:p>
            <a:pPr marL="0" indent="361950" algn="ctr">
              <a:buFontTx/>
              <a:buNone/>
            </a:pPr>
            <a:endParaRPr lang="ru-RU" sz="3600" b="1">
              <a:solidFill>
                <a:srgbClr val="FF0000"/>
              </a:solidFill>
              <a:latin typeface="Times New Roman" pitchFamily="18" charset="0"/>
            </a:endParaRPr>
          </a:p>
          <a:p>
            <a:pPr marL="0" indent="361950" algn="ctr">
              <a:buFontTx/>
              <a:buNone/>
            </a:pPr>
            <a:r>
              <a:rPr lang="ru-RU" sz="3600" b="1">
                <a:solidFill>
                  <a:srgbClr val="FF0000"/>
                </a:solidFill>
                <a:latin typeface="Times New Roman" pitchFamily="18" charset="0"/>
              </a:rPr>
              <a:t>              </a:t>
            </a:r>
          </a:p>
          <a:p>
            <a:pPr marL="0" indent="361950">
              <a:buFontTx/>
              <a:buNone/>
            </a:pPr>
            <a:r>
              <a:rPr lang="ru-RU" sz="3600" b="1">
                <a:solidFill>
                  <a:srgbClr val="FF0000"/>
                </a:solidFill>
                <a:latin typeface="Times New Roman" pitchFamily="18" charset="0"/>
              </a:rPr>
              <a:t>                                          </a:t>
            </a:r>
            <a:r>
              <a:rPr lang="ru-RU" b="1">
                <a:solidFill>
                  <a:srgbClr val="FF0000"/>
                </a:solidFill>
                <a:latin typeface="Times New Roman" pitchFamily="18" charset="0"/>
              </a:rPr>
              <a:t>Н</a:t>
            </a:r>
          </a:p>
          <a:p>
            <a:pPr marL="0" indent="361950">
              <a:buFontTx/>
              <a:buNone/>
            </a:pPr>
            <a:r>
              <a:rPr lang="ru-RU" sz="3600" b="1">
                <a:solidFill>
                  <a:srgbClr val="FF0000"/>
                </a:solidFill>
                <a:latin typeface="Times New Roman" pitchFamily="18" charset="0"/>
              </a:rPr>
              <a:t>                    В</a:t>
            </a:r>
          </a:p>
          <a:p>
            <a:pPr marL="0" indent="361950">
              <a:buFontTx/>
              <a:buNone/>
            </a:pPr>
            <a:r>
              <a:rPr lang="ru-RU" sz="3600" b="1">
                <a:solidFill>
                  <a:srgbClr val="FF0000"/>
                </a:solidFill>
                <a:latin typeface="Times New Roman" pitchFamily="18" charset="0"/>
              </a:rPr>
              <a:t>         </a:t>
            </a:r>
            <a:r>
              <a:rPr lang="el-GR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α</a:t>
            </a:r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5638800" y="1524000"/>
            <a:ext cx="0" cy="2895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 flipH="1">
            <a:off x="3581400" y="1524000"/>
            <a:ext cx="2057400" cy="3200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2971800" y="4114800"/>
            <a:ext cx="1371600" cy="1371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 flipV="1">
            <a:off x="3581400" y="4419600"/>
            <a:ext cx="20574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3581400" y="4343400"/>
            <a:ext cx="15240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 flipH="1">
            <a:off x="3429000" y="4343400"/>
            <a:ext cx="15240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3886200" y="4648200"/>
            <a:ext cx="15240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 flipH="1">
            <a:off x="3733800" y="4800600"/>
            <a:ext cx="30480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2819400" y="5181600"/>
            <a:ext cx="3352800" cy="8382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latin typeface="Times New Roman" pitchFamily="18" charset="0"/>
              </a:rPr>
              <a:t>p = na + kb</a:t>
            </a:r>
            <a:endParaRPr lang="ru-RU" sz="4800" b="1">
              <a:latin typeface="Times New Roman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228600"/>
            <a:ext cx="8686800" cy="64770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sz="3600" b="1" u="sng">
                <a:solidFill>
                  <a:srgbClr val="0000FF"/>
                </a:solidFill>
                <a:latin typeface="Times New Roman" pitchFamily="18" charset="0"/>
              </a:rPr>
              <a:t>ВОПРОС:</a:t>
            </a:r>
            <a:r>
              <a:rPr lang="ru-RU" sz="2800">
                <a:solidFill>
                  <a:srgbClr val="0000FF"/>
                </a:solidFill>
              </a:rPr>
              <a:t> </a:t>
            </a:r>
            <a:r>
              <a:rPr lang="ru-RU" b="1">
                <a:latin typeface="Times New Roman" pitchFamily="18" charset="0"/>
              </a:rPr>
              <a:t>Как разложить вектор  по  двум неколлинеарным векторам?</a:t>
            </a:r>
          </a:p>
          <a:p>
            <a:pPr marL="0" indent="0">
              <a:buFontTx/>
              <a:buNone/>
            </a:pPr>
            <a:r>
              <a:rPr lang="ru-RU" b="1">
                <a:latin typeface="Times New Roman" pitchFamily="18" charset="0"/>
              </a:rPr>
              <a:t>                              </a:t>
            </a:r>
          </a:p>
          <a:p>
            <a:pPr marL="0" indent="0">
              <a:buFontTx/>
              <a:buNone/>
            </a:pPr>
            <a:r>
              <a:rPr lang="ru-RU" b="1">
                <a:latin typeface="Times New Roman" pitchFamily="18" charset="0"/>
              </a:rPr>
              <a:t>                                    а</a:t>
            </a:r>
          </a:p>
          <a:p>
            <a:pPr marL="0" indent="0">
              <a:buFontTx/>
              <a:buNone/>
            </a:pPr>
            <a:endParaRPr lang="ru-RU" b="1">
              <a:solidFill>
                <a:srgbClr val="0000FF"/>
              </a:solidFill>
              <a:latin typeface="Times New Roman" pitchFamily="18" charset="0"/>
            </a:endParaRPr>
          </a:p>
          <a:p>
            <a:pPr marL="0" indent="0">
              <a:buFontTx/>
              <a:buNone/>
            </a:pPr>
            <a:r>
              <a:rPr lang="ru-RU" b="1">
                <a:solidFill>
                  <a:srgbClr val="0000FF"/>
                </a:solidFill>
                <a:latin typeface="Times New Roman" pitchFamily="18" charset="0"/>
              </a:rPr>
              <a:t>                                      р</a:t>
            </a:r>
          </a:p>
          <a:p>
            <a:pPr marL="0" indent="0">
              <a:buFontTx/>
              <a:buNone/>
            </a:pPr>
            <a:endParaRPr lang="ru-RU" b="1">
              <a:solidFill>
                <a:srgbClr val="0000FF"/>
              </a:solidFill>
              <a:latin typeface="Times New Roman" pitchFamily="18" charset="0"/>
            </a:endParaRPr>
          </a:p>
          <a:p>
            <a:pPr marL="0" indent="0">
              <a:buFontTx/>
              <a:buNone/>
            </a:pPr>
            <a:r>
              <a:rPr lang="ru-RU" b="1">
                <a:solidFill>
                  <a:srgbClr val="0000FF"/>
                </a:solidFill>
                <a:latin typeface="Times New Roman" pitchFamily="18" charset="0"/>
              </a:rPr>
              <a:t>                                                            </a:t>
            </a:r>
            <a:r>
              <a:rPr lang="en-US" b="1">
                <a:latin typeface="Times New Roman" pitchFamily="18" charset="0"/>
              </a:rPr>
              <a:t>b</a:t>
            </a:r>
            <a:endParaRPr lang="en-US" sz="4000" b="1">
              <a:latin typeface="Times New Roman" pitchFamily="18" charset="0"/>
            </a:endParaRPr>
          </a:p>
          <a:p>
            <a:pPr marL="0" indent="0" algn="ctr">
              <a:buFontTx/>
              <a:buNone/>
            </a:pPr>
            <a:endParaRPr lang="ru-RU" sz="4800" b="1">
              <a:latin typeface="Times New Roman" pitchFamily="18" charset="0"/>
            </a:endParaRP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 flipV="1">
            <a:off x="2514600" y="3429000"/>
            <a:ext cx="236220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 flipV="1">
            <a:off x="2514600" y="1905000"/>
            <a:ext cx="2209800" cy="2438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2514600" y="4343400"/>
            <a:ext cx="41910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9223" name="Rectangle 7"/>
          <p:cNvGraphicFramePr>
            <a:graphicFrameLocks/>
          </p:cNvGraphicFramePr>
          <p:nvPr>
            <p:ph sz="half" idx="2"/>
          </p:nvPr>
        </p:nvGraphicFramePr>
        <p:xfrm>
          <a:off x="8001000" y="2516188"/>
          <a:ext cx="685800" cy="303212"/>
        </p:xfrm>
        <a:graphic>
          <a:graphicData uri="http://schemas.openxmlformats.org/presentationml/2006/ole">
            <p:oleObj spid="_x0000_s1026" name="Формула" r:id="rId3" imgW="0" imgH="0" progId="Equation.3">
              <p:embed/>
            </p:oleObj>
          </a:graphicData>
        </a:graphic>
      </p:graphicFrame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3962400" y="21336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4191000" y="3276600"/>
            <a:ext cx="2286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>
            <a:off x="3048000" y="5486400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>
            <a:off x="6400800" y="43434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>
            <a:off x="4343400" y="5486400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>
            <a:off x="5638800" y="5334000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val 2"/>
          <p:cNvSpPr>
            <a:spLocks noChangeArrowheads="1"/>
          </p:cNvSpPr>
          <p:nvPr/>
        </p:nvSpPr>
        <p:spPr bwMode="auto">
          <a:xfrm>
            <a:off x="4648200" y="1295400"/>
            <a:ext cx="2819400" cy="2667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3" name="Line 3"/>
          <p:cNvSpPr>
            <a:spLocks noChangeShapeType="1"/>
          </p:cNvSpPr>
          <p:nvPr/>
        </p:nvSpPr>
        <p:spPr bwMode="auto">
          <a:xfrm flipH="1">
            <a:off x="3505200" y="304800"/>
            <a:ext cx="2514600" cy="3505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6019800" y="304800"/>
            <a:ext cx="2971800" cy="388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3505200" y="3810000"/>
            <a:ext cx="54864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4953000" y="1828800"/>
            <a:ext cx="1143000" cy="83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7" name="Oval 7"/>
          <p:cNvSpPr>
            <a:spLocks noChangeArrowheads="1"/>
          </p:cNvSpPr>
          <p:nvPr/>
        </p:nvSpPr>
        <p:spPr bwMode="auto">
          <a:xfrm>
            <a:off x="6019800" y="25908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124200" y="0"/>
            <a:ext cx="6019800" cy="5257800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                          </a:t>
            </a:r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   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A 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sz="2800">
                <a:solidFill>
                  <a:srgbClr val="FF0000"/>
                </a:solidFill>
              </a:rPr>
              <a:t>               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                         </a:t>
            </a:r>
            <a:endParaRPr lang="en-US" sz="2800">
              <a:solidFill>
                <a:srgbClr val="FF0000"/>
              </a:solidFill>
            </a:endParaRP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                b                           c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                     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    r                                                             </a:t>
            </a:r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                  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                            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    M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                                                      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                                                                                 C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                              a       </a:t>
            </a:r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                      </a:t>
            </a: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en-US" sz="2800" b="1">
                <a:latin typeface="Times New Roman" pitchFamily="18" charset="0"/>
              </a:rPr>
              <a:t> 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US" sz="2400" b="1">
                <a:latin typeface="Times New Roman" pitchFamily="18" charset="0"/>
              </a:rPr>
              <a:t>                                                                                  </a:t>
            </a:r>
            <a:endParaRPr lang="ru-RU" sz="2400" b="1">
              <a:latin typeface="Times New Roman" pitchFamily="18" charset="0"/>
            </a:endParaRPr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3200400" cy="5364163"/>
          </a:xfrm>
        </p:spPr>
        <p:txBody>
          <a:bodyPr>
            <a:normAutofit fontScale="90000"/>
          </a:bodyPr>
          <a:lstStyle/>
          <a:p>
            <a:r>
              <a:rPr lang="ru-RU" sz="3200" b="1" u="sng">
                <a:solidFill>
                  <a:srgbClr val="0000FF"/>
                </a:solidFill>
                <a:latin typeface="Times New Roman" pitchFamily="18" charset="0"/>
              </a:rPr>
              <a:t>ВОПРОС:</a:t>
            </a:r>
            <a:r>
              <a:rPr lang="ru-RU" sz="3200" b="1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sz="3600" b="1">
                <a:solidFill>
                  <a:schemeClr val="tx1"/>
                </a:solidFill>
                <a:latin typeface="Times New Roman" pitchFamily="18" charset="0"/>
              </a:rPr>
              <a:t>Как  вычислить  площадь  треугольника, зная длины его сторон и радиус вписанной окружности?</a:t>
            </a:r>
            <a:r>
              <a:rPr lang="ru-RU" sz="3200" b="1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200" b="1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200" b="1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200" b="1">
                <a:solidFill>
                  <a:schemeClr val="tx1"/>
                </a:solidFill>
                <a:latin typeface="Times New Roman" pitchFamily="18" charset="0"/>
              </a:rPr>
            </a:br>
            <a:endParaRPr lang="ru-RU" sz="3200" b="1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2"/>
          <p:cNvSpPr>
            <a:spLocks noChangeShapeType="1"/>
          </p:cNvSpPr>
          <p:nvPr/>
        </p:nvSpPr>
        <p:spPr bwMode="auto">
          <a:xfrm flipV="1">
            <a:off x="762000" y="3657600"/>
            <a:ext cx="2819400" cy="12192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67" name="Line 3"/>
          <p:cNvSpPr>
            <a:spLocks noChangeShapeType="1"/>
          </p:cNvSpPr>
          <p:nvPr/>
        </p:nvSpPr>
        <p:spPr bwMode="auto">
          <a:xfrm>
            <a:off x="3581400" y="3657600"/>
            <a:ext cx="1371600" cy="12954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685800" y="4953000"/>
            <a:ext cx="426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3429000" y="3733800"/>
            <a:ext cx="15240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 flipV="1">
            <a:off x="3581400" y="3810000"/>
            <a:ext cx="15240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 flipH="1">
            <a:off x="685800" y="990600"/>
            <a:ext cx="2209800" cy="396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2895600" y="990600"/>
            <a:ext cx="2057400" cy="396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>
            <a:off x="2895600" y="1066800"/>
            <a:ext cx="685800" cy="25908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>
            <a:off x="1905000" y="2514600"/>
            <a:ext cx="152400" cy="152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 flipH="1">
            <a:off x="3124200" y="2438400"/>
            <a:ext cx="228600" cy="152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6" name="Line 12"/>
          <p:cNvSpPr>
            <a:spLocks noChangeShapeType="1"/>
          </p:cNvSpPr>
          <p:nvPr/>
        </p:nvSpPr>
        <p:spPr bwMode="auto">
          <a:xfrm flipH="1">
            <a:off x="3733800" y="2667000"/>
            <a:ext cx="152400" cy="152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7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228600" y="381000"/>
            <a:ext cx="8382000" cy="5638800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                    М</a:t>
            </a:r>
          </a:p>
          <a:p>
            <a:pPr>
              <a:buFontTx/>
              <a:buNone/>
            </a:pPr>
            <a:r>
              <a:rPr lang="ru-RU"/>
              <a:t>                                           </a:t>
            </a:r>
          </a:p>
          <a:p>
            <a:pPr>
              <a:buFontTx/>
              <a:buNone/>
            </a:pPr>
            <a:r>
              <a:rPr lang="ru-RU"/>
              <a:t>                                                </a:t>
            </a:r>
            <a:r>
              <a:rPr lang="el-GR" b="1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(М, АВС)=12</a:t>
            </a:r>
            <a:endParaRPr lang="el-GR" b="1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/>
          </a:p>
          <a:p>
            <a:pPr>
              <a:buFontTx/>
              <a:buNone/>
            </a:pPr>
            <a:r>
              <a:rPr lang="en-US"/>
              <a:t>                  12</a:t>
            </a:r>
            <a:r>
              <a:rPr lang="ru-RU"/>
              <a:t>                                 </a:t>
            </a:r>
          </a:p>
          <a:p>
            <a:pPr>
              <a:buFontTx/>
              <a:buNone/>
            </a:pPr>
            <a:r>
              <a:rPr lang="ru-RU"/>
              <a:t>                        </a:t>
            </a:r>
            <a:r>
              <a:rPr lang="en-US"/>
              <a:t> </a:t>
            </a:r>
            <a:r>
              <a:rPr lang="ru-RU"/>
              <a:t>С</a:t>
            </a:r>
          </a:p>
          <a:p>
            <a:pPr>
              <a:buFontTx/>
              <a:buNone/>
            </a:pPr>
            <a:r>
              <a:rPr lang="ru-RU"/>
              <a:t>            8                     6</a:t>
            </a:r>
          </a:p>
          <a:p>
            <a:pPr>
              <a:buFontTx/>
              <a:buNone/>
            </a:pPr>
            <a:r>
              <a:rPr lang="ru-RU"/>
              <a:t>А                                       В</a:t>
            </a:r>
          </a:p>
          <a:p>
            <a:pPr>
              <a:buFontTx/>
              <a:buNone/>
            </a:pPr>
            <a:r>
              <a:rPr lang="en-US"/>
              <a:t>                       K</a:t>
            </a:r>
            <a:r>
              <a:rPr lang="ru-RU"/>
              <a:t>                                        </a:t>
            </a:r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5562600" y="2438400"/>
            <a:ext cx="3276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АМ-? ВМ-? СМ-?</a:t>
            </a:r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>
            <a:off x="2895600" y="990600"/>
            <a:ext cx="0" cy="39624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343</Words>
  <Application>Microsoft Office PowerPoint</Application>
  <PresentationFormat>Экран (4:3)</PresentationFormat>
  <Paragraphs>145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Microsoft Equation 3.0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ВОПРОС: Как  вычислить  площадь  треугольника, зная длины его сторон и радиус вписанной окружности?  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 Вычисление расстояния от точки до плоскости</dc:subject>
  <dc:creator>Admin</dc:creator>
  <cp:lastModifiedBy>Admin</cp:lastModifiedBy>
  <cp:revision>1</cp:revision>
  <dcterms:created xsi:type="dcterms:W3CDTF">2017-08-03T17:20:05Z</dcterms:created>
  <dcterms:modified xsi:type="dcterms:W3CDTF">2017-08-03T17:25:57Z</dcterms:modified>
</cp:coreProperties>
</file>