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9"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presProps" Target="presProps.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theme" Target="theme/theme1.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12.04.2017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12.04.2017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12.04.2017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12.04.2017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12.04.2017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12.04.2017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12.04.2017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12.04.2017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12.04.2017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2" Type="http://schemas.openxmlformats.org/officeDocument/2006/relationships/image" Target="../media/image6.jpg" /><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3" Type="http://schemas.openxmlformats.org/officeDocument/2006/relationships/image" Target="../media/image8.jpg" /><Relationship Id="rId2" Type="http://schemas.openxmlformats.org/officeDocument/2006/relationships/image" Target="../media/image7.jpg" /><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2" Type="http://schemas.openxmlformats.org/officeDocument/2006/relationships/image" Target="../media/image9.jpg"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3.jp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4.jp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2" Type="http://schemas.openxmlformats.org/officeDocument/2006/relationships/image" Target="../media/image5.gif"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7147" y="721895"/>
            <a:ext cx="8229600" cy="5494421"/>
          </a:xfrm>
        </p:spPr>
        <p:txBody>
          <a:bodyPr>
            <a:normAutofit fontScale="90000"/>
          </a:bodyPr>
          <a:lstStyle/>
          <a:p>
            <a:r>
              <a:rPr lang="ru-RU" b="0"/>
              <a:t>Выполнила </a:t>
            </a:r>
            <a:br>
              <a:rPr lang="ru-RU" b="0"/>
            </a:br>
            <a:r>
              <a:rPr lang="ru-RU" b="0"/>
              <a:t>Сакова Ольга</a:t>
            </a:r>
            <a:br>
              <a:rPr lang="ru-RU" b="0"/>
            </a:br>
            <a:r>
              <a:rPr lang="ru-RU" b="0"/>
              <a:t>группа ПКК-311</a:t>
            </a:r>
          </a:p>
        </p:txBody>
      </p:sp>
    </p:spTree>
    <p:extLst>
      <p:ext uri="{BB962C8B-B14F-4D97-AF65-F5344CB8AC3E}">
        <p14:creationId xmlns:p14="http://schemas.microsoft.com/office/powerpoint/2010/main" val="16960270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ru-RU" b="1" dirty="0">
                <a:solidFill>
                  <a:schemeClr val="bg1"/>
                </a:solidFill>
              </a:rPr>
              <a:t>Правило 4. </a:t>
            </a:r>
            <a:r>
              <a:rPr lang="ru-RU" b="1" i="1" dirty="0">
                <a:solidFill>
                  <a:schemeClr val="bg1"/>
                </a:solidFill>
              </a:rPr>
              <a:t>«</a:t>
            </a:r>
            <a:r>
              <a:rPr lang="ru-RU" b="1" i="1" dirty="0" err="1">
                <a:solidFill>
                  <a:schemeClr val="bg1"/>
                </a:solidFill>
              </a:rPr>
              <a:t>Дабл</a:t>
            </a:r>
            <a:r>
              <a:rPr lang="ru-RU" b="1" i="1" dirty="0">
                <a:solidFill>
                  <a:schemeClr val="bg1"/>
                </a:solidFill>
              </a:rPr>
              <a:t>»</a:t>
            </a:r>
            <a:endParaRPr lang="ru-RU" b="1" dirty="0">
              <a:solidFill>
                <a:schemeClr val="bg1"/>
              </a:solidFill>
            </a:endParaRPr>
          </a:p>
          <a:p>
            <a:r>
              <a:rPr lang="ru-RU" dirty="0">
                <a:solidFill>
                  <a:schemeClr val="bg1"/>
                </a:solidFill>
              </a:rPr>
              <a:t>          Два последовательных </a:t>
            </a:r>
            <a:r>
              <a:rPr lang="ru-RU" dirty="0" err="1">
                <a:solidFill>
                  <a:schemeClr val="bg1"/>
                </a:solidFill>
              </a:rPr>
              <a:t>страйка</a:t>
            </a:r>
            <a:r>
              <a:rPr lang="ru-RU" dirty="0">
                <a:solidFill>
                  <a:schemeClr val="bg1"/>
                </a:solidFill>
              </a:rPr>
              <a:t> называются </a:t>
            </a:r>
            <a:r>
              <a:rPr lang="ru-RU" dirty="0" err="1">
                <a:solidFill>
                  <a:schemeClr val="bg1"/>
                </a:solidFill>
              </a:rPr>
              <a:t>даблом</a:t>
            </a:r>
            <a:r>
              <a:rPr lang="ru-RU" dirty="0">
                <a:solidFill>
                  <a:schemeClr val="bg1"/>
                </a:solidFill>
              </a:rPr>
              <a:t>. В этом случае за первый </a:t>
            </a:r>
            <a:r>
              <a:rPr lang="ru-RU" dirty="0" err="1">
                <a:solidFill>
                  <a:schemeClr val="bg1"/>
                </a:solidFill>
              </a:rPr>
              <a:t>страйк</a:t>
            </a:r>
            <a:r>
              <a:rPr lang="ru-RU" dirty="0">
                <a:solidFill>
                  <a:schemeClr val="bg1"/>
                </a:solidFill>
              </a:rPr>
              <a:t> начисляется 20 очков плюс число кеглей, сбитых игроком при первом броске шара сразу после второго </a:t>
            </a:r>
            <a:r>
              <a:rPr lang="ru-RU" dirty="0" err="1">
                <a:solidFill>
                  <a:schemeClr val="bg1"/>
                </a:solidFill>
              </a:rPr>
              <a:t>страйка</a:t>
            </a:r>
            <a:r>
              <a:rPr lang="ru-RU" dirty="0">
                <a:solidFill>
                  <a:schemeClr val="bg1"/>
                </a:solidFill>
              </a:rPr>
              <a:t>.</a:t>
            </a:r>
            <a:br>
              <a:rPr lang="ru-RU" dirty="0">
                <a:solidFill>
                  <a:schemeClr val="bg1"/>
                </a:solidFill>
              </a:rPr>
            </a:br>
            <a:br>
              <a:rPr lang="ru-RU" dirty="0">
                <a:solidFill>
                  <a:schemeClr val="bg1"/>
                </a:solidFill>
              </a:rPr>
            </a:br>
            <a:r>
              <a:rPr lang="ru-RU" b="1" dirty="0">
                <a:solidFill>
                  <a:schemeClr val="bg1"/>
                </a:solidFill>
              </a:rPr>
              <a:t>Правило 5. </a:t>
            </a:r>
            <a:r>
              <a:rPr lang="ru-RU" b="1" i="1" dirty="0">
                <a:solidFill>
                  <a:schemeClr val="bg1"/>
                </a:solidFill>
              </a:rPr>
              <a:t>«</a:t>
            </a:r>
            <a:r>
              <a:rPr lang="ru-RU" b="1" i="1" dirty="0" err="1">
                <a:solidFill>
                  <a:schemeClr val="bg1"/>
                </a:solidFill>
              </a:rPr>
              <a:t>Трипл</a:t>
            </a:r>
            <a:r>
              <a:rPr lang="ru-RU" b="1" i="1" dirty="0">
                <a:solidFill>
                  <a:schemeClr val="bg1"/>
                </a:solidFill>
              </a:rPr>
              <a:t>»</a:t>
            </a:r>
            <a:endParaRPr lang="ru-RU" dirty="0">
              <a:solidFill>
                <a:schemeClr val="bg1"/>
              </a:solidFill>
            </a:endParaRPr>
          </a:p>
          <a:p>
            <a:r>
              <a:rPr lang="ru-RU" dirty="0">
                <a:solidFill>
                  <a:schemeClr val="bg1"/>
                </a:solidFill>
              </a:rPr>
              <a:t>          Три последовательных </a:t>
            </a:r>
            <a:r>
              <a:rPr lang="ru-RU" dirty="0" err="1">
                <a:solidFill>
                  <a:schemeClr val="bg1"/>
                </a:solidFill>
              </a:rPr>
              <a:t>страйка</a:t>
            </a:r>
            <a:r>
              <a:rPr lang="ru-RU" dirty="0">
                <a:solidFill>
                  <a:schemeClr val="bg1"/>
                </a:solidFill>
              </a:rPr>
              <a:t> называются </a:t>
            </a:r>
            <a:r>
              <a:rPr lang="ru-RU" dirty="0" err="1">
                <a:solidFill>
                  <a:schemeClr val="bg1"/>
                </a:solidFill>
              </a:rPr>
              <a:t>триплом</a:t>
            </a:r>
            <a:r>
              <a:rPr lang="ru-RU" dirty="0">
                <a:solidFill>
                  <a:schemeClr val="bg1"/>
                </a:solidFill>
              </a:rPr>
              <a:t>. В этом случае за первый </a:t>
            </a:r>
            <a:r>
              <a:rPr lang="ru-RU" dirty="0" err="1">
                <a:solidFill>
                  <a:schemeClr val="bg1"/>
                </a:solidFill>
              </a:rPr>
              <a:t>страйк</a:t>
            </a:r>
            <a:r>
              <a:rPr lang="ru-RU" dirty="0">
                <a:solidFill>
                  <a:schemeClr val="bg1"/>
                </a:solidFill>
              </a:rPr>
              <a:t> начисляется 30 очков. Для того, чтобы получить максимальное число очков равное 300, игроку нужно выбить последовательно 12 </a:t>
            </a:r>
            <a:r>
              <a:rPr lang="ru-RU" dirty="0" err="1">
                <a:solidFill>
                  <a:schemeClr val="bg1"/>
                </a:solidFill>
              </a:rPr>
              <a:t>страйков</a:t>
            </a:r>
            <a:r>
              <a:rPr lang="ru-RU" dirty="0">
                <a:solidFill>
                  <a:schemeClr val="bg1"/>
                </a:solidFill>
              </a:rPr>
              <a:t>.</a:t>
            </a:r>
            <a:br>
              <a:rPr lang="ru-RU" dirty="0">
                <a:solidFill>
                  <a:schemeClr val="bg1"/>
                </a:solidFill>
              </a:rPr>
            </a:br>
            <a:endParaRPr lang="ru-RU" dirty="0">
              <a:solidFill>
                <a:schemeClr val="bg1"/>
              </a:solidFill>
            </a:endParaRPr>
          </a:p>
        </p:txBody>
      </p:sp>
    </p:spTree>
    <p:extLst>
      <p:ext uri="{BB962C8B-B14F-4D97-AF65-F5344CB8AC3E}">
        <p14:creationId xmlns:p14="http://schemas.microsoft.com/office/powerpoint/2010/main" val="3038109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692696"/>
            <a:ext cx="8229600" cy="5832648"/>
          </a:xfrm>
        </p:spPr>
        <p:txBody>
          <a:bodyPr>
            <a:normAutofit fontScale="62500" lnSpcReduction="20000"/>
          </a:bodyPr>
          <a:lstStyle/>
          <a:p>
            <a:pPr marL="137160" indent="0">
              <a:buNone/>
            </a:pPr>
            <a:r>
              <a:rPr lang="ru-RU" dirty="0"/>
              <a:t>Правило 6. «</a:t>
            </a:r>
            <a:r>
              <a:rPr lang="ru-RU" dirty="0" err="1"/>
              <a:t>Спэа</a:t>
            </a:r>
            <a:r>
              <a:rPr lang="ru-RU" dirty="0"/>
              <a:t>»</a:t>
            </a:r>
          </a:p>
          <a:p>
            <a:r>
              <a:rPr lang="ru-RU" dirty="0"/>
              <a:t>          </a:t>
            </a:r>
            <a:r>
              <a:rPr lang="ru-RU" dirty="0" err="1"/>
              <a:t>Спэа</a:t>
            </a:r>
            <a:r>
              <a:rPr lang="ru-RU" dirty="0"/>
              <a:t> засчитывается, если кегли, оставшиеся стоять после первого броска шара, сбиваются при втором броске шара в данном фрейме. </a:t>
            </a:r>
            <a:r>
              <a:rPr lang="ru-RU" dirty="0" err="1"/>
              <a:t>Спэа</a:t>
            </a:r>
            <a:r>
              <a:rPr lang="ru-RU" dirty="0"/>
              <a:t> обозначается знаком (/) в верхнем правом углу соответствующего кадра. В этом случае за </a:t>
            </a:r>
            <a:r>
              <a:rPr lang="ru-RU" dirty="0" err="1"/>
              <a:t>спэа</a:t>
            </a:r>
            <a:r>
              <a:rPr lang="ru-RU" dirty="0"/>
              <a:t> начисляется 10 очков плюс число кеглей, сбитых игроком при последующем броске шара.</a:t>
            </a:r>
          </a:p>
          <a:p>
            <a:endParaRPr lang="ru-RU" dirty="0"/>
          </a:p>
          <a:p>
            <a:pPr marL="137160" indent="0">
              <a:buNone/>
            </a:pPr>
            <a:r>
              <a:rPr lang="ru-RU" dirty="0"/>
              <a:t>Правило 7. Открытый фрейм</a:t>
            </a:r>
          </a:p>
          <a:p>
            <a:r>
              <a:rPr lang="ru-RU" dirty="0"/>
              <a:t>          Если игроку не удается сбить все 10 кеглей за два броска шара в одном фрейме, это называется открытым фреймом, если только кегли продолжающие стоять после первого броска шара не образуют «сплит».</a:t>
            </a:r>
          </a:p>
          <a:p>
            <a:endParaRPr lang="ru-RU" dirty="0"/>
          </a:p>
          <a:p>
            <a:pPr marL="137160" indent="0">
              <a:buNone/>
            </a:pPr>
            <a:r>
              <a:rPr lang="ru-RU" dirty="0"/>
              <a:t>Правило 8. «Сплит»</a:t>
            </a:r>
          </a:p>
          <a:p>
            <a:r>
              <a:rPr lang="ru-RU" dirty="0"/>
              <a:t>          Сплитом называется такое положение нескольких кеглей оставшихся стоять после первого броска шара, при котором первая (головная) кегля упала и:</a:t>
            </a:r>
          </a:p>
          <a:p>
            <a:r>
              <a:rPr lang="ru-RU" dirty="0"/>
              <a:t>По крайней мере, одна кегля упала между двумя или несколькими стоящими кеглями, например, между 7-ой и 9-ой или 3-ей и 10-ой.</a:t>
            </a:r>
          </a:p>
          <a:p>
            <a:r>
              <a:rPr lang="ru-RU" dirty="0"/>
              <a:t>По крайней мере, одна кегля упала сразу перед двумя или более стоящими кеглями, например, 5—6.</a:t>
            </a:r>
          </a:p>
          <a:p>
            <a:r>
              <a:rPr lang="ru-RU" dirty="0"/>
              <a:t>Сплит, обычно, обозначается на мониторе как (O).</a:t>
            </a:r>
          </a:p>
          <a:p>
            <a:endParaRPr lang="ru-RU" dirty="0"/>
          </a:p>
        </p:txBody>
      </p:sp>
    </p:spTree>
    <p:extLst>
      <p:ext uri="{BB962C8B-B14F-4D97-AF65-F5344CB8AC3E}">
        <p14:creationId xmlns:p14="http://schemas.microsoft.com/office/powerpoint/2010/main" val="779472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404664"/>
            <a:ext cx="8229600" cy="5904696"/>
          </a:xfrm>
        </p:spPr>
        <p:txBody>
          <a:bodyPr/>
          <a:lstStyle/>
          <a:p>
            <a:pPr marL="137160" indent="0">
              <a:buNone/>
            </a:pPr>
            <a:r>
              <a:rPr lang="ru-RU" b="1" dirty="0">
                <a:solidFill>
                  <a:schemeClr val="bg1"/>
                </a:solidFill>
              </a:rPr>
              <a:t>      Правило 9. </a:t>
            </a:r>
            <a:r>
              <a:rPr lang="ru-RU" b="1" i="1" dirty="0">
                <a:solidFill>
                  <a:schemeClr val="bg1"/>
                </a:solidFill>
              </a:rPr>
              <a:t>Стиль игры</a:t>
            </a:r>
            <a:endParaRPr lang="ru-RU" dirty="0">
              <a:solidFill>
                <a:schemeClr val="bg1"/>
              </a:solidFill>
            </a:endParaRPr>
          </a:p>
          <a:p>
            <a:r>
              <a:rPr lang="ru-RU" dirty="0">
                <a:solidFill>
                  <a:schemeClr val="bg1"/>
                </a:solidFill>
              </a:rPr>
              <a:t>          Игра осуществляется на двух дорожках (одна пара), примыкающих друг к другу. Члены соревнующихся команд, тройки, пары или независимые игроки должны один за другим в обычном порядке соревноваться в одном фрейме на одной дорожке, а для последующего фрейма переходить на другую дорожку, пока на каждой из двух дорожек пары не будут сыграны по пять фреймов.</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4423018"/>
            <a:ext cx="3551551" cy="2369550"/>
          </a:xfrm>
          <a:prstGeom prst="rect">
            <a:avLst/>
          </a:prstGeom>
        </p:spPr>
      </p:pic>
    </p:spTree>
    <p:extLst>
      <p:ext uri="{BB962C8B-B14F-4D97-AF65-F5344CB8AC3E}">
        <p14:creationId xmlns:p14="http://schemas.microsoft.com/office/powerpoint/2010/main" val="40771789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692696"/>
            <a:ext cx="8229600" cy="5832648"/>
          </a:xfrm>
        </p:spPr>
        <p:txBody>
          <a:bodyPr>
            <a:normAutofit fontScale="70000" lnSpcReduction="20000"/>
          </a:bodyPr>
          <a:lstStyle/>
          <a:p>
            <a:pPr marL="137160" indent="0">
              <a:buNone/>
            </a:pPr>
            <a:r>
              <a:rPr lang="ru-RU" dirty="0"/>
              <a:t> Правило 10. Правильное сбивание кеглей</a:t>
            </a:r>
          </a:p>
          <a:p>
            <a:r>
              <a:rPr lang="ru-RU" dirty="0"/>
              <a:t>          Бросок шара считается совершенным, когда игрок послал шар и данный шар пересек линию фола. Подсчитывается каждый бросок шара, если только шар не объявляется ошибочным. Бросок шара должен быть выполнен только рукой. Запрещается использование каких-либо приспособлений в составе самого шара или прикрепленных к нему, которые отсоединяются после броска, или которые перемещаются во время броска.</a:t>
            </a:r>
          </a:p>
          <a:p>
            <a:r>
              <a:rPr lang="ru-RU" dirty="0"/>
              <a:t>Считается, что игрок сбил кегли правильно, если выполняются следующие условия:</a:t>
            </a:r>
          </a:p>
          <a:p>
            <a:r>
              <a:rPr lang="ru-RU" dirty="0"/>
              <a:t>Кегли упали или слетели с площадки под действием шара или какой-либо кегли.</a:t>
            </a:r>
          </a:p>
          <a:p>
            <a:r>
              <a:rPr lang="ru-RU" dirty="0"/>
              <a:t>Кегли упали или слетели с площадки под действием кегли, отскочившей от боковой перегородки или заднего борта.</a:t>
            </a:r>
          </a:p>
          <a:p>
            <a:r>
              <a:rPr lang="ru-RU" dirty="0"/>
              <a:t>Кегли упали или слетели с площадки под действием кегли, отскочившей от убирающей доски, когда она находилась на площадке перед уборкой сбитых кеглей.</a:t>
            </a:r>
          </a:p>
          <a:p>
            <a:r>
              <a:rPr lang="ru-RU" dirty="0"/>
              <a:t>Кегли, которые наклонились и оперлись на стенку отбойника или боковую перегородку.</a:t>
            </a:r>
          </a:p>
          <a:p>
            <a:r>
              <a:rPr lang="ru-RU" dirty="0"/>
              <a:t>Все такие кегли считаются сбитыми и должны быть удалены с площадки до следующего броска шара.</a:t>
            </a:r>
          </a:p>
        </p:txBody>
      </p:sp>
    </p:spTree>
    <p:extLst>
      <p:ext uri="{BB962C8B-B14F-4D97-AF65-F5344CB8AC3E}">
        <p14:creationId xmlns:p14="http://schemas.microsoft.com/office/powerpoint/2010/main" val="4252353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476672"/>
            <a:ext cx="8229600" cy="5832688"/>
          </a:xfrm>
        </p:spPr>
        <p:txBody>
          <a:bodyPr>
            <a:normAutofit fontScale="70000" lnSpcReduction="20000"/>
          </a:bodyPr>
          <a:lstStyle/>
          <a:p>
            <a:pPr marL="137160" indent="0">
              <a:buNone/>
            </a:pPr>
            <a:r>
              <a:rPr lang="ru-RU" dirty="0"/>
              <a:t>  </a:t>
            </a:r>
            <a:r>
              <a:rPr lang="ru-RU" dirty="0">
                <a:solidFill>
                  <a:schemeClr val="bg1"/>
                </a:solidFill>
              </a:rPr>
              <a:t>Правило 11. Неправильное сбивание кеглей</a:t>
            </a:r>
          </a:p>
          <a:p>
            <a:r>
              <a:rPr lang="ru-RU" dirty="0">
                <a:solidFill>
                  <a:schemeClr val="bg1"/>
                </a:solidFill>
              </a:rPr>
              <a:t>          Если происходит одно из событий указанных ниже, бросок шара засчитывается, а последующее за ним сбивание кеглей нет:</a:t>
            </a:r>
          </a:p>
          <a:p>
            <a:r>
              <a:rPr lang="ru-RU" dirty="0">
                <a:solidFill>
                  <a:schemeClr val="bg1"/>
                </a:solidFill>
              </a:rPr>
              <a:t>Шар выходит за пределы дорожки до достижения кеглей.</a:t>
            </a:r>
          </a:p>
          <a:p>
            <a:r>
              <a:rPr lang="ru-RU" dirty="0">
                <a:solidFill>
                  <a:schemeClr val="bg1"/>
                </a:solidFill>
              </a:rPr>
              <a:t>Шар отскакивает от заднего борта.</a:t>
            </a:r>
          </a:p>
          <a:p>
            <a:r>
              <a:rPr lang="ru-RU" dirty="0">
                <a:solidFill>
                  <a:schemeClr val="bg1"/>
                </a:solidFill>
              </a:rPr>
              <a:t>Кегля отскакивает после контакта с телом, руками или ногами сотрудника, ответственного за установку кеглей.</a:t>
            </a:r>
          </a:p>
          <a:p>
            <a:r>
              <a:rPr lang="ru-RU" dirty="0">
                <a:solidFill>
                  <a:schemeClr val="bg1"/>
                </a:solidFill>
              </a:rPr>
              <a:t>Происходит контакт кегли с механическим устройством установки кеглей.</a:t>
            </a:r>
          </a:p>
          <a:p>
            <a:r>
              <a:rPr lang="ru-RU" dirty="0">
                <a:solidFill>
                  <a:schemeClr val="bg1"/>
                </a:solidFill>
              </a:rPr>
              <a:t>Какая-либо кегля падает при удалении сбитых кеглей.</a:t>
            </a:r>
          </a:p>
          <a:p>
            <a:r>
              <a:rPr lang="ru-RU" dirty="0">
                <a:solidFill>
                  <a:schemeClr val="bg1"/>
                </a:solidFill>
              </a:rPr>
              <a:t>Какая-либо кегля падает при контакте с сотрудником, ответственным за установку кеглей.</a:t>
            </a:r>
          </a:p>
          <a:p>
            <a:r>
              <a:rPr lang="ru-RU" dirty="0">
                <a:solidFill>
                  <a:schemeClr val="bg1"/>
                </a:solidFill>
              </a:rPr>
              <a:t>Игрок нарушает правила.</a:t>
            </a:r>
          </a:p>
          <a:p>
            <a:r>
              <a:rPr lang="ru-RU" dirty="0">
                <a:solidFill>
                  <a:schemeClr val="bg1"/>
                </a:solidFill>
              </a:rPr>
              <a:t>Бросок шара осуществляется, когда с дорожки или из желоба еще не убраны сбитые кегли и шар касается этих сбитых кеглей перед тем как сойти с поверхности дорожки.</a:t>
            </a:r>
          </a:p>
          <a:p>
            <a:r>
              <a:rPr lang="ru-RU" dirty="0">
                <a:solidFill>
                  <a:schemeClr val="bg1"/>
                </a:solidFill>
              </a:rPr>
              <a:t>Если происходит неправильное сбивание кеглей и игрок получает право на дополнительные броски шара в данном фрейме, неправильно сбитая кегля или кегли должны быть установлены на то место, на котором они первоначально стояли.</a:t>
            </a:r>
          </a:p>
          <a:p>
            <a:endParaRPr lang="ru-RU" dirty="0"/>
          </a:p>
        </p:txBody>
      </p:sp>
    </p:spTree>
    <p:extLst>
      <p:ext uri="{BB962C8B-B14F-4D97-AF65-F5344CB8AC3E}">
        <p14:creationId xmlns:p14="http://schemas.microsoft.com/office/powerpoint/2010/main" val="4096037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692696"/>
            <a:ext cx="8229600" cy="5616664"/>
          </a:xfrm>
        </p:spPr>
        <p:txBody>
          <a:bodyPr>
            <a:normAutofit fontScale="85000" lnSpcReduction="20000"/>
          </a:bodyPr>
          <a:lstStyle/>
          <a:p>
            <a:pPr marL="137160" indent="0">
              <a:buNone/>
            </a:pPr>
            <a:r>
              <a:rPr lang="ru-RU" dirty="0"/>
              <a:t>  Правило 12. Кегли — неправильная установка</a:t>
            </a:r>
          </a:p>
          <a:p>
            <a:r>
              <a:rPr lang="ru-RU" dirty="0"/>
              <a:t>          Если при первом или втором броске шара сразу после броска обнаруживается, что одна или несколько кеглей установлены неправильно, но все необходимые кегли имеются в наличии, данный бросок шара и соответствующий результат засчитываются. Ответственность за определением правильности установки кеглей лежит на самом игроке. Перед выполнением броска игрок, заметивший неправильную установку кеглей, должен сам настоять на их правильной установке, в противном случае первоначальная установка кеглей будет считаться правильной.</a:t>
            </a:r>
          </a:p>
          <a:p>
            <a:r>
              <a:rPr lang="ru-RU" dirty="0"/>
              <a:t>          Запрещается менять положение какой-либо кегли, оставшейся стоять после броска шара. Это значит, что если кегли сдвигаются механическим устройством установки кеглей, то они должны остаться на своем новом месте и их ручная перестановка запрещается.</a:t>
            </a:r>
          </a:p>
        </p:txBody>
      </p:sp>
    </p:spTree>
    <p:extLst>
      <p:ext uri="{BB962C8B-B14F-4D97-AF65-F5344CB8AC3E}">
        <p14:creationId xmlns:p14="http://schemas.microsoft.com/office/powerpoint/2010/main" val="1886323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404664"/>
            <a:ext cx="8229600" cy="5904696"/>
          </a:xfrm>
        </p:spPr>
        <p:txBody>
          <a:bodyPr/>
          <a:lstStyle/>
          <a:p>
            <a:pPr marL="137160" indent="0">
              <a:buNone/>
            </a:pPr>
            <a:r>
              <a:rPr lang="ru-RU" dirty="0">
                <a:solidFill>
                  <a:schemeClr val="bg1"/>
                </a:solidFill>
              </a:rPr>
              <a:t> Правило 13. Кегли — отскок</a:t>
            </a:r>
          </a:p>
          <a:p>
            <a:r>
              <a:rPr lang="ru-RU" dirty="0">
                <a:solidFill>
                  <a:schemeClr val="bg1"/>
                </a:solidFill>
              </a:rPr>
              <a:t>          Если произошел отскок кеглей, и они остались стоять на дорожке, то эти кегли считаются не сбитыми.</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2621433"/>
            <a:ext cx="4536504" cy="4067732"/>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004" y="3284984"/>
            <a:ext cx="3996444" cy="2664296"/>
          </a:xfrm>
          <a:prstGeom prst="rect">
            <a:avLst/>
          </a:prstGeom>
        </p:spPr>
      </p:pic>
    </p:spTree>
    <p:extLst>
      <p:ext uri="{BB962C8B-B14F-4D97-AF65-F5344CB8AC3E}">
        <p14:creationId xmlns:p14="http://schemas.microsoft.com/office/powerpoint/2010/main" val="42102561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620688"/>
            <a:ext cx="8229600" cy="5688672"/>
          </a:xfrm>
        </p:spPr>
        <p:txBody>
          <a:bodyPr>
            <a:normAutofit fontScale="92500" lnSpcReduction="20000"/>
          </a:bodyPr>
          <a:lstStyle/>
          <a:p>
            <a:endParaRPr lang="ru-RU" dirty="0"/>
          </a:p>
          <a:p>
            <a:pPr marL="137160" indent="0">
              <a:buNone/>
            </a:pPr>
            <a:r>
              <a:rPr lang="ru-RU" dirty="0"/>
              <a:t>Правило 14. Кегли — какие из них считаются сбитыми</a:t>
            </a:r>
          </a:p>
          <a:p>
            <a:r>
              <a:rPr lang="ru-RU" dirty="0"/>
              <a:t>          Только те кегли могут быть засчитаны сбитыми, которые были фактически сбиты или полностью смещены с игровой поверхности дорожки в результате правильного броска шара.</a:t>
            </a:r>
          </a:p>
          <a:p>
            <a:endParaRPr lang="ru-RU" dirty="0"/>
          </a:p>
          <a:p>
            <a:pPr marL="137160" indent="0">
              <a:buNone/>
            </a:pPr>
            <a:r>
              <a:rPr lang="ru-RU" dirty="0"/>
              <a:t>Правило 15. Кегли — замена</a:t>
            </a:r>
          </a:p>
          <a:p>
            <a:r>
              <a:rPr lang="ru-RU" dirty="0"/>
              <a:t>          В случае поломки или иного повреждения кегли в процессе игры, эта кегля должна быть заменена на другую, состояние и вес которой как можно ближе соответствует другим кеглям из используемого комплекта. Необходимость замены кеглей определяется должностными лицами данного турнира.</a:t>
            </a:r>
          </a:p>
        </p:txBody>
      </p:sp>
    </p:spTree>
    <p:extLst>
      <p:ext uri="{BB962C8B-B14F-4D97-AF65-F5344CB8AC3E}">
        <p14:creationId xmlns:p14="http://schemas.microsoft.com/office/powerpoint/2010/main" val="7120182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620688"/>
            <a:ext cx="8229600" cy="5904656"/>
          </a:xfrm>
        </p:spPr>
        <p:txBody>
          <a:bodyPr>
            <a:normAutofit fontScale="62500" lnSpcReduction="20000"/>
          </a:bodyPr>
          <a:lstStyle/>
          <a:p>
            <a:pPr marL="137160" indent="0">
              <a:buNone/>
            </a:pPr>
            <a:r>
              <a:rPr lang="ru-RU" dirty="0">
                <a:solidFill>
                  <a:schemeClr val="bg1"/>
                </a:solidFill>
              </a:rPr>
              <a:t>Правило 16. Ошибочный шар</a:t>
            </a:r>
          </a:p>
          <a:p>
            <a:r>
              <a:rPr lang="ru-RU" dirty="0">
                <a:solidFill>
                  <a:schemeClr val="bg1"/>
                </a:solidFill>
              </a:rPr>
              <a:t>          Шар объявляется ошибочным в любом из следующих случаев:</a:t>
            </a:r>
          </a:p>
          <a:p>
            <a:r>
              <a:rPr lang="ru-RU" dirty="0">
                <a:solidFill>
                  <a:schemeClr val="bg1"/>
                </a:solidFill>
              </a:rPr>
              <a:t>Сразу после броска шара (и до следующего броска шара на той же дорожке) выясняется, что одна или несколько кеглей из комплекта отсутствует.</a:t>
            </a:r>
          </a:p>
          <a:p>
            <a:r>
              <a:rPr lang="ru-RU" dirty="0">
                <a:solidFill>
                  <a:schemeClr val="bg1"/>
                </a:solidFill>
              </a:rPr>
              <a:t>Сотрудник, отвечающий за установку кеглей, касается любой стоящей кегли до того, как шар докатывается до кеглей.</a:t>
            </a:r>
          </a:p>
          <a:p>
            <a:r>
              <a:rPr lang="ru-RU" dirty="0">
                <a:solidFill>
                  <a:schemeClr val="bg1"/>
                </a:solidFill>
              </a:rPr>
              <a:t>Сотрудник, отвечающий за установку кеглей, снимает или дотрагивается до любой упавшей кегли, до того как она остановится.</a:t>
            </a:r>
          </a:p>
          <a:p>
            <a:r>
              <a:rPr lang="ru-RU" dirty="0">
                <a:solidFill>
                  <a:schemeClr val="bg1"/>
                </a:solidFill>
              </a:rPr>
              <a:t>Игрок осуществляет бросок шара не по своей дорожке или не в свою очередь. Или один игрок из каждой команды на паре дорожек осуществляет посылку шара не по своей дорожке.</a:t>
            </a:r>
          </a:p>
          <a:p>
            <a:r>
              <a:rPr lang="ru-RU" dirty="0">
                <a:solidFill>
                  <a:schemeClr val="bg1"/>
                </a:solidFill>
              </a:rPr>
              <a:t>Наличие физической помехи со стороны другого игрока, зрителя или движущегося объекта или сотрудника, отвечающего за установку кеглей, во время выполнения броска шара и до его завершения. В этом случае пострадавший игрок может, либо согласиться с результатом данного броска, либо заявить, что шар является ошибочным.</a:t>
            </a:r>
          </a:p>
          <a:p>
            <a:r>
              <a:rPr lang="ru-RU" dirty="0">
                <a:solidFill>
                  <a:schemeClr val="bg1"/>
                </a:solidFill>
              </a:rPr>
              <a:t>Какая-либо кегля смещается или падает во время посылки шара, но до того, как шар достиг кеглей.</a:t>
            </a:r>
          </a:p>
          <a:p>
            <a:r>
              <a:rPr lang="ru-RU" dirty="0">
                <a:solidFill>
                  <a:schemeClr val="bg1"/>
                </a:solidFill>
              </a:rPr>
              <a:t>Посланный шар наталкивается на посторонний предмет.</a:t>
            </a:r>
          </a:p>
          <a:p>
            <a:r>
              <a:rPr lang="ru-RU" dirty="0">
                <a:solidFill>
                  <a:schemeClr val="bg1"/>
                </a:solidFill>
              </a:rPr>
              <a:t>При объявлении шара ошибочным, посылка не засчитывается. Все кегли, которые стояли при объявлении шара ошибочным, должны быть переставлены, а игрок получает возможность выполнить бросок шара заново.</a:t>
            </a:r>
          </a:p>
          <a:p>
            <a:endParaRPr lang="ru-RU" dirty="0"/>
          </a:p>
        </p:txBody>
      </p:sp>
    </p:spTree>
    <p:extLst>
      <p:ext uri="{BB962C8B-B14F-4D97-AF65-F5344CB8AC3E}">
        <p14:creationId xmlns:p14="http://schemas.microsoft.com/office/powerpoint/2010/main" val="16128872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620688"/>
            <a:ext cx="8229600" cy="5688672"/>
          </a:xfrm>
        </p:spPr>
        <p:txBody>
          <a:bodyPr>
            <a:normAutofit fontScale="92500" lnSpcReduction="20000"/>
          </a:bodyPr>
          <a:lstStyle/>
          <a:p>
            <a:pPr marL="137160" indent="0">
              <a:buNone/>
            </a:pPr>
            <a:r>
              <a:rPr lang="ru-RU" dirty="0"/>
              <a:t>  Правило 17. Бросок шара по неправильной дорожке (для официальных соревнований)</a:t>
            </a:r>
          </a:p>
          <a:p>
            <a:r>
              <a:rPr lang="ru-RU" dirty="0"/>
              <a:t>Каждая игра проводится участниками на паре дорожек. После одной, двух игр (не более) все участники по команде судьи переходят на другие пары дорожек. При объявлении шара ошибочным игрок или игроки должны выполнить бросок по правильной дорожке в следующих случаях:</a:t>
            </a:r>
          </a:p>
          <a:p>
            <a:r>
              <a:rPr lang="ru-RU" dirty="0"/>
              <a:t>Один игрок бросает шар по неправильной дорожке.</a:t>
            </a:r>
          </a:p>
          <a:p>
            <a:r>
              <a:rPr lang="ru-RU" dirty="0"/>
              <a:t>Один игрок от каждой команды на паре дорожек бросает шар по неправильной дорожке. Если несколько игроков из одной и той же команды по очереди бросают шар по неправильной дорожке, то данный фрейм будет доигран без изменений. Все последующие фреймы должны начинаться на правильной дорожке</a:t>
            </a:r>
          </a:p>
        </p:txBody>
      </p:sp>
    </p:spTree>
    <p:extLst>
      <p:ext uri="{BB962C8B-B14F-4D97-AF65-F5344CB8AC3E}">
        <p14:creationId xmlns:p14="http://schemas.microsoft.com/office/powerpoint/2010/main" val="3291160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a:t>Боулинг. Правила игры и оборудование.</a:t>
            </a: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51807" y="1691322"/>
            <a:ext cx="7240385" cy="4526280"/>
          </a:xfrm>
          <a:prstGeom prst="rect">
            <a:avLst/>
          </a:prstGeom>
          <a:ln>
            <a:noFill/>
          </a:ln>
          <a:effectLst>
            <a:softEdge rad="112500"/>
          </a:effectLst>
        </p:spPr>
      </p:pic>
    </p:spTree>
    <p:extLst>
      <p:ext uri="{BB962C8B-B14F-4D97-AF65-F5344CB8AC3E}">
        <p14:creationId xmlns:p14="http://schemas.microsoft.com/office/powerpoint/2010/main" val="1577487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188640"/>
            <a:ext cx="8424936" cy="3960440"/>
          </a:xfrm>
        </p:spPr>
        <p:txBody>
          <a:bodyPr>
            <a:normAutofit lnSpcReduction="10000"/>
          </a:bodyPr>
          <a:lstStyle/>
          <a:p>
            <a:pPr marL="137160" indent="0">
              <a:buNone/>
            </a:pPr>
            <a:r>
              <a:rPr lang="ru-RU" dirty="0">
                <a:solidFill>
                  <a:schemeClr val="bg1"/>
                </a:solidFill>
              </a:rPr>
              <a:t>    Правило 18. Определение фола (нарушения)</a:t>
            </a:r>
          </a:p>
          <a:p>
            <a:r>
              <a:rPr lang="ru-RU" dirty="0">
                <a:solidFill>
                  <a:schemeClr val="bg1"/>
                </a:solidFill>
              </a:rPr>
              <a:t>          Фол (нарушение) фиксируется, если игрок какой-либо частью своего тела перейдет или заступит за линию фола, а также дотронется до любой части дорожки, оборудования или конструкции (строения) во время или после броска шара. Шар считается находящимся в игре, пока тот же или другой игрок не займет место для выполнения следующего броска шара.</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861048"/>
            <a:ext cx="5810250" cy="2857500"/>
          </a:xfrm>
          <a:prstGeom prst="rect">
            <a:avLst/>
          </a:prstGeom>
        </p:spPr>
      </p:pic>
    </p:spTree>
    <p:extLst>
      <p:ext uri="{BB962C8B-B14F-4D97-AF65-F5344CB8AC3E}">
        <p14:creationId xmlns:p14="http://schemas.microsoft.com/office/powerpoint/2010/main" val="2160694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404664"/>
            <a:ext cx="8229600" cy="5904696"/>
          </a:xfrm>
        </p:spPr>
        <p:txBody>
          <a:bodyPr/>
          <a:lstStyle/>
          <a:p>
            <a:pPr marL="137160" indent="0">
              <a:buNone/>
            </a:pPr>
            <a:r>
              <a:rPr lang="ru-RU" dirty="0"/>
              <a:t>   </a:t>
            </a:r>
          </a:p>
        </p:txBody>
      </p:sp>
      <p:sp>
        <p:nvSpPr>
          <p:cNvPr id="5" name="Прямоугольник 4"/>
          <p:cNvSpPr/>
          <p:nvPr/>
        </p:nvSpPr>
        <p:spPr>
          <a:xfrm>
            <a:off x="683568" y="889844"/>
            <a:ext cx="7992888" cy="4893647"/>
          </a:xfrm>
          <a:prstGeom prst="rect">
            <a:avLst/>
          </a:prstGeom>
        </p:spPr>
        <p:txBody>
          <a:bodyPr wrap="square">
            <a:spAutoFit/>
          </a:bodyPr>
          <a:lstStyle/>
          <a:p>
            <a:r>
              <a:rPr lang="ru-RU" sz="2400" dirty="0"/>
              <a:t>Правило 19. Умышленное нарушение (фол)</a:t>
            </a:r>
          </a:p>
          <a:p>
            <a:r>
              <a:rPr lang="ru-RU" sz="2400" dirty="0"/>
              <a:t>          Если игрок в своих интересах нарушает правила умышленно, результат данного броска шара этим игроком аннулируется, а дальнейшие броски в данном фрейме для этого игрока не разрешаются.</a:t>
            </a:r>
          </a:p>
          <a:p>
            <a:endParaRPr lang="ru-RU" sz="2400" dirty="0"/>
          </a:p>
          <a:p>
            <a:r>
              <a:rPr lang="ru-RU" sz="2400" dirty="0"/>
              <a:t>Правило 20. </a:t>
            </a:r>
            <a:r>
              <a:rPr lang="ru-RU" sz="2400" dirty="0" err="1"/>
              <a:t>Засчитывание</a:t>
            </a:r>
            <a:r>
              <a:rPr lang="ru-RU" sz="2400" dirty="0"/>
              <a:t> нарушения правил при броске</a:t>
            </a:r>
          </a:p>
          <a:p>
            <a:r>
              <a:rPr lang="ru-RU" sz="2400" dirty="0"/>
              <a:t>          При фиксировании нарушения (фола) бросок шара засчитывается, но кегли, сбитые при данном броске, не учитываются. Если игрок, совершивший фол, имеет право на дополнительные броски шара в данном фрейме, то кегли, сбитые шаром при регистрации фола, должны быть установлены заново.</a:t>
            </a:r>
          </a:p>
        </p:txBody>
      </p:sp>
    </p:spTree>
    <p:extLst>
      <p:ext uri="{BB962C8B-B14F-4D97-AF65-F5344CB8AC3E}">
        <p14:creationId xmlns:p14="http://schemas.microsoft.com/office/powerpoint/2010/main" val="6277240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836712"/>
            <a:ext cx="8229600" cy="5472648"/>
          </a:xfrm>
        </p:spPr>
        <p:txBody>
          <a:bodyPr>
            <a:normAutofit lnSpcReduction="10000"/>
          </a:bodyPr>
          <a:lstStyle/>
          <a:p>
            <a:pPr marL="137160" indent="0">
              <a:buNone/>
            </a:pPr>
            <a:r>
              <a:rPr lang="ru-RU" dirty="0">
                <a:solidFill>
                  <a:schemeClr val="bg1"/>
                </a:solidFill>
              </a:rPr>
              <a:t>   Правило 21. Очевидный фол</a:t>
            </a:r>
          </a:p>
          <a:p>
            <a:r>
              <a:rPr lang="ru-RU" dirty="0">
                <a:solidFill>
                  <a:schemeClr val="bg1"/>
                </a:solidFill>
              </a:rPr>
              <a:t>          Фол фиксируется, даже если он не определяется автоматическим устройством регистрации фола или судьей, но совершение этого фола очевидно для следующих лиц:</a:t>
            </a:r>
          </a:p>
          <a:p>
            <a:r>
              <a:rPr lang="ru-RU" dirty="0">
                <a:solidFill>
                  <a:schemeClr val="bg1"/>
                </a:solidFill>
              </a:rPr>
              <a:t>Для обоих капитанов (представителей) или одного или нескольких игроков из соревнующихся команд.</a:t>
            </a:r>
          </a:p>
          <a:p>
            <a:r>
              <a:rPr lang="ru-RU" dirty="0">
                <a:solidFill>
                  <a:schemeClr val="bg1"/>
                </a:solidFill>
              </a:rPr>
              <a:t>Для официальных лиц следящих за игрой и счетом.</a:t>
            </a:r>
          </a:p>
          <a:p>
            <a:r>
              <a:rPr lang="ru-RU" dirty="0">
                <a:solidFill>
                  <a:schemeClr val="bg1"/>
                </a:solidFill>
              </a:rPr>
              <a:t>Для официального лица, ответственного за проведение турнира.</a:t>
            </a:r>
          </a:p>
          <a:p>
            <a:endParaRPr lang="ru-RU" dirty="0"/>
          </a:p>
        </p:txBody>
      </p:sp>
    </p:spTree>
    <p:extLst>
      <p:ext uri="{BB962C8B-B14F-4D97-AF65-F5344CB8AC3E}">
        <p14:creationId xmlns:p14="http://schemas.microsoft.com/office/powerpoint/2010/main" val="2971648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764704"/>
            <a:ext cx="8229600" cy="5544656"/>
          </a:xfrm>
        </p:spPr>
        <p:txBody>
          <a:bodyPr/>
          <a:lstStyle/>
          <a:p>
            <a:pPr marL="137160" indent="0">
              <a:buNone/>
            </a:pPr>
            <a:r>
              <a:rPr lang="ru-RU" dirty="0"/>
              <a:t>    Правило 22. Фол — протест</a:t>
            </a:r>
          </a:p>
          <a:p>
            <a:r>
              <a:rPr lang="ru-RU" dirty="0"/>
              <a:t>После объявления фола протесты не принимаются за исключением следующих случаев:</a:t>
            </a:r>
          </a:p>
          <a:p>
            <a:r>
              <a:rPr lang="ru-RU" dirty="0"/>
              <a:t>Доказано, что в работе автоматического устройства регистрации фола имеются сбои.</a:t>
            </a:r>
          </a:p>
          <a:p>
            <a:r>
              <a:rPr lang="ru-RU" dirty="0"/>
              <a:t>Имеются весомые доказательства того, что игрок не совершал фола.</a:t>
            </a:r>
          </a:p>
          <a:p>
            <a:endParaRPr lang="ru-RU" dirty="0"/>
          </a:p>
        </p:txBody>
      </p:sp>
    </p:spTree>
    <p:extLst>
      <p:ext uri="{BB962C8B-B14F-4D97-AF65-F5344CB8AC3E}">
        <p14:creationId xmlns:p14="http://schemas.microsoft.com/office/powerpoint/2010/main" val="6979868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404664"/>
            <a:ext cx="8229600" cy="6192688"/>
          </a:xfrm>
        </p:spPr>
        <p:txBody>
          <a:bodyPr>
            <a:normAutofit fontScale="62500" lnSpcReduction="20000"/>
          </a:bodyPr>
          <a:lstStyle/>
          <a:p>
            <a:r>
              <a:rPr lang="ru-RU" dirty="0">
                <a:solidFill>
                  <a:schemeClr val="bg1"/>
                </a:solidFill>
              </a:rPr>
              <a:t>Правило 23. Условный шар</a:t>
            </a:r>
          </a:p>
          <a:p>
            <a:r>
              <a:rPr lang="ru-RU" dirty="0">
                <a:solidFill>
                  <a:schemeClr val="bg1"/>
                </a:solidFill>
              </a:rPr>
              <a:t>          В случае подачи протеста, предметом которого является фол, правильное падение кегель или ошибочный шар, и который не может быть немедленно разрешен официальными лицами, ответственными за проведение турнира, игрок должен бросить условный шар или переиграть фрейм.</a:t>
            </a:r>
          </a:p>
          <a:p>
            <a:r>
              <a:rPr lang="ru-RU" dirty="0">
                <a:solidFill>
                  <a:schemeClr val="bg1"/>
                </a:solidFill>
              </a:rPr>
              <a:t>          В случае возникновения спорной ситуации при первом броске игрока в любом фрейме, или при втором броске игрока в десятом фрейме после </a:t>
            </a:r>
            <a:r>
              <a:rPr lang="ru-RU" dirty="0" err="1">
                <a:solidFill>
                  <a:schemeClr val="bg1"/>
                </a:solidFill>
              </a:rPr>
              <a:t>страйка</a:t>
            </a:r>
            <a:r>
              <a:rPr lang="ru-RU" dirty="0">
                <a:solidFill>
                  <a:schemeClr val="bg1"/>
                </a:solidFill>
              </a:rPr>
              <a:t> при первом броске в десятом фрейме:</a:t>
            </a:r>
          </a:p>
          <a:p>
            <a:r>
              <a:rPr lang="ru-RU" dirty="0">
                <a:solidFill>
                  <a:schemeClr val="bg1"/>
                </a:solidFill>
              </a:rPr>
              <a:t>Если спорная ситуация разрешилась независимо от того совершал игрок фол или нет, данный игрок должен завершить фрейм, а затем бросить условный шар в такую расстановку кеглей, которая стояла бы, если бы спорные кегли (кегля) не упали.</a:t>
            </a:r>
          </a:p>
          <a:p>
            <a:r>
              <a:rPr lang="ru-RU" dirty="0">
                <a:solidFill>
                  <a:schemeClr val="bg1"/>
                </a:solidFill>
              </a:rPr>
              <a:t>Если предметом спора является сомнительное неправильное падение кеглей, игрок должен завершить фрейм, а затем бросить условный шар в такую расстановку кеглей, которая стояла бы, если бы спорные кегли (кегля) не упали.</a:t>
            </a:r>
          </a:p>
          <a:p>
            <a:r>
              <a:rPr lang="ru-RU" dirty="0">
                <a:solidFill>
                  <a:schemeClr val="bg1"/>
                </a:solidFill>
              </a:rPr>
              <a:t>Если спорная ситуация разрешилась независимо от того должен был быть объявлен ошибочный шар или нет, игрок должен завершить фрейм, а затем сыграть спорный фрейм полностью.</a:t>
            </a:r>
          </a:p>
          <a:p>
            <a:r>
              <a:rPr lang="ru-RU" dirty="0">
                <a:solidFill>
                  <a:schemeClr val="bg1"/>
                </a:solidFill>
              </a:rPr>
              <a:t>Если спор возникает в дополнительной попытке или в третьем броске десятого фрейма, то спорный шар не назначается, если только спорная ситуация не разрешилась независимо от того должен был быть объявлен ошибочный шар или нет.</a:t>
            </a:r>
          </a:p>
          <a:p>
            <a:r>
              <a:rPr lang="ru-RU" dirty="0">
                <a:solidFill>
                  <a:schemeClr val="bg1"/>
                </a:solidFill>
              </a:rPr>
              <a:t>В этом случае условный шар должен бросаться в ту же расстановку кеглей, которая стояла при броске шара, ставшего предметом спора.</a:t>
            </a:r>
          </a:p>
        </p:txBody>
      </p:sp>
    </p:spTree>
    <p:extLst>
      <p:ext uri="{BB962C8B-B14F-4D97-AF65-F5344CB8AC3E}">
        <p14:creationId xmlns:p14="http://schemas.microsoft.com/office/powerpoint/2010/main" val="1208659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Боулинг - это великолепный вид спорта, активного отдыха или просто развлечения. В последнее время игра в боулинг по-настоящему стала популярным времяпрепровождением и отдыхом во всем мире. Каждый человек, хоть раз в жизни, должен попробовать боулинг на "ощупь", а испытавший на себе это удовольствие, не раз захочет снова и снова насладиться очередной партией!</a:t>
            </a:r>
          </a:p>
        </p:txBody>
      </p:sp>
    </p:spTree>
    <p:extLst>
      <p:ext uri="{BB962C8B-B14F-4D97-AF65-F5344CB8AC3E}">
        <p14:creationId xmlns:p14="http://schemas.microsoft.com/office/powerpoint/2010/main" val="3412848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История возникновения.</a:t>
            </a:r>
          </a:p>
        </p:txBody>
      </p:sp>
      <p:sp>
        <p:nvSpPr>
          <p:cNvPr id="3" name="Объект 2"/>
          <p:cNvSpPr>
            <a:spLocks noGrp="1"/>
          </p:cNvSpPr>
          <p:nvPr>
            <p:ph idx="1"/>
          </p:nvPr>
        </p:nvSpPr>
        <p:spPr/>
        <p:txBody>
          <a:bodyPr>
            <a:normAutofit fontScale="70000" lnSpcReduction="20000"/>
          </a:bodyPr>
          <a:lstStyle/>
          <a:p>
            <a:pPr algn="just"/>
            <a:r>
              <a:rPr lang="ru-RU" dirty="0">
                <a:solidFill>
                  <a:srgbClr val="000000"/>
                </a:solidFill>
                <a:latin typeface="Arial"/>
              </a:rPr>
              <a:t>Боулинг - это увлекательная и азартная игра, которая насчитывает уже более 5 тысяч лет. Первые шары для боулинга были обнаружены еще в гробницах фараонов Египта. А дорожки, предназначенные для данной игры найденные археологами на территории древней Полинезии, являются подтверждением того, что еще в VI веке местные жители активно играли в боулинг. Кстати, длина этих дорожек полностью совпала по длине с современными - 18,228 м.</a:t>
            </a:r>
          </a:p>
          <a:p>
            <a:pPr algn="just"/>
            <a:r>
              <a:rPr lang="ru-RU" dirty="0">
                <a:solidFill>
                  <a:srgbClr val="000000"/>
                </a:solidFill>
                <a:latin typeface="Arial"/>
              </a:rPr>
              <a:t>За историю своего существования боулинг пережил множество противоречивых этапов. Например, долгий период в Германии игра была частью религиозного обряда, а кегли отождествляли языческих богов. Считалось, что, чем больше кегель собьет человек, тем чище его душа и мотивы, тем лучше его человеческие качества.</a:t>
            </a:r>
          </a:p>
          <a:p>
            <a:pPr algn="just"/>
            <a:r>
              <a:rPr lang="ru-RU" dirty="0">
                <a:solidFill>
                  <a:srgbClr val="000000"/>
                </a:solidFill>
                <a:latin typeface="Arial"/>
              </a:rPr>
              <a:t>Были также периоды, когда боулинг считался азартной и порочной игрой. Люди играли на деньги, делали ставки. А поскольку церковь уверяла, что именно азарт порождает бандитизм и мошенничество, игра была запрещенной.</a:t>
            </a:r>
            <a:endParaRPr lang="ru-RU" b="0" i="0" dirty="0">
              <a:solidFill>
                <a:srgbClr val="000000"/>
              </a:solidFill>
              <a:effectLst/>
              <a:latin typeface="Arial"/>
            </a:endParaRPr>
          </a:p>
        </p:txBody>
      </p:sp>
    </p:spTree>
    <p:extLst>
      <p:ext uri="{BB962C8B-B14F-4D97-AF65-F5344CB8AC3E}">
        <p14:creationId xmlns:p14="http://schemas.microsoft.com/office/powerpoint/2010/main" val="3722754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539552" y="764704"/>
            <a:ext cx="8147248" cy="5544656"/>
          </a:xfrm>
        </p:spPr>
        <p:txBody>
          <a:bodyPr>
            <a:normAutofit fontScale="77500" lnSpcReduction="20000"/>
          </a:bodyPr>
          <a:lstStyle/>
          <a:p>
            <a:r>
              <a:rPr lang="ru-RU" dirty="0"/>
              <a:t>И лишь в конце XIX века, боулинг стал таким, каким люди знают эту игру сейчас. Были разработаны общие правила, установлены стандарты игры, а также утверждены размеры кегель и шаров. Кстати, именно на этом этапе, было решено использовать для игры привычные нам десять кегель (ранее их было лишь девять).</a:t>
            </a:r>
          </a:p>
          <a:p>
            <a:endParaRPr lang="ru-RU" dirty="0"/>
          </a:p>
          <a:p>
            <a:r>
              <a:rPr lang="ru-RU" dirty="0"/>
              <a:t>В 1895 году сформировалась первая Американская ассоциация боулинга. В результате были установлены официальные правила игры. С этого момента, каждый год в Чикаго проводились официальные турниры по игре в боулинг. Первый турнир проходил при участии 41 команды.</a:t>
            </a:r>
          </a:p>
          <a:p>
            <a:endParaRPr lang="ru-RU" dirty="0"/>
          </a:p>
          <a:p>
            <a:r>
              <a:rPr lang="ru-RU" dirty="0"/>
              <a:t>В 1916 году был проведен первый конгресс Международного Женского боулинга. А в конце 30-х годов прошлого века, свет увидело специальное оборудование для автоматического поднятия и выставления кеглей и возврата шаров. До этого появления этих изобретений, уличные мальчишки часто зарабатывали, выполняя функции «</a:t>
            </a:r>
            <a:r>
              <a:rPr lang="ru-RU" dirty="0" err="1"/>
              <a:t>поднимателя</a:t>
            </a:r>
            <a:r>
              <a:rPr lang="ru-RU" dirty="0"/>
              <a:t> кегель».</a:t>
            </a:r>
          </a:p>
        </p:txBody>
      </p:sp>
    </p:spTree>
    <p:extLst>
      <p:ext uri="{BB962C8B-B14F-4D97-AF65-F5344CB8AC3E}">
        <p14:creationId xmlns:p14="http://schemas.microsoft.com/office/powerpoint/2010/main" val="1907131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Что такое боулинг?</a:t>
            </a:r>
          </a:p>
        </p:txBody>
      </p:sp>
      <p:sp>
        <p:nvSpPr>
          <p:cNvPr id="3" name="Объект 2"/>
          <p:cNvSpPr>
            <a:spLocks noGrp="1"/>
          </p:cNvSpPr>
          <p:nvPr>
            <p:ph idx="1"/>
          </p:nvPr>
        </p:nvSpPr>
        <p:spPr/>
        <p:txBody>
          <a:bodyPr>
            <a:normAutofit/>
          </a:bodyPr>
          <a:lstStyle/>
          <a:p>
            <a:r>
              <a:rPr lang="ru-RU" sz="1800" dirty="0">
                <a:solidFill>
                  <a:schemeClr val="bg1"/>
                </a:solidFill>
              </a:rPr>
              <a:t>Боулинг – это игра в шары, где главной целью является сбить выставленные в определенном порядке кегли, пуская шар по </a:t>
            </a:r>
            <a:r>
              <a:rPr lang="ru-RU" sz="1800" dirty="0" err="1">
                <a:solidFill>
                  <a:schemeClr val="bg1"/>
                </a:solidFill>
              </a:rPr>
              <a:t>безбортовой</a:t>
            </a:r>
            <a:r>
              <a:rPr lang="ru-RU" sz="1800" dirty="0">
                <a:solidFill>
                  <a:schemeClr val="bg1"/>
                </a:solidFill>
              </a:rPr>
              <a:t> дорожке. Каждая партия в боулинг состоит из 10 этапов – фреймов. Каждый игрок во время очередного фрейма может кидать шар дважды. В зависимости от количества сбитых кеглей, их комбинации, игрок зарабатывает очки.</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3356992"/>
            <a:ext cx="4041254" cy="2987553"/>
          </a:xfrm>
          <a:prstGeom prst="rect">
            <a:avLst/>
          </a:prstGeom>
        </p:spPr>
      </p:pic>
      <p:sp>
        <p:nvSpPr>
          <p:cNvPr id="5" name="Прямоугольник 4"/>
          <p:cNvSpPr/>
          <p:nvPr/>
        </p:nvSpPr>
        <p:spPr>
          <a:xfrm>
            <a:off x="4788024" y="2780928"/>
            <a:ext cx="3960440" cy="3416320"/>
          </a:xfrm>
          <a:prstGeom prst="rect">
            <a:avLst/>
          </a:prstGeom>
        </p:spPr>
        <p:txBody>
          <a:bodyPr wrap="square">
            <a:spAutoFit/>
          </a:bodyPr>
          <a:lstStyle/>
          <a:p>
            <a:endParaRPr lang="ru-RU" dirty="0"/>
          </a:p>
          <a:p>
            <a:r>
              <a:rPr lang="ru-RU" dirty="0">
                <a:solidFill>
                  <a:schemeClr val="bg1"/>
                </a:solidFill>
              </a:rPr>
              <a:t>Самыми распространенными комбинациями сбитых кеглей являются:</a:t>
            </a:r>
          </a:p>
          <a:p>
            <a:endParaRPr lang="ru-RU" dirty="0">
              <a:solidFill>
                <a:schemeClr val="bg1"/>
              </a:solidFill>
            </a:endParaRPr>
          </a:p>
          <a:p>
            <a:r>
              <a:rPr lang="ru-RU" dirty="0">
                <a:solidFill>
                  <a:schemeClr val="bg1"/>
                </a:solidFill>
              </a:rPr>
              <a:t>Страйк (</a:t>
            </a:r>
            <a:r>
              <a:rPr lang="ru-RU" dirty="0" err="1">
                <a:solidFill>
                  <a:schemeClr val="bg1"/>
                </a:solidFill>
              </a:rPr>
              <a:t>strike</a:t>
            </a:r>
            <a:r>
              <a:rPr lang="ru-RU" dirty="0">
                <a:solidFill>
                  <a:schemeClr val="bg1"/>
                </a:solidFill>
              </a:rPr>
              <a:t>) – 10 сбитых кеглей первым броском во фрейме</a:t>
            </a:r>
          </a:p>
          <a:p>
            <a:r>
              <a:rPr lang="ru-RU" dirty="0" err="1">
                <a:solidFill>
                  <a:schemeClr val="bg1"/>
                </a:solidFill>
              </a:rPr>
              <a:t>Спэа</a:t>
            </a:r>
            <a:r>
              <a:rPr lang="ru-RU" dirty="0">
                <a:solidFill>
                  <a:schemeClr val="bg1"/>
                </a:solidFill>
              </a:rPr>
              <a:t> (</a:t>
            </a:r>
            <a:r>
              <a:rPr lang="ru-RU" dirty="0" err="1">
                <a:solidFill>
                  <a:schemeClr val="bg1"/>
                </a:solidFill>
              </a:rPr>
              <a:t>spare</a:t>
            </a:r>
            <a:r>
              <a:rPr lang="ru-RU" dirty="0">
                <a:solidFill>
                  <a:schemeClr val="bg1"/>
                </a:solidFill>
              </a:rPr>
              <a:t>) – 10 сбитых кеглей в сумме за оба броска в фрейме</a:t>
            </a:r>
          </a:p>
          <a:p>
            <a:r>
              <a:rPr lang="ru-RU" dirty="0">
                <a:solidFill>
                  <a:schemeClr val="bg1"/>
                </a:solidFill>
              </a:rPr>
              <a:t>Сплит (</a:t>
            </a:r>
            <a:r>
              <a:rPr lang="ru-RU" dirty="0" err="1">
                <a:solidFill>
                  <a:schemeClr val="bg1"/>
                </a:solidFill>
              </a:rPr>
              <a:t>split</a:t>
            </a:r>
            <a:r>
              <a:rPr lang="ru-RU" dirty="0">
                <a:solidFill>
                  <a:schemeClr val="bg1"/>
                </a:solidFill>
              </a:rPr>
              <a:t>) – после броска шара в фрейме стоять остаются не соседствующие кегли</a:t>
            </a:r>
          </a:p>
        </p:txBody>
      </p:sp>
    </p:spTree>
    <p:extLst>
      <p:ext uri="{BB962C8B-B14F-4D97-AF65-F5344CB8AC3E}">
        <p14:creationId xmlns:p14="http://schemas.microsoft.com/office/powerpoint/2010/main" val="814924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Общие правила игры.</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412776"/>
            <a:ext cx="4134436" cy="2764904"/>
          </a:xfrm>
        </p:spPr>
      </p:pic>
      <p:sp>
        <p:nvSpPr>
          <p:cNvPr id="5" name="Прямоугольник 4"/>
          <p:cNvSpPr/>
          <p:nvPr/>
        </p:nvSpPr>
        <p:spPr>
          <a:xfrm>
            <a:off x="5004048" y="335846"/>
            <a:ext cx="3528392" cy="4247317"/>
          </a:xfrm>
          <a:prstGeom prst="rect">
            <a:avLst/>
          </a:prstGeom>
        </p:spPr>
        <p:txBody>
          <a:bodyPr wrap="square">
            <a:spAutoFit/>
          </a:bodyPr>
          <a:lstStyle/>
          <a:p>
            <a:endParaRPr lang="ru-RU" dirty="0"/>
          </a:p>
          <a:p>
            <a:endParaRPr lang="ru-RU" dirty="0"/>
          </a:p>
          <a:p>
            <a:endParaRPr lang="ru-RU" dirty="0"/>
          </a:p>
          <a:p>
            <a:r>
              <a:rPr lang="ru-RU" dirty="0"/>
              <a:t>Правило 1. Игра — Определение</a:t>
            </a:r>
          </a:p>
          <a:p>
            <a:r>
              <a:rPr lang="ru-RU" dirty="0"/>
              <a:t>          Игра в боулинг по системе десяти кеглей состоит из десяти фреймов. Игрок бросает два шара в каждом из первых девяти фреймов, если только при первом броске не произошел </a:t>
            </a:r>
            <a:r>
              <a:rPr lang="ru-RU" dirty="0" err="1"/>
              <a:t>страйк</a:t>
            </a:r>
            <a:r>
              <a:rPr lang="ru-RU" dirty="0"/>
              <a:t>. В десятом фрейме игрок бросает три шара, если засчитан </a:t>
            </a:r>
            <a:r>
              <a:rPr lang="ru-RU" dirty="0" err="1"/>
              <a:t>страйк</a:t>
            </a:r>
            <a:r>
              <a:rPr lang="ru-RU" dirty="0"/>
              <a:t> или </a:t>
            </a:r>
            <a:r>
              <a:rPr lang="ru-RU" dirty="0" err="1"/>
              <a:t>спэа</a:t>
            </a:r>
            <a:r>
              <a:rPr lang="ru-RU" dirty="0"/>
              <a:t>. Каждый фрейм должен завершаться игроком в обычном порядке.</a:t>
            </a:r>
          </a:p>
        </p:txBody>
      </p:sp>
      <p:sp>
        <p:nvSpPr>
          <p:cNvPr id="6" name="Прямоугольник 5"/>
          <p:cNvSpPr/>
          <p:nvPr/>
        </p:nvSpPr>
        <p:spPr>
          <a:xfrm>
            <a:off x="539552" y="1720840"/>
            <a:ext cx="6318448" cy="5078313"/>
          </a:xfrm>
          <a:prstGeom prst="rect">
            <a:avLst/>
          </a:prstGeom>
        </p:spPr>
        <p:txBody>
          <a:bodyPr wrap="square">
            <a:spAutoFit/>
          </a:bodyPr>
          <a:lstStyle/>
          <a:p>
            <a:endParaRPr lang="ru-RU" dirty="0"/>
          </a:p>
          <a:p>
            <a:endParaRPr lang="ru-RU" dirty="0"/>
          </a:p>
          <a:p>
            <a:endParaRPr lang="ru-RU" dirty="0"/>
          </a:p>
          <a:p>
            <a:endParaRPr lang="ru-RU" dirty="0"/>
          </a:p>
          <a:p>
            <a:endParaRPr lang="ru-RU" dirty="0"/>
          </a:p>
          <a:p>
            <a:endParaRPr lang="ru-RU" dirty="0"/>
          </a:p>
          <a:p>
            <a:endParaRPr lang="ru-RU" dirty="0"/>
          </a:p>
          <a:p>
            <a:endParaRPr lang="ru-RU" dirty="0"/>
          </a:p>
          <a:p>
            <a:endParaRPr lang="ru-RU" dirty="0"/>
          </a:p>
          <a:p>
            <a:r>
              <a:rPr lang="ru-RU" dirty="0"/>
              <a:t> </a:t>
            </a:r>
          </a:p>
          <a:p>
            <a:r>
              <a:rPr lang="ru-RU" dirty="0"/>
              <a:t>Правильным считается бросок, при котором шар покидает место, где находится игрок, и пересекает линию фола на игровой дорожке. Производится отсчет очков при каждом броске, Бросок шара должен производиться только вручную. Нельзя использовать какие-либо устройства, прикрепляемые или прикладываемые к шару, которые могут выполнять вспомогательную функцию при броске или являются подвижной частью при броске.</a:t>
            </a:r>
          </a:p>
        </p:txBody>
      </p:sp>
    </p:spTree>
    <p:extLst>
      <p:ext uri="{BB962C8B-B14F-4D97-AF65-F5344CB8AC3E}">
        <p14:creationId xmlns:p14="http://schemas.microsoft.com/office/powerpoint/2010/main" val="2626635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692696"/>
            <a:ext cx="8229600" cy="5616664"/>
          </a:xfrm>
        </p:spPr>
        <p:txBody>
          <a:bodyPr>
            <a:normAutofit fontScale="92500" lnSpcReduction="10000"/>
          </a:bodyPr>
          <a:lstStyle/>
          <a:p>
            <a:pPr algn="ctr"/>
            <a:r>
              <a:rPr lang="ru-RU" b="1" dirty="0">
                <a:solidFill>
                  <a:srgbClr val="000000"/>
                </a:solidFill>
                <a:latin typeface="Arial"/>
              </a:rPr>
              <a:t>Правило 2. </a:t>
            </a:r>
            <a:r>
              <a:rPr lang="ru-RU" b="1" i="1" dirty="0">
                <a:solidFill>
                  <a:srgbClr val="000000"/>
                </a:solidFill>
                <a:latin typeface="Arial"/>
              </a:rPr>
              <a:t>Игра — подсчет очков</a:t>
            </a:r>
            <a:endParaRPr lang="ru-RU" dirty="0">
              <a:solidFill>
                <a:srgbClr val="000000"/>
              </a:solidFill>
              <a:latin typeface="Arial"/>
            </a:endParaRPr>
          </a:p>
          <a:p>
            <a:r>
              <a:rPr lang="ru-RU" dirty="0">
                <a:solidFill>
                  <a:srgbClr val="000000"/>
                </a:solidFill>
                <a:latin typeface="Arial"/>
              </a:rPr>
              <a:t>    За исключением случаев, когда при первом броске произошел </a:t>
            </a:r>
            <a:r>
              <a:rPr lang="ru-RU" dirty="0" err="1">
                <a:solidFill>
                  <a:srgbClr val="000000"/>
                </a:solidFill>
                <a:latin typeface="Arial"/>
              </a:rPr>
              <a:t>страйк</a:t>
            </a:r>
            <a:r>
              <a:rPr lang="ru-RU" dirty="0">
                <a:solidFill>
                  <a:srgbClr val="000000"/>
                </a:solidFill>
                <a:latin typeface="Arial"/>
              </a:rPr>
              <a:t>, количество кеглей сбитых игроком при первом броске шара отмечается в небольшом квадратике в верхнем левом углу соответствующего кадра на мониторе, а количестве кеглей, сбитых игроком при втором броске шара, отмечается в квадратике в верхнем правом углу кадра. Если ни одна из кеглей стоящих во фрейме не сбита при втором броске шара, в поле подсчета очков ставится прочерк (-). Суммарный счет за две попытки подсчитывается и высвечивается на мониторе сразу же.</a:t>
            </a:r>
            <a:endParaRPr lang="ru-RU" dirty="0"/>
          </a:p>
        </p:txBody>
      </p:sp>
    </p:spTree>
    <p:extLst>
      <p:ext uri="{BB962C8B-B14F-4D97-AF65-F5344CB8AC3E}">
        <p14:creationId xmlns:p14="http://schemas.microsoft.com/office/powerpoint/2010/main" val="1786801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404664"/>
            <a:ext cx="8229600" cy="5904696"/>
          </a:xfrm>
        </p:spPr>
        <p:txBody>
          <a:bodyPr/>
          <a:lstStyle/>
          <a:p>
            <a:r>
              <a:rPr lang="ru-RU" b="1" dirty="0"/>
              <a:t>Правило 3. </a:t>
            </a:r>
            <a:r>
              <a:rPr lang="ru-RU" b="1" i="1" dirty="0"/>
              <a:t>«Страйк»</a:t>
            </a:r>
            <a:endParaRPr lang="ru-RU" dirty="0"/>
          </a:p>
          <a:p>
            <a:r>
              <a:rPr lang="ru-RU" dirty="0"/>
              <a:t>    Если при первом броске шара во фрейме сбивается весь комплект установленных кеглей, то засчитывается </a:t>
            </a:r>
            <a:r>
              <a:rPr lang="ru-RU" dirty="0" err="1"/>
              <a:t>страйк</a:t>
            </a:r>
            <a:r>
              <a:rPr lang="ru-RU" dirty="0"/>
              <a:t>. Страйк отмечается знаком (Х) в небольшом квадратике в верхнем левом углу соответствующего фрейма. Один </a:t>
            </a:r>
            <a:r>
              <a:rPr lang="ru-RU" dirty="0" err="1"/>
              <a:t>страйк</a:t>
            </a:r>
            <a:r>
              <a:rPr lang="ru-RU" dirty="0"/>
              <a:t> оценивается в 10 очков плюс число кеглей, сбитых игроком за последующие два броска шара.</a:t>
            </a:r>
            <a:br>
              <a:rPr lang="ru-RU"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9583" y="4653524"/>
            <a:ext cx="3810000" cy="1866900"/>
          </a:xfrm>
          <a:prstGeom prst="rect">
            <a:avLst/>
          </a:prstGeom>
        </p:spPr>
      </p:pic>
    </p:spTree>
    <p:extLst>
      <p:ext uri="{BB962C8B-B14F-4D97-AF65-F5344CB8AC3E}">
        <p14:creationId xmlns:p14="http://schemas.microsoft.com/office/powerpoint/2010/main" val="3284643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TotalTime>
  <Words>2239</Words>
  <Application>Microsoft Office PowerPoint</Application>
  <PresentationFormat>Экран (4:3)</PresentationFormat>
  <Paragraphs>125</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Апекс</vt:lpstr>
      <vt:lpstr>Выполнила  Сакова Ольга группа ПКК-311</vt:lpstr>
      <vt:lpstr>Боулинг. Правила игры и оборудование.</vt:lpstr>
      <vt:lpstr>Презентация PowerPoint</vt:lpstr>
      <vt:lpstr>История возникновения.</vt:lpstr>
      <vt:lpstr>Презентация PowerPoint</vt:lpstr>
      <vt:lpstr>Что такое боулинг?</vt:lpstr>
      <vt:lpstr>Общие правила игры.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Боулинг. Правила игры и оборудование.</dc:title>
  <dc:creator>Дарья</dc:creator>
  <cp:lastModifiedBy>Дарья</cp:lastModifiedBy>
  <cp:revision>4</cp:revision>
  <dcterms:created xsi:type="dcterms:W3CDTF">2017-04-11T10:10:32Z</dcterms:created>
  <dcterms:modified xsi:type="dcterms:W3CDTF">2017-04-12T11:37:31Z</dcterms:modified>
</cp:coreProperties>
</file>