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0" r:id="rId3"/>
    <p:sldId id="263" r:id="rId4"/>
    <p:sldId id="264" r:id="rId5"/>
    <p:sldId id="271" r:id="rId6"/>
    <p:sldId id="272" r:id="rId7"/>
    <p:sldId id="266" r:id="rId8"/>
    <p:sldId id="283" r:id="rId9"/>
    <p:sldId id="279" r:id="rId10"/>
    <p:sldId id="277" r:id="rId11"/>
    <p:sldId id="281" r:id="rId12"/>
    <p:sldId id="28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3E1"/>
    <a:srgbClr val="8EC26A"/>
    <a:srgbClr val="B0D597"/>
    <a:srgbClr val="D6E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9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0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3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9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910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86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19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5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E70D99-6FB9-4274-BD48-D9FDDA14739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525AD-E47D-445C-BAA7-0AFC660F27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0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87000">
              <a:srgbClr val="B0D597">
                <a:alpha val="75000"/>
              </a:srgbClr>
            </a:gs>
            <a:gs pos="100000">
              <a:schemeClr val="accent6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8458" y="381749"/>
            <a:ext cx="6553199" cy="150523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Проведение конкурсов среди учащихся образовательных организаций как совершенствование качества знаний школьников по информатике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861430" y="5596932"/>
            <a:ext cx="854947" cy="84318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>
              <a:defRPr lang="ru-RU" sz="2400" b="1" smtClean="0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ct val="0"/>
              </a:spcBef>
            </a:pPr>
            <a:fld id="{8AB3BC18-331D-4AC0-95F0-2DBA80385E1A}" type="slidenum">
              <a:rPr lang="ru-RU" smtClean="0"/>
              <a:pPr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32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98372" y="279699"/>
            <a:ext cx="5948978" cy="1117301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/>
              <a:t>Слишком много на свете людей, кому никто не помог </a:t>
            </a:r>
            <a:r>
              <a:rPr lang="ru-RU" dirty="0" smtClean="0"/>
              <a:t>пробудиться.</a:t>
            </a:r>
            <a:endParaRPr lang="ru-RU" dirty="0"/>
          </a:p>
          <a:p>
            <a:pPr algn="r">
              <a:lnSpc>
                <a:spcPct val="100000"/>
              </a:lnSpc>
            </a:pPr>
            <a:endParaRPr lang="ru-RU" sz="800" dirty="0" smtClean="0"/>
          </a:p>
          <a:p>
            <a:pPr algn="r">
              <a:lnSpc>
                <a:spcPct val="100000"/>
              </a:lnSpc>
            </a:pPr>
            <a:r>
              <a:rPr lang="ru-RU" dirty="0"/>
              <a:t>Антуан де Сент-Экзюпери</a:t>
            </a:r>
          </a:p>
        </p:txBody>
      </p:sp>
      <p:pic>
        <p:nvPicPr>
          <p:cNvPr id="8194" name="Picture 2" descr="http://www.newsru.co.il/pict/id/large/622321_2013102807523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85" y="1397000"/>
            <a:ext cx="4561244" cy="3420933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  <a:extLst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260489" y="2075663"/>
            <a:ext cx="6486861" cy="3971206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ts val="5000"/>
              </a:lnSpc>
            </a:pPr>
            <a:r>
              <a:rPr lang="ru-RU" sz="2800" dirty="0"/>
              <a:t>Проведение конкурсов среди учащихся образовательных учреждений района как способ совершенствования качества знаний школьников по информатике</a:t>
            </a:r>
          </a:p>
        </p:txBody>
      </p:sp>
    </p:spTree>
    <p:extLst>
      <p:ext uri="{BB962C8B-B14F-4D97-AF65-F5344CB8AC3E}">
        <p14:creationId xmlns:p14="http://schemas.microsoft.com/office/powerpoint/2010/main" val="274078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819887" y="381749"/>
            <a:ext cx="6061770" cy="72628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Конкурс для обучающихся </a:t>
            </a:r>
            <a:r>
              <a:rPr lang="ru-RU" dirty="0" smtClean="0"/>
              <a:t>5-х </a:t>
            </a:r>
            <a:r>
              <a:rPr lang="ru-RU" dirty="0"/>
              <a:t>классов «Рисуем на ПК»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13739" y="370706"/>
            <a:ext cx="10957156" cy="5827834"/>
            <a:chOff x="591163" y="466242"/>
            <a:chExt cx="10957156" cy="582783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591163" y="466242"/>
              <a:ext cx="2703870" cy="1008184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40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I</a:t>
              </a:r>
              <a:r>
                <a:rPr lang="ru-RU" sz="40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 место</a:t>
              </a:r>
              <a:endParaRPr lang="ru-RU" sz="4000" b="1" dirty="0"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399362" y="3046755"/>
              <a:ext cx="3148957" cy="2071115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ru-RU" sz="2800" b="1" dirty="0">
                  <a:latin typeface="Century Gothic" panose="020B0502020202020204" pitchFamily="34" charset="0"/>
                  <a:ea typeface="+mj-ea"/>
                  <a:cs typeface="+mj-cs"/>
                </a:rPr>
                <a:t>Рисунок </a:t>
              </a:r>
              <a:r>
                <a:rPr lang="ru-RU" sz="28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к </a:t>
              </a:r>
              <a:r>
                <a:rPr lang="ru-RU" sz="2800" b="1" dirty="0">
                  <a:latin typeface="Century Gothic" panose="020B0502020202020204" pitchFamily="34" charset="0"/>
                  <a:ea typeface="+mj-ea"/>
                  <a:cs typeface="+mj-cs"/>
                </a:rPr>
                <a:t>стихотворению Н. </a:t>
              </a:r>
              <a:r>
                <a:rPr lang="ru-RU" sz="2800" b="1" dirty="0" err="1">
                  <a:latin typeface="Century Gothic" panose="020B0502020202020204" pitchFamily="34" charset="0"/>
                  <a:ea typeface="+mj-ea"/>
                  <a:cs typeface="+mj-cs"/>
                </a:rPr>
                <a:t>Шичаева</a:t>
              </a:r>
              <a:endParaRPr lang="ru-RU" sz="2800" b="1" dirty="0"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9675" y="1693880"/>
              <a:ext cx="6550025" cy="4600196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4887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315074" y="593204"/>
            <a:ext cx="5413225" cy="1117301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/>
              <a:t>Детей надо учить тому, что пригодится им, когда они </a:t>
            </a:r>
            <a:r>
              <a:rPr lang="ru-RU" dirty="0" smtClean="0"/>
              <a:t>вырастут.</a:t>
            </a:r>
          </a:p>
          <a:p>
            <a:pPr algn="r">
              <a:lnSpc>
                <a:spcPct val="100000"/>
              </a:lnSpc>
            </a:pPr>
            <a:r>
              <a:rPr lang="ru-RU" dirty="0" smtClean="0"/>
              <a:t>Аристипп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2028"/>
          <a:stretch/>
        </p:blipFill>
        <p:spPr>
          <a:xfrm>
            <a:off x="4897017" y="2242660"/>
            <a:ext cx="3220141" cy="3568348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275" y="2909551"/>
            <a:ext cx="2828924" cy="3434595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7" y="895349"/>
            <a:ext cx="3742342" cy="2962276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</p:spTree>
    <p:extLst>
      <p:ext uri="{BB962C8B-B14F-4D97-AF65-F5344CB8AC3E}">
        <p14:creationId xmlns:p14="http://schemas.microsoft.com/office/powerpoint/2010/main" val="349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mirpiar.com/_ph/12/9031870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22" b="5688"/>
          <a:stretch/>
        </p:blipFill>
        <p:spPr bwMode="auto">
          <a:xfrm>
            <a:off x="6110344" y="467117"/>
            <a:ext cx="5518674" cy="4469512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  <a:extLst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47917" y="3568441"/>
            <a:ext cx="8922067" cy="293229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3200" dirty="0"/>
              <a:t>Проведение конкурсов среди учащихся образовательных учреждений района как способ совершенствования качества знаний школьников по информатике</a:t>
            </a:r>
          </a:p>
        </p:txBody>
      </p:sp>
      <p:pic>
        <p:nvPicPr>
          <p:cNvPr id="1026" name="Picture 2" descr="http://mtdata.ru/u24/photoAB75/20034653629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234" y="467117"/>
            <a:ext cx="4301793" cy="284044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36816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5736" y="506336"/>
            <a:ext cx="2703870" cy="1726367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400" b="1" dirty="0" smtClean="0">
                <a:latin typeface="Century Gothic" panose="020B0502020202020204" pitchFamily="34" charset="0"/>
                <a:ea typeface="+mj-ea"/>
                <a:cs typeface="+mj-cs"/>
              </a:rPr>
              <a:t>Школа </a:t>
            </a:r>
            <a:r>
              <a:rPr lang="ru-RU" sz="2400" b="1" dirty="0">
                <a:latin typeface="Century Gothic" panose="020B0502020202020204" pitchFamily="34" charset="0"/>
                <a:ea typeface="+mj-ea"/>
                <a:cs typeface="+mj-cs"/>
              </a:rPr>
              <a:t>накопления </a:t>
            </a:r>
            <a:r>
              <a:rPr lang="ru-RU" sz="2400" b="1" dirty="0" smtClean="0">
                <a:latin typeface="Century Gothic" panose="020B0502020202020204" pitchFamily="34" charset="0"/>
                <a:ea typeface="+mj-ea"/>
                <a:cs typeface="+mj-cs"/>
              </a:rPr>
              <a:t>знаний</a:t>
            </a:r>
            <a:endParaRPr lang="ru-RU" sz="2400" b="1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866" y="928405"/>
            <a:ext cx="7582514" cy="4780281"/>
          </a:xfrm>
          <a:prstGeom prst="rect">
            <a:avLst/>
          </a:prstGeom>
          <a:solidFill>
            <a:srgbClr val="B0D597"/>
          </a:solidFill>
          <a:ln w="76200">
            <a:solidFill>
              <a:srgbClr val="8EC26A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629878" y="4344759"/>
            <a:ext cx="2706490" cy="1779158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400" b="1" dirty="0" smtClean="0">
                <a:latin typeface="Century Gothic" panose="020B0502020202020204" pitchFamily="34" charset="0"/>
                <a:ea typeface="+mj-ea"/>
                <a:cs typeface="+mj-cs"/>
              </a:rPr>
              <a:t>Школа </a:t>
            </a:r>
            <a:r>
              <a:rPr lang="ru-RU" sz="2400" b="1" dirty="0">
                <a:latin typeface="Century Gothic" panose="020B0502020202020204" pitchFamily="34" charset="0"/>
                <a:ea typeface="+mj-ea"/>
                <a:cs typeface="+mj-cs"/>
              </a:rPr>
              <a:t>универсального развития личности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64" y="2615972"/>
            <a:ext cx="3409950" cy="3457575"/>
          </a:xfrm>
          <a:prstGeom prst="rect">
            <a:avLst/>
          </a:prstGeom>
          <a:solidFill>
            <a:srgbClr val="B0D597"/>
          </a:solidFill>
          <a:ln w="76200">
            <a:solidFill>
              <a:srgbClr val="8EC26A"/>
            </a:solidFill>
          </a:ln>
        </p:spPr>
      </p:pic>
      <p:sp>
        <p:nvSpPr>
          <p:cNvPr id="5" name="Стрелка вправо 4"/>
          <p:cNvSpPr/>
          <p:nvPr/>
        </p:nvSpPr>
        <p:spPr>
          <a:xfrm rot="1854760">
            <a:off x="2370501" y="3175001"/>
            <a:ext cx="5212480" cy="287088"/>
          </a:xfrm>
          <a:prstGeom prst="rightArrow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ru-RU" sz="3600" b="1">
              <a:solidFill>
                <a:schemeClr val="tx1"/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824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472" y="3679692"/>
            <a:ext cx="3660446" cy="247220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242" y="2000225"/>
            <a:ext cx="3667814" cy="244520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4"/>
          <a:stretch/>
        </p:blipFill>
        <p:spPr>
          <a:xfrm>
            <a:off x="526326" y="381749"/>
            <a:ext cx="3526465" cy="2834608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53" y="3633789"/>
            <a:ext cx="3690336" cy="2518112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706242" y="419099"/>
            <a:ext cx="6142858" cy="1086971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/>
              <a:t>В деле воспитания развитие навыков должно предшествовать развитию ума. </a:t>
            </a:r>
            <a:endParaRPr lang="ru-RU" sz="800" dirty="0" smtClean="0"/>
          </a:p>
          <a:p>
            <a:pPr algn="r">
              <a:lnSpc>
                <a:spcPct val="100000"/>
              </a:lnSpc>
            </a:pPr>
            <a:r>
              <a:rPr lang="ru-RU" dirty="0" smtClean="0"/>
              <a:t>Аристотель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09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8750" y="344195"/>
            <a:ext cx="6686550" cy="1139825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 smtClean="0"/>
              <a:t>	Дети </a:t>
            </a:r>
            <a:r>
              <a:rPr lang="ru-RU" dirty="0"/>
              <a:t>должны жить в мире красоты, игры, сказки, музыки, рисунка, фантазии, творчества.</a:t>
            </a:r>
            <a:endParaRPr lang="ru-RU" sz="800" dirty="0" smtClean="0"/>
          </a:p>
          <a:p>
            <a:pPr algn="r">
              <a:lnSpc>
                <a:spcPct val="100000"/>
              </a:lnSpc>
            </a:pPr>
            <a:r>
              <a:rPr lang="ru-RU" dirty="0" smtClean="0"/>
              <a:t>В. А. Сухомлинский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907" y="3346881"/>
            <a:ext cx="3658530" cy="2871537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педагогический </a:t>
            </a:r>
            <a:r>
              <a:rPr lang="ru-RU" dirty="0"/>
              <a:t>процесс, создающий </a:t>
            </a:r>
            <a:r>
              <a:rPr lang="ru-RU" dirty="0" smtClean="0"/>
              <a:t>условия для </a:t>
            </a:r>
            <a:r>
              <a:rPr lang="ru-RU" dirty="0"/>
              <a:t>проявления </a:t>
            </a:r>
            <a:r>
              <a:rPr lang="ru-RU" dirty="0" smtClean="0"/>
              <a:t>личностных </a:t>
            </a:r>
            <a:r>
              <a:rPr lang="ru-RU" dirty="0"/>
              <a:t>функций учащегося: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 smtClean="0"/>
              <a:t>мотивации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 smtClean="0"/>
              <a:t>выбора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 err="1" smtClean="0"/>
              <a:t>смыслотворчества</a:t>
            </a:r>
            <a:endParaRPr lang="ru-RU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 smtClean="0"/>
              <a:t>самореализации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i="1" dirty="0" smtClean="0"/>
              <a:t>рефлексии </a:t>
            </a:r>
            <a:r>
              <a:rPr lang="ru-RU" i="1" dirty="0"/>
              <a:t>и т.д.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932" y="1686531"/>
            <a:ext cx="3230479" cy="1340184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/>
              <a:t>Личностно-ориентированное </a:t>
            </a:r>
            <a:r>
              <a:rPr lang="ru-RU" sz="2400" dirty="0" smtClean="0"/>
              <a:t>образование</a:t>
            </a:r>
            <a:endParaRPr lang="ru-RU" sz="2400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4801536" y="1890762"/>
            <a:ext cx="6761383" cy="4447047"/>
            <a:chOff x="1570124" y="2000854"/>
            <a:chExt cx="6761383" cy="4447047"/>
          </a:xfrm>
        </p:grpSpPr>
        <p:sp>
          <p:nvSpPr>
            <p:cNvPr id="29" name="TextBox 28"/>
            <p:cNvSpPr txBox="1"/>
            <p:nvPr/>
          </p:nvSpPr>
          <p:spPr>
            <a:xfrm>
              <a:off x="1570124" y="2000854"/>
              <a:ext cx="2625551" cy="969831"/>
            </a:xfrm>
            <a:prstGeom prst="rect">
              <a:avLst/>
            </a:prstGeom>
            <a:solidFill>
              <a:srgbClr val="E8F3E1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/>
                <a:t>Интерактивный метод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72914" y="3944767"/>
              <a:ext cx="2162114" cy="909078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 smtClean="0"/>
                <a:t>УЧИТЕЛЬ</a:t>
              </a:r>
              <a:endParaRPr lang="ru-RU" sz="2400" dirty="0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933994" y="4003437"/>
              <a:ext cx="2397513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УЧЕНИК 2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5933993" y="2350710"/>
              <a:ext cx="2397513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УЧЕНИК 1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5921293" y="5656164"/>
              <a:ext cx="2397513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УЧЕНИК 3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4" name="Стрелка вправо 33"/>
            <p:cNvSpPr/>
            <p:nvPr/>
          </p:nvSpPr>
          <p:spPr>
            <a:xfrm>
              <a:off x="4033643" y="4450930"/>
              <a:ext cx="1338146" cy="234176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5" name="Стрелка вправо 34"/>
            <p:cNvSpPr/>
            <p:nvPr/>
          </p:nvSpPr>
          <p:spPr>
            <a:xfrm rot="20068857">
              <a:off x="4018813" y="2875933"/>
              <a:ext cx="1338146" cy="234176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6" name="Стрелка вправо 35"/>
            <p:cNvSpPr/>
            <p:nvPr/>
          </p:nvSpPr>
          <p:spPr>
            <a:xfrm rot="20057805" flipH="1">
              <a:off x="4049063" y="3296171"/>
              <a:ext cx="1338146" cy="234176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7" name="Стрелка вправо 36"/>
            <p:cNvSpPr/>
            <p:nvPr/>
          </p:nvSpPr>
          <p:spPr>
            <a:xfrm flipH="1">
              <a:off x="4033643" y="4079187"/>
              <a:ext cx="1338146" cy="234176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8" name="Стрелка вправо 37"/>
            <p:cNvSpPr/>
            <p:nvPr/>
          </p:nvSpPr>
          <p:spPr>
            <a:xfrm rot="1531143" flipH="1">
              <a:off x="4049653" y="5164718"/>
              <a:ext cx="1338146" cy="234176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9" name="Стрелка вправо 38"/>
            <p:cNvSpPr/>
            <p:nvPr/>
          </p:nvSpPr>
          <p:spPr>
            <a:xfrm rot="1542195">
              <a:off x="4018813" y="5602912"/>
              <a:ext cx="1338146" cy="234176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0" name="Стрелка вправо 39"/>
            <p:cNvSpPr/>
            <p:nvPr/>
          </p:nvSpPr>
          <p:spPr>
            <a:xfrm rot="16200000" flipH="1">
              <a:off x="6684334" y="3433647"/>
              <a:ext cx="510574" cy="290237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1" name="Стрелка вправо 40"/>
            <p:cNvSpPr/>
            <p:nvPr/>
          </p:nvSpPr>
          <p:spPr>
            <a:xfrm rot="5400000" flipH="1" flipV="1">
              <a:off x="7118763" y="3445293"/>
              <a:ext cx="510574" cy="290237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2" name="Стрелка вправо 41"/>
            <p:cNvSpPr/>
            <p:nvPr/>
          </p:nvSpPr>
          <p:spPr>
            <a:xfrm rot="16200000" flipH="1">
              <a:off x="6684335" y="5063081"/>
              <a:ext cx="510574" cy="290237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3" name="Стрелка вправо 42"/>
            <p:cNvSpPr/>
            <p:nvPr/>
          </p:nvSpPr>
          <p:spPr>
            <a:xfrm rot="5400000" flipH="1" flipV="1">
              <a:off x="7118764" y="5074727"/>
              <a:ext cx="510574" cy="290237"/>
            </a:xfrm>
            <a:prstGeom prst="rightArrow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592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471045" y="1979007"/>
            <a:ext cx="3133725" cy="2887717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/>
              <a:t>Развитие </a:t>
            </a:r>
            <a:r>
              <a:rPr lang="ru-RU" sz="2800" dirty="0"/>
              <a:t>познавательной активности школьника в конкурсном движении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771900" y="524310"/>
            <a:ext cx="7454900" cy="5797113"/>
            <a:chOff x="3771900" y="524310"/>
            <a:chExt cx="7454900" cy="5797113"/>
          </a:xfrm>
        </p:grpSpPr>
        <p:pic>
          <p:nvPicPr>
            <p:cNvPr id="2050" name="Picture 2" descr="http://speak-up.ru/resources/plugins/tinymce/images/07-05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1900" y="524310"/>
              <a:ext cx="7454900" cy="5797113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  <a:extLst/>
          </p:spPr>
        </p:pic>
        <p:pic>
          <p:nvPicPr>
            <p:cNvPr id="1026" name="Picture 2" descr="http://fotohomka.ru/images/Dec/01/85d4178ee94973e76591f8f0ec5f697a/micro_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55" r="29710"/>
            <a:stretch/>
          </p:blipFill>
          <p:spPr bwMode="auto">
            <a:xfrm>
              <a:off x="7217768" y="2209569"/>
              <a:ext cx="885825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Овал 34"/>
            <p:cNvSpPr/>
            <p:nvPr/>
          </p:nvSpPr>
          <p:spPr>
            <a:xfrm>
              <a:off x="6038101" y="3323277"/>
              <a:ext cx="3454707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КОНКУРСНОЕ ДВИЖЕНИЕ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13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61350" y="371447"/>
            <a:ext cx="10892955" cy="5812492"/>
            <a:chOff x="561350" y="371447"/>
            <a:chExt cx="10892955" cy="5812492"/>
          </a:xfrm>
        </p:grpSpPr>
        <p:sp>
          <p:nvSpPr>
            <p:cNvPr id="5" name="TextBox 4"/>
            <p:cNvSpPr txBox="1"/>
            <p:nvPr/>
          </p:nvSpPr>
          <p:spPr>
            <a:xfrm>
              <a:off x="561353" y="1487841"/>
              <a:ext cx="3800008" cy="705776"/>
            </a:xfrm>
            <a:prstGeom prst="rect">
              <a:avLst/>
            </a:prstGeom>
            <a:solidFill>
              <a:srgbClr val="E8F3E1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 smtClean="0"/>
                <a:t>Районный этап </a:t>
              </a:r>
              <a:endParaRPr lang="ru-RU" sz="2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94393" y="2461226"/>
              <a:ext cx="5559912" cy="742139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/>
                <a:t>Рисуем на ПК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655585" y="371447"/>
              <a:ext cx="8704487" cy="772257"/>
            </a:xfrm>
            <a:prstGeom prst="ellipse">
              <a:avLst/>
            </a:prstGeom>
            <a:solidFill>
              <a:srgbClr val="E8F3E1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Творческий конкурс по информатике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61351" y="2442545"/>
              <a:ext cx="3894165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5-е классы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14" name="Стрелка вправо 13"/>
            <p:cNvSpPr/>
            <p:nvPr/>
          </p:nvSpPr>
          <p:spPr>
            <a:xfrm>
              <a:off x="4405453" y="1772039"/>
              <a:ext cx="519200" cy="144588"/>
            </a:xfrm>
            <a:prstGeom prst="rightArrow">
              <a:avLst/>
            </a:prstGeom>
            <a:solidFill>
              <a:srgbClr val="8EC26A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54297" y="1444862"/>
              <a:ext cx="3800008" cy="705776"/>
            </a:xfrm>
            <a:prstGeom prst="rect">
              <a:avLst/>
            </a:prstGeom>
            <a:solidFill>
              <a:srgbClr val="E8F3E1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 smtClean="0"/>
                <a:t>Муниципальный этап</a:t>
              </a:r>
              <a:endParaRPr lang="ru-RU" sz="2400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61350" y="5392202"/>
              <a:ext cx="3894165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8</a:t>
              </a: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-е – </a:t>
              </a:r>
              <a:r>
                <a:rPr lang="en-US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9</a:t>
              </a: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-е классы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561350" y="4409772"/>
              <a:ext cx="3894165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7</a:t>
              </a: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-е классы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94393" y="4431532"/>
              <a:ext cx="5559912" cy="742139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/>
                <a:t>Компьютерная анимация в редакторе презентаций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94393" y="5416685"/>
              <a:ext cx="5559912" cy="742139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/>
                <a:t>Презентация на «отлично»</a:t>
              </a:r>
            </a:p>
          </p:txBody>
        </p:sp>
        <p:sp>
          <p:nvSpPr>
            <p:cNvPr id="19" name="Стрелка вправо 18"/>
            <p:cNvSpPr/>
            <p:nvPr/>
          </p:nvSpPr>
          <p:spPr>
            <a:xfrm>
              <a:off x="4983089" y="2639116"/>
              <a:ext cx="522270" cy="386357"/>
            </a:xfrm>
            <a:prstGeom prst="rightArrow">
              <a:avLst/>
            </a:prstGeom>
            <a:solidFill>
              <a:srgbClr val="8EC26A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1" name="Стрелка вправо 20"/>
            <p:cNvSpPr/>
            <p:nvPr/>
          </p:nvSpPr>
          <p:spPr>
            <a:xfrm>
              <a:off x="4968745" y="4609426"/>
              <a:ext cx="522270" cy="386357"/>
            </a:xfrm>
            <a:prstGeom prst="rightArrow">
              <a:avLst/>
            </a:prstGeom>
            <a:solidFill>
              <a:srgbClr val="8EC26A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6" name="Стрелка вправо 25"/>
            <p:cNvSpPr/>
            <p:nvPr/>
          </p:nvSpPr>
          <p:spPr>
            <a:xfrm>
              <a:off x="4968745" y="5594575"/>
              <a:ext cx="522270" cy="386357"/>
            </a:xfrm>
            <a:prstGeom prst="rightArrow">
              <a:avLst/>
            </a:prstGeom>
            <a:solidFill>
              <a:srgbClr val="8EC26A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16" name="Стрелка вправо 15"/>
            <p:cNvSpPr/>
            <p:nvPr/>
          </p:nvSpPr>
          <p:spPr>
            <a:xfrm>
              <a:off x="7063079" y="1768436"/>
              <a:ext cx="549711" cy="144587"/>
            </a:xfrm>
            <a:prstGeom prst="rightArrow">
              <a:avLst/>
            </a:prstGeom>
            <a:solidFill>
              <a:srgbClr val="8EC26A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68745" y="1444862"/>
              <a:ext cx="2078168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ПОБЕДА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561352" y="3421582"/>
              <a:ext cx="3894165" cy="791737"/>
            </a:xfrm>
            <a:prstGeom prst="ellipse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ru-RU" sz="2400" b="1" dirty="0" smtClean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6-е классы</a:t>
              </a:r>
              <a:endParaRPr lang="ru-RU" sz="24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94393" y="3446379"/>
              <a:ext cx="5559912" cy="742139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ru-RU"/>
              </a:defPPr>
              <a:lvl1pPr>
                <a:lnSpc>
                  <a:spcPct val="100000"/>
                </a:lnSpc>
                <a:spcBef>
                  <a:spcPct val="0"/>
                </a:spcBef>
                <a:buNone/>
                <a:defRPr sz="2000" b="1"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sz="2400" dirty="0" smtClean="0"/>
                <a:t>Векторное творчество</a:t>
              </a:r>
              <a:endParaRPr lang="ru-RU" sz="2400" dirty="0"/>
            </a:p>
          </p:txBody>
        </p:sp>
        <p:sp>
          <p:nvSpPr>
            <p:cNvPr id="27" name="Стрелка вправо 26"/>
            <p:cNvSpPr/>
            <p:nvPr/>
          </p:nvSpPr>
          <p:spPr>
            <a:xfrm>
              <a:off x="4942469" y="3624271"/>
              <a:ext cx="522270" cy="386357"/>
            </a:xfrm>
            <a:prstGeom prst="rightArrow">
              <a:avLst/>
            </a:prstGeom>
            <a:solidFill>
              <a:srgbClr val="8EC26A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ru-RU" sz="2400" b="1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80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005760" y="521678"/>
            <a:ext cx="10072646" cy="5939658"/>
            <a:chOff x="1005760" y="521678"/>
            <a:chExt cx="10072646" cy="593965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05760" y="521678"/>
              <a:ext cx="2703870" cy="1008184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40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I</a:t>
              </a:r>
              <a:r>
                <a:rPr lang="ru-RU" sz="40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 место</a:t>
              </a:r>
              <a:endParaRPr lang="ru-RU" sz="4000" b="1" dirty="0"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760" y="1719030"/>
              <a:ext cx="10072646" cy="3957643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1736624" y="5676673"/>
              <a:ext cx="8610918" cy="784663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ru-RU" sz="28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Рисунок к сказке «</a:t>
              </a:r>
              <a:r>
                <a:rPr lang="ru-RU" sz="2800" b="1" dirty="0" smtClean="0">
                  <a:latin typeface="Century Gothic" panose="020B0502020202020204" pitchFamily="34" charset="0"/>
                </a:rPr>
                <a:t>Приключения </a:t>
              </a:r>
              <a:r>
                <a:rPr lang="ru-RU" sz="2800" b="1" dirty="0" err="1" smtClean="0">
                  <a:latin typeface="Century Gothic" panose="020B0502020202020204" pitchFamily="34" charset="0"/>
                </a:rPr>
                <a:t>Чиполлино</a:t>
              </a:r>
              <a:r>
                <a:rPr lang="ru-RU" sz="2800" b="1" dirty="0" smtClean="0">
                  <a:latin typeface="Century Gothic" panose="020B0502020202020204" pitchFamily="34" charset="0"/>
                </a:rPr>
                <a:t>»</a:t>
              </a:r>
              <a:endParaRPr lang="ru-RU" sz="2800" b="1" dirty="0"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</p:grpSp>
      <p:sp>
        <p:nvSpPr>
          <p:cNvPr id="7" name="Заголовок 1"/>
          <p:cNvSpPr txBox="1">
            <a:spLocks/>
          </p:cNvSpPr>
          <p:nvPr/>
        </p:nvSpPr>
        <p:spPr>
          <a:xfrm>
            <a:off x="5819887" y="381749"/>
            <a:ext cx="6061770" cy="72628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Конкурс для обучающихся 5-х – 6-х классов «Рисуем на ПК»</a:t>
            </a:r>
          </a:p>
        </p:txBody>
      </p:sp>
    </p:spTree>
    <p:extLst>
      <p:ext uri="{BB962C8B-B14F-4D97-AF65-F5344CB8AC3E}">
        <p14:creationId xmlns:p14="http://schemas.microsoft.com/office/powerpoint/2010/main" val="83482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819887" y="381749"/>
            <a:ext cx="6061770" cy="72628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Конкурс для обучающихся </a:t>
            </a:r>
            <a:r>
              <a:rPr lang="ru-RU" dirty="0" smtClean="0"/>
              <a:t>6-х </a:t>
            </a:r>
            <a:r>
              <a:rPr lang="ru-RU" dirty="0"/>
              <a:t>классов </a:t>
            </a:r>
            <a:r>
              <a:rPr lang="ru-RU" dirty="0" smtClean="0"/>
              <a:t>«Векторное творчество»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91163" y="466242"/>
            <a:ext cx="10957156" cy="5858589"/>
            <a:chOff x="591163" y="466242"/>
            <a:chExt cx="10957156" cy="5858589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4556" y="1610798"/>
              <a:ext cx="6672262" cy="4714033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591163" y="466242"/>
              <a:ext cx="2703870" cy="1008184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sz="40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I</a:t>
              </a:r>
              <a:r>
                <a:rPr lang="ru-RU" sz="40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 место</a:t>
              </a:r>
              <a:endParaRPr lang="ru-RU" sz="4000" b="1" dirty="0"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399362" y="3046755"/>
              <a:ext cx="3148957" cy="2071115"/>
            </a:xfrm>
            <a:prstGeom prst="rect">
              <a:avLst/>
            </a:prstGeom>
            <a:solidFill>
              <a:srgbClr val="D6E9C9"/>
            </a:solidFill>
            <a:ln w="76200">
              <a:solidFill>
                <a:srgbClr val="8EC26A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ru-RU" sz="2800" b="1" dirty="0">
                  <a:latin typeface="Century Gothic" panose="020B0502020202020204" pitchFamily="34" charset="0"/>
                  <a:ea typeface="+mj-ea"/>
                  <a:cs typeface="+mj-cs"/>
                </a:rPr>
                <a:t>Рисунок к </a:t>
              </a:r>
              <a:r>
                <a:rPr lang="ru-RU" sz="2800" b="1" dirty="0" smtClean="0">
                  <a:latin typeface="Century Gothic" panose="020B0502020202020204" pitchFamily="34" charset="0"/>
                  <a:ea typeface="+mj-ea"/>
                  <a:cs typeface="+mj-cs"/>
                </a:rPr>
                <a:t>песне «Улыбка»</a:t>
              </a:r>
              <a:endParaRPr lang="ru-RU" sz="2800" b="1" dirty="0"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98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1087" y="2648131"/>
            <a:ext cx="3436818" cy="2139021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ru-RU" sz="3200" dirty="0"/>
              <a:t>Алгоритм создания компьютерной </a:t>
            </a:r>
            <a:r>
              <a:rPr lang="ru-RU" sz="3200" dirty="0" smtClean="0"/>
              <a:t>презентации</a:t>
            </a:r>
            <a:endParaRPr lang="ru-RU" sz="3200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593976" y="372784"/>
            <a:ext cx="6117351" cy="726289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Конкурс для обучающихся </a:t>
            </a:r>
            <a:r>
              <a:rPr lang="ru-RU" dirty="0" smtClean="0"/>
              <a:t>8-х – 9-х </a:t>
            </a:r>
            <a:r>
              <a:rPr lang="ru-RU" dirty="0"/>
              <a:t>классов «Презентация на «отлично»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05910" y="1473756"/>
            <a:ext cx="7268170" cy="4828432"/>
          </a:xfrm>
          <a:prstGeom prst="rect">
            <a:avLst/>
          </a:prstGeom>
          <a:solidFill>
            <a:srgbClr val="D6E9C9"/>
          </a:solidFill>
          <a:ln w="76200">
            <a:solidFill>
              <a:srgbClr val="8EC26A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 smtClean="0"/>
              <a:t>Выбор </a:t>
            </a:r>
            <a:r>
              <a:rPr lang="ru-RU" sz="2400" dirty="0"/>
              <a:t>темы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Подборка информации сюжета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Написание текста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Съемка и отбор фото, видео, аудио материалов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Компоновка материалов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Запись звукового сопровождения слайдов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Создание слайдов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Настройка смены слайдов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Настройка анимации слайдов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Сохранение презентации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400" dirty="0"/>
              <a:t>Сохранение презентации как демонстрации</a:t>
            </a:r>
          </a:p>
        </p:txBody>
      </p:sp>
    </p:spTree>
    <p:extLst>
      <p:ext uri="{BB962C8B-B14F-4D97-AF65-F5344CB8AC3E}">
        <p14:creationId xmlns:p14="http://schemas.microsoft.com/office/powerpoint/2010/main" val="173175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262</Words>
  <Application>Microsoft Office PowerPoint</Application>
  <PresentationFormat>Широкоэкранный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№14 г.Новокузнецк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 Алексеевна Погребняк</dc:creator>
  <cp:lastModifiedBy>Погребняк Любовь Алексеевна</cp:lastModifiedBy>
  <cp:revision>66</cp:revision>
  <dcterms:created xsi:type="dcterms:W3CDTF">2015-08-02T16:31:50Z</dcterms:created>
  <dcterms:modified xsi:type="dcterms:W3CDTF">2017-08-22T08:44:27Z</dcterms:modified>
</cp:coreProperties>
</file>