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74" r:id="rId13"/>
    <p:sldId id="267" r:id="rId14"/>
    <p:sldId id="268" r:id="rId15"/>
    <p:sldId id="269" r:id="rId16"/>
    <p:sldId id="270" r:id="rId17"/>
    <p:sldId id="272" r:id="rId18"/>
    <p:sldId id="273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A30AD-F21D-441B-A56A-46AA0B426CF2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A8F3D-8380-42B8-AF7B-3389D1838F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719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A8F3D-8380-42B8-AF7B-3389D1838FA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10000">
    <p:wheel spokes="8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u.wikipedia.org/wiki/%D0%9B%D0%B0%D1%82%D0%B8%D0%BD%D1%81%D0%BA%D0%B8%D0%B9_%D1%8F%D0%B7%D1%8B%D0%B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1371600" y="2133600"/>
            <a:ext cx="6705600" cy="2819400"/>
          </a:xfrm>
          <a:prstGeom prst="flowChartMultidocument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Организация предметно-развивающей среды с учётом </a:t>
            </a:r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гендерных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особенностей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Рисунок 5" descr="12542047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0" y="4471987"/>
            <a:ext cx="2381250" cy="2386013"/>
          </a:xfrm>
          <a:prstGeom prst="rect">
            <a:avLst/>
          </a:prstGeom>
        </p:spPr>
      </p:pic>
      <p:pic>
        <p:nvPicPr>
          <p:cNvPr id="7" name="Рисунок 6" descr="bouriket_gif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1000" y="228600"/>
            <a:ext cx="2590809" cy="2238340"/>
          </a:xfrm>
          <a:prstGeom prst="rect">
            <a:avLst/>
          </a:prstGeom>
        </p:spPr>
      </p:pic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3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103058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81000" y="609600"/>
            <a:ext cx="5181600" cy="4724400"/>
          </a:xfrm>
          <a:prstGeom prst="rect">
            <a:avLst/>
          </a:prstGeom>
        </p:spPr>
      </p:pic>
      <p:sp>
        <p:nvSpPr>
          <p:cNvPr id="7" name="Прямоугольная выноска 6"/>
          <p:cNvSpPr/>
          <p:nvPr/>
        </p:nvSpPr>
        <p:spPr>
          <a:xfrm>
            <a:off x="1143000" y="5562600"/>
            <a:ext cx="7315200" cy="1069848"/>
          </a:xfrm>
          <a:prstGeom prst="wedgeRectCallou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Уголок игр для девочек «Кукольные домики». Насыщен предметами мебели,  так как в центре  внимания девочек с  детства находится человек и сфера его непосредственного бытия.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 descr="P110015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5000" y="990600"/>
            <a:ext cx="5148000" cy="4402899"/>
          </a:xfrm>
          <a:prstGeom prst="rect">
            <a:avLst/>
          </a:prstGeom>
        </p:spPr>
      </p:pic>
      <p:pic>
        <p:nvPicPr>
          <p:cNvPr id="6" name="Рисунок 5" descr="P110015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24200" y="1371600"/>
            <a:ext cx="5436000" cy="4016322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10013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228600"/>
            <a:ext cx="5029200" cy="3771900"/>
          </a:xfrm>
          <a:prstGeom prst="rect">
            <a:avLst/>
          </a:prstGeom>
        </p:spPr>
      </p:pic>
      <p:pic>
        <p:nvPicPr>
          <p:cNvPr id="3" name="Рисунок 2" descr="P110014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685800"/>
            <a:ext cx="5852160" cy="4389120"/>
          </a:xfrm>
          <a:prstGeom prst="rect">
            <a:avLst/>
          </a:prstGeom>
        </p:spPr>
      </p:pic>
      <p:sp>
        <p:nvSpPr>
          <p:cNvPr id="6" name="Прямоугольник с двумя вырезанными соседними углами 5"/>
          <p:cNvSpPr/>
          <p:nvPr/>
        </p:nvSpPr>
        <p:spPr>
          <a:xfrm>
            <a:off x="533400" y="5638800"/>
            <a:ext cx="4876800" cy="914400"/>
          </a:xfrm>
          <a:prstGeom prst="snip2Same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Больница, парикмахерская, магазин, домик – царство девочек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P103068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57600" y="1752600"/>
            <a:ext cx="5093405" cy="3768750"/>
          </a:xfrm>
          <a:prstGeom prst="rect">
            <a:avLst/>
          </a:prstGeom>
        </p:spPr>
      </p:pic>
    </p:spTree>
  </p:cSld>
  <p:clrMapOvr>
    <a:masterClrMapping/>
  </p:clrMapOvr>
  <p:transition spd="med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3058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228600"/>
            <a:ext cx="6624000" cy="3935054"/>
          </a:xfrm>
          <a:prstGeom prst="rect">
            <a:avLst/>
          </a:prstGeom>
        </p:spPr>
      </p:pic>
      <p:pic>
        <p:nvPicPr>
          <p:cNvPr id="3" name="Рисунок 2" descr="P103056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19200" y="533400"/>
            <a:ext cx="7020000" cy="3907351"/>
          </a:xfrm>
          <a:prstGeom prst="rect">
            <a:avLst/>
          </a:prstGeom>
        </p:spPr>
      </p:pic>
      <p:pic>
        <p:nvPicPr>
          <p:cNvPr id="7" name="Рисунок 6" descr="P103060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7400" y="990600"/>
            <a:ext cx="5220000" cy="4400460"/>
          </a:xfrm>
          <a:prstGeom prst="rect">
            <a:avLst/>
          </a:prstGeom>
        </p:spPr>
      </p:pic>
      <p:pic>
        <p:nvPicPr>
          <p:cNvPr id="9" name="Рисунок 8" descr="P103060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95800" y="1600200"/>
            <a:ext cx="4419600" cy="4474464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228600" y="5486400"/>
            <a:ext cx="3657600" cy="1143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Играем вместе.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«Нам нельзя друг без друга»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981200" y="304800"/>
            <a:ext cx="6019800" cy="1219200"/>
          </a:xfrm>
          <a:prstGeom prst="ellipse">
            <a:avLst/>
          </a:prstGeom>
          <a:blipFill>
            <a:blip r:embed="rId3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Символы </a:t>
            </a:r>
            <a:r>
              <a:rPr lang="ru-RU" sz="2400" b="1" dirty="0" err="1" smtClean="0">
                <a:solidFill>
                  <a:schemeClr val="tx1"/>
                </a:solidFill>
              </a:rPr>
              <a:t>гендерной</a:t>
            </a:r>
            <a:r>
              <a:rPr lang="ru-RU" sz="2400" b="1" dirty="0" smtClean="0">
                <a:solidFill>
                  <a:schemeClr val="tx1"/>
                </a:solidFill>
              </a:rPr>
              <a:t> идентичности для девочек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20761362">
            <a:off x="-1450" y="1551595"/>
            <a:ext cx="3724793" cy="1653511"/>
          </a:xfrm>
          <a:prstGeom prst="ellipse">
            <a:avLst/>
          </a:prstGeom>
          <a:blipFill>
            <a:blip r:embed="rId3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Жизнь и материнство: яйцо, колыбель, кукла, коляска, птенец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rot="783518">
            <a:off x="1956032" y="2758560"/>
            <a:ext cx="3685594" cy="1548028"/>
          </a:xfrm>
          <a:prstGeom prst="ellipse">
            <a:avLst/>
          </a:prstGeom>
          <a:blipFill>
            <a:blip r:embed="rId3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Женственность (нежность, изящество): воздушные шарики, принцессы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 rot="544039">
            <a:off x="5198969" y="1429996"/>
            <a:ext cx="3581400" cy="1552991"/>
          </a:xfrm>
          <a:prstGeom prst="ellipse">
            <a:avLst/>
          </a:prstGeom>
          <a:blipFill>
            <a:blip r:embed="rId3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Женская красота: цветы, шляпы, броши, бусы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2057400" y="2667000"/>
            <a:ext cx="76200" cy="3200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1600200" y="4267200"/>
            <a:ext cx="1752600" cy="2209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V="1">
            <a:off x="2057400" y="2743200"/>
            <a:ext cx="5791200" cy="3200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>
            <a:off x="5410200" y="3352800"/>
            <a:ext cx="3581400" cy="1600200"/>
          </a:xfrm>
          <a:prstGeom prst="ellipse">
            <a:avLst/>
          </a:prstGeom>
          <a:blipFill>
            <a:blip r:embed="rId3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Домашний уют: дом, стол, занавески, чайник, пирог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flipV="1">
            <a:off x="2133600" y="4572000"/>
            <a:ext cx="38862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Овал 46"/>
          <p:cNvSpPr/>
          <p:nvPr/>
        </p:nvSpPr>
        <p:spPr>
          <a:xfrm rot="1540801">
            <a:off x="4274812" y="4718761"/>
            <a:ext cx="2802386" cy="1246423"/>
          </a:xfrm>
          <a:prstGeom prst="ellipse">
            <a:avLst/>
          </a:prstGeom>
          <a:blipFill>
            <a:blip r:embed="rId3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Достаток в доме: ягоды, фрукты, овощи, грибы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49" name="Прямая со стрелкой 48"/>
          <p:cNvCxnSpPr/>
          <p:nvPr/>
        </p:nvCxnSpPr>
        <p:spPr>
          <a:xfrm flipV="1">
            <a:off x="2057400" y="5715000"/>
            <a:ext cx="2895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 descr="Deti3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3810000"/>
            <a:ext cx="2600325" cy="2667000"/>
          </a:xfrm>
          <a:prstGeom prst="rect">
            <a:avLst/>
          </a:prstGeom>
        </p:spPr>
      </p:pic>
    </p:spTree>
  </p:cSld>
  <p:clrMapOvr>
    <a:masterClrMapping/>
  </p:clrMapOvr>
  <p:transition spd="med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0" grpId="0" animBg="1"/>
      <p:bldP spid="38" grpId="0" animBg="1"/>
      <p:bldP spid="4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руглая лента лицом вверх 2"/>
          <p:cNvSpPr/>
          <p:nvPr/>
        </p:nvSpPr>
        <p:spPr>
          <a:xfrm>
            <a:off x="1524000" y="152400"/>
            <a:ext cx="5867400" cy="1447800"/>
          </a:xfrm>
          <a:prstGeom prst="ellipseRibbon2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Символы </a:t>
            </a:r>
            <a:r>
              <a:rPr lang="ru-RU" sz="2000" b="1" dirty="0" err="1" smtClean="0">
                <a:solidFill>
                  <a:schemeClr val="tx1"/>
                </a:solidFill>
              </a:rPr>
              <a:t>гендерной</a:t>
            </a:r>
            <a:r>
              <a:rPr lang="ru-RU" sz="2000" b="1" dirty="0" smtClean="0">
                <a:solidFill>
                  <a:schemeClr val="tx1"/>
                </a:solidFill>
              </a:rPr>
              <a:t> идентичности для мальчиков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malysh_s_karandashom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2819400"/>
            <a:ext cx="3200400" cy="3657600"/>
          </a:xfrm>
          <a:prstGeom prst="rect">
            <a:avLst/>
          </a:prstGeom>
        </p:spPr>
      </p:pic>
      <p:sp>
        <p:nvSpPr>
          <p:cNvPr id="5" name="Двойная стрелка влево/вправо 4"/>
          <p:cNvSpPr/>
          <p:nvPr/>
        </p:nvSpPr>
        <p:spPr>
          <a:xfrm>
            <a:off x="2057400" y="1600200"/>
            <a:ext cx="4876800" cy="2133600"/>
          </a:xfrm>
          <a:prstGeom prst="leftRightArrow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Свобода и путешествия: солнце, ветер, месяц, луна, мосты, космические полёты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6934200" y="1600200"/>
            <a:ext cx="2209800" cy="2060448"/>
          </a:xfrm>
          <a:prstGeom prst="flowChartMagneticDisk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Сила, мощь, воля: трактор, подъёмный кран, штанга, поезд, роботы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Куб 7"/>
          <p:cNvSpPr/>
          <p:nvPr/>
        </p:nvSpPr>
        <p:spPr>
          <a:xfrm>
            <a:off x="6400800" y="3733800"/>
            <a:ext cx="2514600" cy="1752600"/>
          </a:xfrm>
          <a:prstGeom prst="cube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Стойкость: треугольник, квадрат, высокое дерево, дом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3810000" y="3810000"/>
            <a:ext cx="2362200" cy="1219200"/>
          </a:xfrm>
          <a:prstGeom prst="flowChartPunchedTape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Победа: флаг, горн, колокол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3810000" y="5562600"/>
            <a:ext cx="3950208" cy="1094232"/>
          </a:xfrm>
          <a:prstGeom prst="homePlate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Борьба: меч, копьё, лук, стрелы, шлем, щит, крепость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8" grpId="0" animBg="1"/>
      <p:bldP spid="10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746-Bezymyannyi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7859"/>
            <a:ext cx="9144000" cy="6822281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895600" y="2209800"/>
            <a:ext cx="3810000" cy="2133600"/>
          </a:xfrm>
          <a:prstGeom prst="roundRect">
            <a:avLst/>
          </a:prstGeom>
          <a:blipFill>
            <a:blip r:embed="rId3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Учёт психологических особенностей развития девочек и мальчиков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3063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2000" y="762000"/>
            <a:ext cx="4964055" cy="5138928"/>
          </a:xfrm>
          <a:prstGeom prst="rect">
            <a:avLst/>
          </a:prstGeom>
        </p:spPr>
      </p:pic>
      <p:pic>
        <p:nvPicPr>
          <p:cNvPr id="3" name="Рисунок 2" descr="P103058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0"/>
            <a:ext cx="3854196" cy="5132452"/>
          </a:xfrm>
          <a:prstGeom prst="rect">
            <a:avLst/>
          </a:prstGeom>
        </p:spPr>
      </p:pic>
      <p:pic>
        <p:nvPicPr>
          <p:cNvPr id="4" name="Рисунок 3" descr="P103067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00200" y="1447800"/>
            <a:ext cx="5352863" cy="5138928"/>
          </a:xfrm>
          <a:prstGeom prst="rect">
            <a:avLst/>
          </a:prstGeom>
        </p:spPr>
      </p:pic>
      <p:sp>
        <p:nvSpPr>
          <p:cNvPr id="6" name="Блок-схема: перфолента 5"/>
          <p:cNvSpPr/>
          <p:nvPr/>
        </p:nvSpPr>
        <p:spPr>
          <a:xfrm>
            <a:off x="6019800" y="228600"/>
            <a:ext cx="2627367" cy="1985629"/>
          </a:xfrm>
          <a:prstGeom prst="flowChartPunchedTape">
            <a:avLst/>
          </a:prstGeom>
          <a:blipFill>
            <a:blip r:embed="rId5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Мальчишеский простор и закуток девочек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10014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457200"/>
            <a:ext cx="3218688" cy="4291584"/>
          </a:xfrm>
          <a:prstGeom prst="rect">
            <a:avLst/>
          </a:prstGeom>
        </p:spPr>
      </p:pic>
      <p:pic>
        <p:nvPicPr>
          <p:cNvPr id="3" name="Рисунок 2" descr="P110014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81400" y="2895600"/>
            <a:ext cx="4977379" cy="3303735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533400" y="5334000"/>
            <a:ext cx="2667000" cy="914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Коллекция пуговиц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05400" y="1219200"/>
            <a:ext cx="2971800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Коллекция часов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3061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09600"/>
            <a:ext cx="5257800" cy="4320000"/>
          </a:xfrm>
          <a:prstGeom prst="rect">
            <a:avLst/>
          </a:prstGeom>
        </p:spPr>
      </p:pic>
      <p:pic>
        <p:nvPicPr>
          <p:cNvPr id="3" name="Рисунок 2" descr="P103061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3400" y="2057400"/>
            <a:ext cx="7632000" cy="3744184"/>
          </a:xfrm>
          <a:prstGeom prst="rect">
            <a:avLst/>
          </a:prstGeom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685800" y="6019800"/>
            <a:ext cx="7543800" cy="612648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Дидактическая игра «Когда я стану большим» - о профессиях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вырезанными противолежащими углами 2"/>
          <p:cNvSpPr/>
          <p:nvPr/>
        </p:nvSpPr>
        <p:spPr>
          <a:xfrm flipH="1">
            <a:off x="762000" y="914400"/>
            <a:ext cx="7543800" cy="4572000"/>
          </a:xfrm>
          <a:prstGeom prst="snip2Diag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Презентация подготовлена воспитателем группы №10 Ивченко И.А.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Используемые материалы: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</a:rPr>
              <a:t>Н.А. Баранникова «О мальчишках и девчонках, а также их родителях», М., 2012 г.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</a:rPr>
              <a:t>Н.А. Виноградова, Н.В. </a:t>
            </a:r>
            <a:r>
              <a:rPr lang="ru-RU" sz="2400" b="1" dirty="0" err="1" smtClean="0">
                <a:solidFill>
                  <a:schemeClr val="tx1"/>
                </a:solidFill>
              </a:rPr>
              <a:t>Микляева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ctr"/>
            <a:r>
              <a:rPr lang="ru-RU" sz="2400" b="1" dirty="0" smtClean="0">
                <a:solidFill>
                  <a:schemeClr val="tx1"/>
                </a:solidFill>
              </a:rPr>
              <a:t>« Формирование  </a:t>
            </a:r>
            <a:r>
              <a:rPr lang="ru-RU" sz="2400" b="1" dirty="0" err="1" smtClean="0">
                <a:solidFill>
                  <a:schemeClr val="tx1"/>
                </a:solidFill>
              </a:rPr>
              <a:t>гендерной</a:t>
            </a:r>
            <a:r>
              <a:rPr lang="ru-RU" sz="2400" b="1" dirty="0" smtClean="0">
                <a:solidFill>
                  <a:schemeClr val="tx1"/>
                </a:solidFill>
              </a:rPr>
              <a:t> идентичности», М., 2012 г.</a:t>
            </a:r>
          </a:p>
          <a:p>
            <a:pPr marL="342900" indent="-342900" algn="ctr"/>
            <a:r>
              <a:rPr lang="ru-RU" sz="2400" b="1" dirty="0" smtClean="0">
                <a:solidFill>
                  <a:schemeClr val="tx1"/>
                </a:solidFill>
              </a:rPr>
              <a:t>3. Интернет ресурсы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3" grpId="3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i50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8600" y="4343400"/>
            <a:ext cx="1905000" cy="22098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838200" y="1600200"/>
            <a:ext cx="2286000" cy="2136648"/>
          </a:xfrm>
          <a:prstGeom prst="cloudCallout">
            <a:avLst>
              <a:gd name="adj1" fmla="val -24093"/>
              <a:gd name="adj2" fmla="val 7688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А что такое </a:t>
            </a:r>
            <a:r>
              <a:rPr lang="ru-RU" sz="2400" dirty="0" err="1" smtClean="0">
                <a:solidFill>
                  <a:schemeClr val="tx1"/>
                </a:solidFill>
              </a:rPr>
              <a:t>гендер</a:t>
            </a:r>
            <a:r>
              <a:rPr lang="ru-RU" sz="2400" dirty="0" smtClean="0">
                <a:solidFill>
                  <a:schemeClr val="tx1"/>
                </a:solidFill>
              </a:rPr>
              <a:t>?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Deti10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58000" y="4191000"/>
            <a:ext cx="1905000" cy="2257425"/>
          </a:xfrm>
          <a:prstGeom prst="rect">
            <a:avLst/>
          </a:prstGeom>
        </p:spPr>
      </p:pic>
      <p:sp>
        <p:nvSpPr>
          <p:cNvPr id="10" name="Выноска-облако 9"/>
          <p:cNvSpPr/>
          <p:nvPr/>
        </p:nvSpPr>
        <p:spPr>
          <a:xfrm>
            <a:off x="3657600" y="228600"/>
            <a:ext cx="5029200" cy="3352800"/>
          </a:xfrm>
          <a:prstGeom prst="cloudCallout">
            <a:avLst>
              <a:gd name="adj1" fmla="val 24053"/>
              <a:gd name="adj2" fmla="val 6837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43400" y="1143000"/>
            <a:ext cx="3886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err="1" smtClean="0">
                <a:latin typeface="+mj-lt"/>
              </a:rPr>
              <a:t>gender</a:t>
            </a:r>
            <a:r>
              <a:rPr lang="ru-RU" sz="2000" dirty="0" smtClean="0">
                <a:latin typeface="+mj-lt"/>
              </a:rPr>
              <a:t>, от </a:t>
            </a:r>
            <a:r>
              <a:rPr lang="ru-RU" sz="2000" dirty="0" smtClean="0">
                <a:latin typeface="+mj-lt"/>
                <a:hlinkClick r:id="rId4" tooltip="Латинский язык"/>
              </a:rPr>
              <a:t>лат.</a:t>
            </a:r>
            <a:r>
              <a:rPr lang="ru-RU" sz="2000" dirty="0" smtClean="0">
                <a:latin typeface="+mj-lt"/>
              </a:rPr>
              <a:t> </a:t>
            </a:r>
            <a:r>
              <a:rPr lang="la-Latn" sz="2000" i="1" dirty="0" smtClean="0">
                <a:latin typeface="+mj-lt"/>
              </a:rPr>
              <a:t>genus</a:t>
            </a:r>
            <a:r>
              <a:rPr lang="ru-RU" sz="2000" dirty="0" smtClean="0">
                <a:latin typeface="+mj-lt"/>
              </a:rPr>
              <a:t> «род») — это социальный пол, определяющий поведение человека в обществе и то, как это поведение воспринимается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eopls167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629400" y="3048000"/>
            <a:ext cx="2514600" cy="14763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600" y="1219200"/>
            <a:ext cx="5334000" cy="3352800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Развивающая предметно-пространственная среда – часть образовательной среды, представленная специально организованным пространством (помещениями, участком и т.п.), материалами, оборудованием и инвентарем для развития детей дошкольного возраста в соответствии с особенностями каждого возрастного этапа, охраны и укрепления их здоровья, учёта особенностей и коррекции недостатков их развития. 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«ФГОС», словарь.</a:t>
            </a: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" name="Скругленная соединительная линия 6"/>
          <p:cNvCxnSpPr/>
          <p:nvPr/>
        </p:nvCxnSpPr>
        <p:spPr>
          <a:xfrm>
            <a:off x="5562600" y="3962400"/>
            <a:ext cx="2438400" cy="2286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Tm="2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соседними углами 2"/>
          <p:cNvSpPr/>
          <p:nvPr/>
        </p:nvSpPr>
        <p:spPr>
          <a:xfrm>
            <a:off x="762000" y="533400"/>
            <a:ext cx="7620000" cy="1143000"/>
          </a:xfrm>
          <a:prstGeom prst="round2SameRect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Ориентиры для организации предметно-развивающей среды на основе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гендерного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подхода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295400" y="16764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419600" y="16764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467600" y="16764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609600" y="2971800"/>
            <a:ext cx="1828800" cy="2819400"/>
          </a:xfrm>
          <a:prstGeom prst="snip2DiagRect">
            <a:avLst/>
          </a:prstGeom>
          <a:blipFill>
            <a:blip r:embed="rId3" cstate="print"/>
            <a:tile tx="0" ty="0" sx="100000" sy="100000" flip="none" algn="tl"/>
          </a:blip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Учёт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гендерного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пространства группы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(количество девочек и мальчиков)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3733800" y="2971800"/>
            <a:ext cx="1905000" cy="2895600"/>
          </a:xfrm>
          <a:prstGeom prst="snip2Diag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Учёт этапов развития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гендерной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идентичности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6781800" y="2971800"/>
            <a:ext cx="1905000" cy="2819400"/>
          </a:xfrm>
          <a:prstGeom prst="snip2Diag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Учёт психологических особенностей развития мальчиков и девочек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3065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95400" y="859536"/>
            <a:ext cx="7128604" cy="473428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Выноска 3 2"/>
          <p:cNvSpPr/>
          <p:nvPr/>
        </p:nvSpPr>
        <p:spPr>
          <a:xfrm>
            <a:off x="228600" y="4953000"/>
            <a:ext cx="8686800" cy="1905000"/>
          </a:xfrm>
          <a:prstGeom prst="borderCallout3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Уголок игр для мальчиков:  макет города, стоянки, гаражи, станции тех. обслуживания, машины разных размеров. Под тумбой – коврик с тематикой «Городок». Слева – настольные игры по ПДД, альбомы «Транспорт», «Спец. техника», жезлы полицейского. Игры мальчиков рассчитаны на освоение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территории, т.е. требуют определённого пространства.</a:t>
            </a: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3058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1000" y="228600"/>
            <a:ext cx="3124200" cy="5004000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914400" y="6172200"/>
            <a:ext cx="7696200" cy="457200"/>
          </a:xfrm>
          <a:prstGeom prst="wedgeRoundRect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Игра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дорожке «Городок»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Рисунок 5" descr="P103060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295400" y="762000"/>
            <a:ext cx="6172200" cy="5138928"/>
          </a:xfrm>
          <a:prstGeom prst="rect">
            <a:avLst/>
          </a:prstGeom>
        </p:spPr>
      </p:pic>
      <p:pic>
        <p:nvPicPr>
          <p:cNvPr id="7" name="Рисунок 6" descr="P103066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810000" y="1447800"/>
            <a:ext cx="4860000" cy="4682268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3060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81000" y="228600"/>
            <a:ext cx="5562600" cy="5138928"/>
          </a:xfrm>
          <a:prstGeom prst="rect">
            <a:avLst/>
          </a:prstGeom>
        </p:spPr>
      </p:pic>
      <p:pic>
        <p:nvPicPr>
          <p:cNvPr id="4" name="Рисунок 3" descr="P103062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85800" y="533400"/>
            <a:ext cx="4191000" cy="5138928"/>
          </a:xfrm>
          <a:prstGeom prst="rect">
            <a:avLst/>
          </a:prstGeom>
        </p:spPr>
      </p:pic>
      <p:pic>
        <p:nvPicPr>
          <p:cNvPr id="6" name="Рисунок 5" descr="P103064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676400" y="838200"/>
            <a:ext cx="3733800" cy="5138928"/>
          </a:xfrm>
          <a:prstGeom prst="rect">
            <a:avLst/>
          </a:prstGeom>
        </p:spPr>
      </p:pic>
      <p:pic>
        <p:nvPicPr>
          <p:cNvPr id="9" name="Рисунок 8" descr="P1030629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971800" y="1295400"/>
            <a:ext cx="5944488" cy="4608000"/>
          </a:xfrm>
          <a:prstGeom prst="rect">
            <a:avLst/>
          </a:prstGeom>
        </p:spPr>
      </p:pic>
      <p:sp>
        <p:nvSpPr>
          <p:cNvPr id="10" name="Прямоугольная выноска 9"/>
          <p:cNvSpPr/>
          <p:nvPr/>
        </p:nvSpPr>
        <p:spPr>
          <a:xfrm>
            <a:off x="990600" y="5943600"/>
            <a:ext cx="7239000" cy="609600"/>
          </a:xfrm>
          <a:prstGeom prst="wedgeRect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Мир мальчишеской игры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3060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28600" y="228600"/>
            <a:ext cx="5181600" cy="5138928"/>
          </a:xfrm>
          <a:prstGeom prst="rect">
            <a:avLst/>
          </a:prstGeom>
        </p:spPr>
      </p:pic>
      <p:pic>
        <p:nvPicPr>
          <p:cNvPr id="5" name="Рисунок 4" descr="P103056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685800"/>
            <a:ext cx="5334000" cy="5138928"/>
          </a:xfrm>
          <a:prstGeom prst="rect">
            <a:avLst/>
          </a:prstGeom>
        </p:spPr>
      </p:pic>
      <p:pic>
        <p:nvPicPr>
          <p:cNvPr id="7" name="Рисунок 6" descr="P103060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352800" y="990600"/>
            <a:ext cx="5410200" cy="5138928"/>
          </a:xfrm>
          <a:prstGeom prst="rect">
            <a:avLst/>
          </a:prstGeom>
        </p:spPr>
      </p:pic>
      <p:sp>
        <p:nvSpPr>
          <p:cNvPr id="8" name="Прямоугольная выноска 7"/>
          <p:cNvSpPr/>
          <p:nvPr/>
        </p:nvSpPr>
        <p:spPr>
          <a:xfrm>
            <a:off x="914400" y="6096000"/>
            <a:ext cx="6172200" cy="533400"/>
          </a:xfrm>
          <a:prstGeom prst="wedgeRect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Мальчики любят играть с различными конструкторами.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3057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28596" y="304784"/>
            <a:ext cx="8458204" cy="532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  <p:sp>
        <p:nvSpPr>
          <p:cNvPr id="3" name="Прямоугольная выноска 2"/>
          <p:cNvSpPr/>
          <p:nvPr/>
        </p:nvSpPr>
        <p:spPr>
          <a:xfrm>
            <a:off x="1066800" y="5486400"/>
            <a:ext cx="7543800" cy="1143000"/>
          </a:xfrm>
          <a:prstGeom prst="wedgeRect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Девочек чаще привлекают домашние дела, в центре их внимания – предметы потребления, домашняя утварь.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401</TotalTime>
  <Words>456</Words>
  <Application>Microsoft Office PowerPoint</Application>
  <PresentationFormat>Экран (4:3)</PresentationFormat>
  <Paragraphs>46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 Ивченко</dc:creator>
  <cp:lastModifiedBy>user</cp:lastModifiedBy>
  <cp:revision>48</cp:revision>
  <dcterms:created xsi:type="dcterms:W3CDTF">2016-02-03T15:50:14Z</dcterms:created>
  <dcterms:modified xsi:type="dcterms:W3CDTF">2017-08-22T06:00:03Z</dcterms:modified>
</cp:coreProperties>
</file>