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89" r:id="rId2"/>
    <p:sldId id="260" r:id="rId3"/>
    <p:sldId id="259" r:id="rId4"/>
    <p:sldId id="261" r:id="rId5"/>
    <p:sldId id="258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3" r:id="rId23"/>
    <p:sldId id="282" r:id="rId24"/>
    <p:sldId id="284" r:id="rId25"/>
    <p:sldId id="285" r:id="rId26"/>
    <p:sldId id="286" r:id="rId27"/>
    <p:sldId id="287" r:id="rId28"/>
    <p:sldId id="277" r:id="rId29"/>
    <p:sldId id="278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5" autoAdjust="0"/>
    <p:restoredTop sz="94660"/>
  </p:normalViewPr>
  <p:slideViewPr>
    <p:cSldViewPr>
      <p:cViewPr varScale="1">
        <p:scale>
          <a:sx n="103" d="100"/>
          <a:sy n="103" d="100"/>
        </p:scale>
        <p:origin x="28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266DE-0FE1-4535-95CF-66CEBEB0704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40E1F-9D53-445C-BF78-13E6791D9EE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33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37275B-4CA4-45E4-A216-9F2964916F5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48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1470025"/>
          </a:xfrm>
        </p:spPr>
        <p:txBody>
          <a:bodyPr/>
          <a:lstStyle>
            <a:lvl1pPr>
              <a:defRPr b="1" baseline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+mj-ea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1428760"/>
          </a:xfrm>
        </p:spPr>
        <p:txBody>
          <a:bodyPr/>
          <a:lstStyle>
            <a:lvl1pPr marL="0" indent="0" algn="ctr">
              <a:buNone/>
              <a:defRPr b="1" cap="none" spc="0">
                <a:ln w="19050">
                  <a:solidFill>
                    <a:srgbClr val="0C3226"/>
                  </a:solidFill>
                </a:ln>
                <a:solidFill>
                  <a:schemeClr val="bg1"/>
                </a:solidFill>
                <a:effectLst/>
                <a:latin typeface="+mn-lt"/>
                <a:cs typeface="Microsoft Sans Serif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  <a:lvl6pPr>
              <a:buFontTx/>
              <a:buBlip>
                <a:blip r:embed="rId3"/>
              </a:buBlip>
              <a:defRPr/>
            </a:lvl6pPr>
            <a:lvl7pPr>
              <a:buFontTx/>
              <a:buBlip>
                <a:blip r:embed="rId2"/>
              </a:buBlip>
              <a:defRPr/>
            </a:lvl7pPr>
            <a:lvl8pPr>
              <a:buFontTx/>
              <a:buBlip>
                <a:blip r:embed="rId3"/>
              </a:buBlip>
              <a:defRPr/>
            </a:lvl8pPr>
            <a:lvl9pPr>
              <a:buFontTx/>
              <a:buBlip>
                <a:blip r:embed="rId2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3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3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  <a:lvl6pPr>
              <a:buFontTx/>
              <a:buBlip>
                <a:blip r:embed="rId3"/>
              </a:buBlip>
              <a:defRPr/>
            </a:lvl6pPr>
            <a:lvl7pPr>
              <a:buFontTx/>
              <a:buBlip>
                <a:blip r:embed="rId2"/>
              </a:buBlip>
              <a:defRPr/>
            </a:lvl7pPr>
            <a:lvl8pPr>
              <a:buFontTx/>
              <a:buBlip>
                <a:blip r:embed="rId3"/>
              </a:buBlip>
              <a:defRPr/>
            </a:lvl8pPr>
            <a:lvl9pPr>
              <a:buFontTx/>
              <a:buBlip>
                <a:blip r:embed="rId2"/>
              </a:buBlip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0403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fld id="{779236D4-7103-4D74-A574-34F8D7A3FE1A}" type="datetimeFigureOut">
              <a:rPr lang="ru-RU" smtClean="0"/>
              <a:pPr/>
              <a:t>22.08.2017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fld id="{17958FAE-32BD-4D7D-A96E-FF6ADAC5E8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9050">
            <a:solidFill>
              <a:schemeClr val="bg1"/>
            </a:solidFill>
          </a:ln>
          <a:solidFill>
            <a:srgbClr val="00133A"/>
          </a:solidFill>
          <a:latin typeface="+mj-lt"/>
          <a:ea typeface="+mj-ea"/>
          <a:cs typeface="Tahom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0403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0403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040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0403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>
          <a:solidFill>
            <a:srgbClr val="10403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1%84%D0%BE%D1%82%D0%BE%20%D0%BF%D0%B5%D0%BD%D0%B8%D1%86%D0%B8%D0%BB%D0%BB%D0%B8%D0%BD%D0%B0&amp;fp=0&amp;img_url=http://www.why.su/images/2/229-1.jpg&amp;pos=19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text=%D1%84%D0%BE%D1%82%D0%BE%20%D0%BF%D0%B5%D0%BD%D0%B8%D1%86%D0%B8%D0%BB%D0%BB%D0%B8%D0%BD%D0%B0&amp;fp=0&amp;img_url=http://www.asia.ru/images/target/photo/51220295/Penicillin_Potassium_for_Injection.jpg&amp;pos=6&amp;uinfo=ww-1263-wh-899-fw-1038-fh-598-pd-1&amp;rpt=simag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p=1&amp;text=%D1%84%D0%BE%D1%82%D0%BE%20%D0%BF%D0%B0%D1%80%D0%B0%D0%B7%D0%B8%D1%82%D0%BE%D0%B2&amp;fp=1&amp;img_url=http://copypast.ru/uploads/posts/1256032890_7afcc0c3929d12ccec88ba6b0cd3fbc7_full.jpg&amp;pos=30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yandsearch?text=%D1%84%D0%BE%D1%82%D0%BE%20%D0%BF%D0%B0%D1%80%D0%B0%D0%B7%D0%B8%D1%82%D0%BE%D0%B2-%D1%80%D0%B0%D1%81%D1%82%D0%B5%D0%BD%D0%B8%D0%B9&amp;fp=0&amp;img_url=http://900igr.net/datai/biologija/Griby/0032-045-Griby-parazity-Sporynja-purpurnaja.png&amp;pos=0&amp;uinfo=ww-1263-wh-899-fw-1038-fh-598-pd-1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text=%D1%84%D0%BE%D1%82%D0%BE%20%D0%B1%D0%B0%D0%BA%D1%82%D0%B5%D1%80%D0%B8%D0%B9%20%D0%BF%D0%BE%D0%B4%20%D0%BC%D0%B8%D0%BA%D1%80%D0%BE%D1%81%D0%BA%D0%BE%D0%BF%D0%BE%D0%BC&amp;fp=0&amp;img_url=http://img.news.open.by/upload/iblock/0cb/sibi.jpg&amp;pos=26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hyperlink" Target="http://images.yandex.ru/yandsearch?text=%D1%84%D0%BE%D1%82%D0%BE%20%D0%B1%D0%B0%D0%BA%D1%82%D0%B5%D1%80%D0%B8%D0%B9%20%D0%BF%D0%BE%D0%B4%20%D0%BC%D0%B8%D0%BA%D1%80%D0%BE%D1%81%D0%BA%D0%BE%D0%BF%D0%BE%D0%BC&amp;fp=0&amp;img_url=http://ru.fishki.net/picsw/052011/24/post/bakterii/bakterii-010.jpg&amp;pos=9&amp;uinfo=ww-1263-wh-899-fw-1038-fh-598-pd-1&amp;rpt=simag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yandex.ru/yandsearch?text=%D1%84%D0%BE%D1%82%D0%BE%20%D0%B3%D1%80%D0%B8%D0%B1%D0%BE%D0%B2&amp;fp=0&amp;img_url=http://www.themedicalphone.com/wp-content/uploads/2012/04/muhomor.jpg&amp;pos=17&amp;uinfo=ww-1263-wh-899-fw-1038-fh-598-pd-1&amp;rpt=simag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text=%D1%84%D0%BE%D1%82%D0%BE%20%D0%BC%D1%83%D0%BA%D0%BE%D1%80%D0%B0%20%D0%BD%D0%B0%20%D1%85%D0%BB%D0%B5%D0%B1%D0%B5&amp;fp=0&amp;img_url=http://omop.su/images/50/265px-Mouldy_bread.jpg&amp;pos=10&amp;uinfo=ww-1263-wh-899-fw-1038-fh-598-pd-1&amp;rpt=simag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yandex.ru/yandsearch?text=%D1%84%D0%BE%D1%82%D0%BE%20%D1%81%D0%B0%D0%BF%D1%80%D0%BE%D1%84%D0%B8%D1%82%D0%BE%D0%B2&amp;fp=0&amp;img_url=http://image.subscribe.ru/list/digest/health/im_20110325131309_5072.jpg&amp;pos=21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p=1&amp;text=%D1%84%D0%BE%D1%82%D0%BE%20%D1%81%D0%B0%D0%BF%D1%80%D0%BE%D1%84%D0%B8%D1%82%D0%BE%D0%B2&amp;fp=1&amp;img_url=http://www.tsvetnik.info/images/q_sap.jpg&amp;pos=39&amp;uinfo=ww-1263-wh-899-fw-1038-fh-598-pd-1&amp;rpt=simag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p=1&amp;text=%D1%84%D0%BE%D1%82%D0%BE%20%D0%B4%D1%80%D0%BE%D0%B6%D0%B6%D0%B5%D0%B9%20%D0%BF%D0%BE%D0%B4%20%D0%BC%D0%B8%D0%BA%D1%80%D0%BE%D1%81%D0%BA%D0%BE%D0%BF%D0%BE%D0%BC&amp;fp=1&amp;img_url=http://www.vokrugsveta.ru/img/ann/news/main/2011/11/07/13502.jpg&amp;pos=34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hyperlink" Target="http://images.yandex.ru/yandsearch?p=2&amp;text=%D1%84%D0%BE%D1%82%D0%BE%20%D0%B4%D1%80%D0%BE%D0%B6%D0%B6%D0%B5%D0%B9%20%D0%BF%D0%BE%D0%B4%20%D0%BC%D0%B8%D0%BA%D1%80%D0%BE%D1%81%D0%BA%D0%BE%D0%BF%D0%BE%D0%BC&amp;fp=2&amp;img_url=http://domguru.com/thumb/233x169/upload/iblock/b7f/drojjipresovannyje.jpg&amp;pos=81&amp;uinfo=ww-1263-wh-899-fw-1038-fh-598-pd-1&amp;rpt=simage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Relationship Id="rId14" Type="http://schemas.openxmlformats.org/officeDocument/2006/relationships/image" Target="../media/image6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0" Type="http://schemas.openxmlformats.org/officeDocument/2006/relationships/image" Target="../media/image78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fp=1&amp;img_url=http://fb.ru/misc/i/gallery/10475/28086.jpg&amp;uinfo=ww-1263-wh-899-fw-1038-fh-598-pd-1&amp;p=1&amp;text=%D1%84%D0%BE%D1%82%D0%BE%20%D1%81%D0%B8%D0%BC%D0%B1%D0%B8%D0%BE%D1%82%D0%B8%D1%87%D0%B5%D1%81%D0%BA%D0%B8%D1%85%20%D0%BE%D1%80%D0%B3%D0%B0%D0%BD%D0%B8%D0%B7%D0%BC%D0%BE%D0%B2&amp;noreask=1&amp;pos=51&amp;rpt=simage&amp;lr=195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source=wiz&amp;fp=3&amp;img_url=http://podelise.ru:81/tw_files2/urls_408/8/d-7218/img21.jpg&amp;uinfo=ww-1263-wh-899-fw-1038-fh-598-pd-1&amp;p=3&amp;text=%D1%84%D0%BE%D1%82%D0%BE%20%D1%81%D0%B8%D0%BC%D0%B1%D0%B8%D0%BE%D1%82%D0%B8%D1%87%D0%B5%D1%81%D0%BA%D0%B8%D1%85%20%D0%BE%D1%80%D0%B3%D0%B0%D0%BD%D0%B8%D0%B7%D0%BC%D0%BE%D0%B2&amp;noreask=1&amp;pos=93&amp;rpt=simage&amp;lr=19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1%84%D0%BE%D1%82%D0%BE%20%D1%84%D0%BE%D1%82%D0%BE%D1%81%D0%B8%D0%BD%D1%82%D0%B5%D0%B7%D0%B0&amp;fp=0&amp;img_url=http://rudocs.exdat.com/pars_docs/tw_refs/29/28499/28499_html_67ec0550.gif&amp;pos=2&amp;uinfo=ww-1263-wh-899-fw-1038-fh-598-pd-1&amp;rpt=simag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text=%D1%84%D0%BE%D1%82%D0%BE%20%D1%84%D0%BE%D1%82%D0%BE%D1%81%D0%B8%D0%BD%D1%82%D0%B5%D0%B7%D0%B0&amp;fp=0&amp;img_url=http://ksyushart.com.ua/pic.php/photos/flora/fotosintez.jpg?size=0&amp;pos=29&amp;uinfo=ww-1263-wh-899-fw-1038-fh-598-pd-1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Arial Black" panose="020B0A04020102020204" pitchFamily="34" charset="0"/>
              </a:rPr>
              <a:t>Значение живых организмов    в природе.</a:t>
            </a:r>
          </a:p>
          <a:p>
            <a:pPr algn="ctr"/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algn="r"/>
            <a:r>
              <a:rPr lang="ru-RU" sz="2400" dirty="0" smtClean="0"/>
              <a:t>Подготовила</a:t>
            </a:r>
            <a:r>
              <a:rPr lang="ru-RU" dirty="0" smtClean="0"/>
              <a:t> </a:t>
            </a:r>
          </a:p>
          <a:p>
            <a:pPr marL="0" indent="0" algn="r">
              <a:buNone/>
            </a:pPr>
            <a:r>
              <a:rPr lang="ru-RU" sz="2400" dirty="0" smtClean="0"/>
              <a:t>                                   учитель биологии </a:t>
            </a:r>
          </a:p>
          <a:p>
            <a:pPr algn="r"/>
            <a:r>
              <a:rPr lang="ru-RU" sz="2400" dirty="0" smtClean="0"/>
              <a:t>Гареева Н.З.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518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Segoe Print" pitchFamily="2" charset="0"/>
              </a:rPr>
              <a:t>Вопрос № 3. </a:t>
            </a:r>
            <a:r>
              <a:rPr lang="ru-RU" sz="3200" b="1" dirty="0" smtClean="0">
                <a:latin typeface="Segoe Print" pitchFamily="2" charset="0"/>
              </a:rPr>
              <a:t>Плесень, из которой впервые получили лекарство</a:t>
            </a:r>
            <a:endParaRPr lang="ru-RU" sz="3200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3-tub-ru.yandex.net/i?id=140421741-58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643314"/>
            <a:ext cx="3455814" cy="273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6-tub-ru.yandex.net/i?id=359901666-55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643314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075240" cy="149817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cs typeface="Times New Roman" pitchFamily="18" charset="0"/>
              </a:rPr>
              <a:t>Вопрос  № 4. Организмы, которые питаются органическими веществами других живых организмов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  <a:cs typeface="Times New Roman" pitchFamily="18" charset="0"/>
            </a:endParaRPr>
          </a:p>
        </p:txBody>
      </p:sp>
      <p:pic>
        <p:nvPicPr>
          <p:cNvPr id="5" name="Содержимое 4" descr="http://im7-tub-ru.yandex.net/i?id=167876529-29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714752"/>
            <a:ext cx="25922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5-tub-ru.yandex.net/i?id=48033696-02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214686"/>
            <a:ext cx="3456954" cy="346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1472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Вопрос № 5. </a:t>
            </a:r>
            <a:r>
              <a:rPr lang="ru-RU" b="1" dirty="0" err="1" smtClean="0">
                <a:latin typeface="Segoe Print" pitchFamily="2" charset="0"/>
              </a:rPr>
              <a:t>Доядерные</a:t>
            </a:r>
            <a:r>
              <a:rPr lang="ru-RU" b="1" dirty="0" smtClean="0">
                <a:latin typeface="Segoe Print" pitchFamily="2" charset="0"/>
              </a:rPr>
              <a:t> организмы </a:t>
            </a:r>
            <a:endParaRPr lang="ru-RU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0-tub-ru.yandex.net/i?id=135920650-13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357562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3-tub-ru.yandex.net/i?id=196133815-45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86124"/>
            <a:ext cx="388843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Segoe Print" pitchFamily="2" charset="0"/>
              </a:rPr>
              <a:t>Вопрос № 6. </a:t>
            </a:r>
            <a:r>
              <a:rPr lang="ru-RU" sz="4000" b="1" dirty="0" smtClean="0">
                <a:latin typeface="Segoe Print" pitchFamily="2" charset="0"/>
              </a:rPr>
              <a:t>Грибы – это растения или животные? </a:t>
            </a:r>
            <a:endParaRPr lang="ru-RU" sz="4000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5-tub-ru.yandex.net/i?id=141300824-01-72&amp;n=21">
            <a:hlinkClick r:id="rId2" tgtFrame="&quot;_blank&quot;"/>
          </p:cNvPr>
          <p:cNvPicPr>
            <a:picLocks noGrp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928934"/>
            <a:ext cx="342902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3-tub-ru.yandex.net/i?id=354291472-27-72&amp;n=21">
            <a:hlinkClick r:id="rId4" tgtFrame="&quot;_blank&quot;"/>
          </p:cNvPr>
          <p:cNvPicPr>
            <a:picLocks noGrp="1"/>
          </p:cNvPicPr>
          <p:nvPr>
            <p:ph sz="half" idx="4294967295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000372"/>
            <a:ext cx="36004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7931224" cy="164219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Segoe Print" pitchFamily="2" charset="0"/>
              </a:rPr>
              <a:t>Вопрос № 7. </a:t>
            </a:r>
            <a:r>
              <a:rPr lang="ru-RU" sz="3200" b="1" dirty="0" smtClean="0">
                <a:latin typeface="Segoe Print" pitchFamily="2" charset="0"/>
              </a:rPr>
              <a:t>Организмы, которые питаются органическими веществами отмерших организмов </a:t>
            </a:r>
            <a:endParaRPr lang="ru-RU" sz="3200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1-tub-ru.yandex.net/i?id=64364732-19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57224" y="3714752"/>
            <a:ext cx="32147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3-tub-ru.yandex.net/i?id=91642810-33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714752"/>
            <a:ext cx="3314648" cy="281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Segoe Print" pitchFamily="2" charset="0"/>
              </a:rPr>
              <a:t>Вопрос № 8. </a:t>
            </a:r>
            <a:r>
              <a:rPr lang="ru-RU" b="1" dirty="0" smtClean="0">
                <a:latin typeface="Segoe Print" pitchFamily="2" charset="0"/>
              </a:rPr>
              <a:t>Грибы, которые используют в хлебопечении</a:t>
            </a:r>
            <a:endParaRPr lang="ru-RU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4-tub-ru.yandex.net/i?id=235136794-41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214686"/>
            <a:ext cx="3246060" cy="351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3-tub-ru.yandex.net/i?id=282336767-27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214686"/>
            <a:ext cx="3657600" cy="351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85720" y="2643182"/>
            <a:ext cx="8715375" cy="1470025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Segoe Print" pitchFamily="2" charset="0"/>
                <a:cs typeface="Arial" pitchFamily="34" charset="0"/>
              </a:rPr>
              <a:t>Можно ли однозначно утверждать, что растения приносят только пользу, а грибы только вред?</a:t>
            </a:r>
            <a:endParaRPr lang="ru-RU" dirty="0">
              <a:latin typeface="Segoe Print" pitchFamily="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dirty="0" smtClean="0">
                <a:ln>
                  <a:noFill/>
                </a:ln>
                <a:solidFill>
                  <a:srgbClr val="104031"/>
                </a:solidFill>
                <a:latin typeface="Segoe Print" pitchFamily="2" charset="0"/>
              </a:rPr>
              <a:t>Тема урока:</a:t>
            </a:r>
            <a:br>
              <a:rPr lang="ru-RU" dirty="0" smtClean="0">
                <a:ln>
                  <a:noFill/>
                </a:ln>
                <a:solidFill>
                  <a:srgbClr val="104031"/>
                </a:solidFill>
                <a:latin typeface="Segoe Print" pitchFamily="2" charset="0"/>
              </a:rPr>
            </a:br>
            <a:r>
              <a:rPr lang="ru-RU" dirty="0" smtClean="0">
                <a:ln>
                  <a:noFill/>
                </a:ln>
                <a:solidFill>
                  <a:srgbClr val="104031"/>
                </a:solidFill>
                <a:latin typeface="Segoe Print" pitchFamily="2" charset="0"/>
              </a:rPr>
              <a:t>Значение живых организмов </a:t>
            </a:r>
            <a:br>
              <a:rPr lang="ru-RU" dirty="0" smtClean="0">
                <a:ln>
                  <a:noFill/>
                </a:ln>
                <a:solidFill>
                  <a:srgbClr val="104031"/>
                </a:solidFill>
                <a:latin typeface="Segoe Print" pitchFamily="2" charset="0"/>
              </a:rPr>
            </a:br>
            <a:r>
              <a:rPr lang="ru-RU" dirty="0" smtClean="0">
                <a:ln>
                  <a:noFill/>
                </a:ln>
                <a:solidFill>
                  <a:srgbClr val="104031"/>
                </a:solidFill>
                <a:latin typeface="Segoe Print" pitchFamily="2" charset="0"/>
              </a:rPr>
              <a:t>в природе и жизни человека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Segoe Print" pitchFamily="2" charset="0"/>
              </a:rPr>
              <a:t>Цель урока:</a:t>
            </a:r>
            <a:endParaRPr lang="ru-RU" sz="48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latin typeface="Segoe Print" pitchFamily="2" charset="0"/>
              </a:rPr>
              <a:t>Узнать, какую роль играют живые организмы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latin typeface="Segoe Print" pitchFamily="2" charset="0"/>
              </a:rPr>
              <a:t>Сравнить, чего больше -  пользы или вреда</a:t>
            </a:r>
            <a:endParaRPr lang="ru-RU" sz="4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Мы часто слышим разную информацию, как влияют живые организмы на природу и жизнь человека. </a:t>
            </a:r>
          </a:p>
          <a:p>
            <a:r>
              <a:rPr lang="ru-RU" dirty="0" smtClean="0">
                <a:latin typeface="Segoe Print" pitchFamily="2" charset="0"/>
              </a:rPr>
              <a:t>Что знаем? Что должны узнать?</a:t>
            </a:r>
            <a:endParaRPr lang="ru-RU" dirty="0">
              <a:latin typeface="Segoe Print" pitchFamily="2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965319" y="5250657"/>
            <a:ext cx="321389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dirty="0" smtClean="0">
                <a:latin typeface="Segoe Print" pitchFamily="2" charset="0"/>
              </a:rPr>
              <a:t>Царство Животные</a:t>
            </a:r>
          </a:p>
        </p:txBody>
      </p:sp>
      <p:pic>
        <p:nvPicPr>
          <p:cNvPr id="4" name="Picture 2" descr="http://namonitore.ru/uploads/catalog/lions/lev_1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38" y="1571612"/>
            <a:ext cx="7000900" cy="5143512"/>
          </a:xfr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Segoe Print" pitchFamily="2" charset="0"/>
              </a:rPr>
              <a:t>Утверждения:</a:t>
            </a:r>
          </a:p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1.Животные приносят только пользу.</a:t>
            </a:r>
          </a:p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2.Бактерии вызывают различные </a:t>
            </a:r>
            <a:r>
              <a:rPr lang="ru-RU" sz="2800" dirty="0" err="1" smtClean="0">
                <a:latin typeface="Segoe Print" pitchFamily="2" charset="0"/>
              </a:rPr>
              <a:t>заболевания,но</a:t>
            </a:r>
            <a:r>
              <a:rPr lang="ru-RU" sz="2800" dirty="0" smtClean="0">
                <a:latin typeface="Segoe Print" pitchFamily="2" charset="0"/>
              </a:rPr>
              <a:t> среди них есть и полезные.</a:t>
            </a:r>
          </a:p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3.Среди растений есть паразитические организмы.</a:t>
            </a:r>
          </a:p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4.Все грибы можно употреблять в пищу.</a:t>
            </a:r>
          </a:p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5.Без растений нет жизни на Земле.</a:t>
            </a:r>
            <a:endParaRPr lang="ru-RU" sz="28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latin typeface="Segoe Print" pitchFamily="2" charset="0"/>
              </a:rPr>
              <a:t>Создание проекта</a:t>
            </a:r>
          </a:p>
          <a:p>
            <a:pPr>
              <a:buNone/>
            </a:pPr>
            <a:r>
              <a:rPr lang="ru-RU" sz="2800" u="sng" dirty="0" smtClean="0">
                <a:latin typeface="Segoe Print" pitchFamily="2" charset="0"/>
              </a:rPr>
              <a:t>Задание:</a:t>
            </a:r>
            <a:endParaRPr lang="ru-RU" sz="2800" dirty="0" smtClean="0">
              <a:latin typeface="Segoe Print" pitchFamily="2" charset="0"/>
            </a:endParaRP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1.Из предложенного материала отберите необходимую информацию о значении живых организмов.</a:t>
            </a: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2.Разместите ее на опорный шаблон.</a:t>
            </a: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3. Подготовьтесь к защите проекта.</a:t>
            </a: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4. Подведение итогов.</a:t>
            </a:r>
          </a:p>
          <a:p>
            <a:pPr>
              <a:buNone/>
            </a:pPr>
            <a:r>
              <a:rPr lang="ru-RU" sz="2400" dirty="0" smtClean="0">
                <a:latin typeface="Segoe Print" pitchFamily="2" charset="0"/>
              </a:rPr>
              <a:t>5. Творческое задание: сочинить </a:t>
            </a:r>
            <a:r>
              <a:rPr lang="ru-RU" sz="2400" dirty="0" err="1" smtClean="0">
                <a:latin typeface="Segoe Print" pitchFamily="2" charset="0"/>
              </a:rPr>
              <a:t>синквейн</a:t>
            </a:r>
            <a:r>
              <a:rPr lang="ru-RU" sz="2400" dirty="0" smtClean="0">
                <a:latin typeface="Segoe Print" pitchFamily="2" charset="0"/>
              </a:rPr>
              <a:t> по теме проекта.</a:t>
            </a:r>
            <a:endParaRPr lang="ru-RU" sz="24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rgbClr val="104031"/>
                </a:solidFill>
              </a:rPr>
              <a:t>Вред или польза?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1600200"/>
            <a:ext cx="8507412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u="sng" dirty="0" smtClean="0">
                <a:latin typeface="Arial" charset="0"/>
              </a:rPr>
              <a:t>Вред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Укусы могут вызвать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аллергическую реакцию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Порча ягодных культур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ru-RU" u="sng" dirty="0" smtClean="0">
                <a:latin typeface="Arial" charset="0"/>
              </a:rPr>
              <a:t>Польза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Опыление растений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Мед, воск, яд (</a:t>
            </a:r>
            <a:r>
              <a:rPr lang="ru-RU" sz="2000" dirty="0" err="1" smtClean="0">
                <a:latin typeface="Arial" charset="0"/>
              </a:rPr>
              <a:t>апитоксин</a:t>
            </a:r>
            <a:r>
              <a:rPr lang="ru-RU" sz="2000" dirty="0" smtClean="0">
                <a:latin typeface="Arial" charset="0"/>
              </a:rPr>
              <a:t>) –  </a:t>
            </a:r>
            <a:r>
              <a:rPr lang="ru-RU" sz="2000" dirty="0" smtClean="0"/>
              <a:t>обладают целебными свойствами. </a:t>
            </a:r>
            <a:r>
              <a:rPr lang="ru-RU" sz="2000" dirty="0" smtClean="0">
                <a:latin typeface="Arial" charset="0"/>
              </a:rPr>
              <a:t>                                                                        </a:t>
            </a:r>
            <a:r>
              <a:rPr lang="ru-RU" sz="2000" dirty="0" smtClean="0"/>
              <a:t> </a:t>
            </a:r>
            <a:endParaRPr lang="ru-RU" sz="2000" u="sng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sz="2000" dirty="0" smtClean="0">
              <a:latin typeface="Arial" charset="0"/>
            </a:endParaRPr>
          </a:p>
        </p:txBody>
      </p:sp>
      <p:pic>
        <p:nvPicPr>
          <p:cNvPr id="20485" name="Picture 5" descr="i?id=569297016-25-72&amp;n=21"/>
          <p:cNvPicPr>
            <a:picLocks noChangeAspect="1" noChangeArrowheads="1"/>
          </p:cNvPicPr>
          <p:nvPr/>
        </p:nvPicPr>
        <p:blipFill>
          <a:blip r:embed="rId4"/>
          <a:srcRect t="11525"/>
          <a:stretch>
            <a:fillRect/>
          </a:stretch>
        </p:blipFill>
        <p:spPr bwMode="auto">
          <a:xfrm>
            <a:off x="6372225" y="1700213"/>
            <a:ext cx="27717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i?id=360249557-5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1628775"/>
            <a:ext cx="28797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i?id=600830764-3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724400"/>
            <a:ext cx="24479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3" descr="i?id=397308019-22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6100" y="4797425"/>
            <a:ext cx="2486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15" descr="i?id=137415407-59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5084763"/>
            <a:ext cx="21812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2916238" y="4292600"/>
            <a:ext cx="304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u="sng" dirty="0">
                <a:solidFill>
                  <a:srgbClr val="104031"/>
                </a:solidFill>
              </a:rPr>
              <a:t>Тутовый шелкопряд</a:t>
            </a:r>
          </a:p>
        </p:txBody>
      </p:sp>
      <p:pic>
        <p:nvPicPr>
          <p:cNvPr id="20498" name="Picture 18" descr="i?id=153010964-19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00788" y="4437063"/>
            <a:ext cx="2843212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i?id=569297016-25-72&amp;n=21"/>
          <p:cNvPicPr>
            <a:picLocks noChangeAspect="1" noChangeArrowheads="1"/>
          </p:cNvPicPr>
          <p:nvPr/>
        </p:nvPicPr>
        <p:blipFill>
          <a:blip r:embed="rId4"/>
          <a:srcRect t="11525"/>
          <a:stretch>
            <a:fillRect/>
          </a:stretch>
        </p:blipFill>
        <p:spPr bwMode="auto">
          <a:xfrm>
            <a:off x="6372225" y="1714488"/>
            <a:ext cx="27717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i?id=360249557-5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1643050"/>
            <a:ext cx="28797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rgbClr val="104031"/>
                </a:solidFill>
                <a:latin typeface="Arial" charset="0"/>
              </a:rPr>
              <a:t>Вред или польза?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268413"/>
            <a:ext cx="4043363" cy="4857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u="sng" dirty="0" smtClean="0">
                <a:latin typeface="Arial" charset="0"/>
              </a:rPr>
              <a:t>Вред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Вред картофелю, томатам, баклажанам,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u="sng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dirty="0" smtClean="0">
              <a:latin typeface="Arial" charset="0"/>
            </a:endParaRPr>
          </a:p>
        </p:txBody>
      </p:sp>
      <p:pic>
        <p:nvPicPr>
          <p:cNvPr id="18437" name="Picture 5" descr="2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492375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3"/>
          <p:cNvSpPr>
            <a:spLocks/>
          </p:cNvSpPr>
          <p:nvPr/>
        </p:nvSpPr>
        <p:spPr bwMode="auto">
          <a:xfrm>
            <a:off x="3924300" y="1196975"/>
            <a:ext cx="5040313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3200" u="sng" dirty="0">
                <a:solidFill>
                  <a:srgbClr val="104031"/>
                </a:solidFill>
              </a:rPr>
              <a:t>Вред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</a:rPr>
              <a:t>Вредители л</a:t>
            </a: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иственных пород деревьев и кустарников (дуб, береза, тополь, клен, ива, из плодовых —груша, яблоня, слива),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 не отказываются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 даже от сосны 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 лиственницы.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ru-RU" sz="2000" dirty="0">
              <a:solidFill>
                <a:srgbClr val="10403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2"/>
              </a:buBlip>
            </a:pPr>
            <a:r>
              <a:rPr lang="ru-RU" sz="3200" u="sng" dirty="0">
                <a:solidFill>
                  <a:srgbClr val="104031"/>
                </a:solidFill>
              </a:rPr>
              <a:t>Польза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Пища кротов,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104031"/>
                </a:solidFill>
                <a:latin typeface="Verdana" pitchFamily="34" charset="0"/>
              </a:rPr>
              <a:t>скворцов </a:t>
            </a:r>
            <a:endParaRPr lang="ru-RU" sz="2000" dirty="0">
              <a:solidFill>
                <a:srgbClr val="104031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ru-RU" sz="2000" dirty="0">
              <a:solidFill>
                <a:srgbClr val="104031"/>
              </a:solidFill>
            </a:endParaRPr>
          </a:p>
        </p:txBody>
      </p:sp>
      <p:pic>
        <p:nvPicPr>
          <p:cNvPr id="18440" name="Picture 8" descr="Избавление от крот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5805488"/>
            <a:ext cx="1655763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0" descr="i-192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2852738"/>
            <a:ext cx="25209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2" descr="i?id=252523680-1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9000" y="41497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14" descr="i?id=155386205-15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4941888"/>
            <a:ext cx="21605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rgbClr val="104031"/>
                </a:solidFill>
              </a:rPr>
              <a:t>Наша пища</a:t>
            </a:r>
          </a:p>
        </p:txBody>
      </p:sp>
      <p:pic>
        <p:nvPicPr>
          <p:cNvPr id="22530" name="Picture 5" descr="i?id=205975348-4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29527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i?id=565385505-1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4538"/>
            <a:ext cx="2987675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3" descr="i?id=40992201-08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7893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5" descr="i?id=84815263-4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522922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7" descr="i?id=180110867-4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5373688"/>
            <a:ext cx="2857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9" descr="i?id=204891411-45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11863" y="5373688"/>
            <a:ext cx="2857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21" descr="i?id=272320768-62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27313" y="1773238"/>
            <a:ext cx="1943100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25" descr="i?id=106819314-21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51725" y="9810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26" descr="i?id=103568307-48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6463" y="1773238"/>
            <a:ext cx="2232025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28" descr="i?id=435262933-64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84438" y="3644900"/>
            <a:ext cx="25431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29" descr="i?id=167997684-12-72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6825" y="3789363"/>
            <a:ext cx="25241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30" descr="i?id=110729444-57-72&amp;n=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39000" y="23495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rgbClr val="104031"/>
                </a:solidFill>
              </a:rPr>
              <a:t>Наша пища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u="sng" smtClean="0"/>
          </a:p>
          <a:p>
            <a:pPr eaLnBrk="1" hangingPunct="1">
              <a:buFontTx/>
              <a:buNone/>
            </a:pPr>
            <a:endParaRPr lang="ru-RU" u="sng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23555" name="Picture 6" descr="i?id=702082565-3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005263"/>
            <a:ext cx="34194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8" descr="i?id=618630949-2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2688" y="1557338"/>
            <a:ext cx="28813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i?id=509461981-19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00213"/>
            <a:ext cx="39243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2" descr="i?id=651928716-21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781300"/>
            <a:ext cx="29511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4" descr="i?id=506439393-03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13313"/>
            <a:ext cx="31686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n>
                  <a:noFill/>
                </a:ln>
                <a:solidFill>
                  <a:srgbClr val="104031"/>
                </a:solidFill>
              </a:rPr>
              <a:t>Вред или польза?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ru-RU" u="sng" dirty="0" smtClean="0">
                <a:latin typeface="Arial" charset="0"/>
              </a:rPr>
              <a:t>Вред</a:t>
            </a: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Arial" charset="0"/>
              </a:rPr>
              <a:t>Сорняки</a:t>
            </a: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Arial" charset="0"/>
              </a:rPr>
              <a:t>Яды</a:t>
            </a:r>
          </a:p>
          <a:p>
            <a:pPr eaLnBrk="1" hangingPunct="1">
              <a:buFontTx/>
              <a:buNone/>
            </a:pPr>
            <a:endParaRPr lang="ru-RU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u="sng" dirty="0" smtClean="0">
                <a:latin typeface="Arial" charset="0"/>
              </a:rPr>
              <a:t>Польза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Arial" charset="0"/>
              </a:rPr>
              <a:t>Лекарство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dirty="0" smtClean="0">
              <a:latin typeface="Arial" charset="0"/>
            </a:endParaRPr>
          </a:p>
          <a:p>
            <a:pPr algn="ctr" eaLnBrk="1" hangingPunct="1">
              <a:buFontTx/>
              <a:buBlip>
                <a:blip r:embed="rId2"/>
              </a:buBlip>
            </a:pPr>
            <a:endParaRPr lang="ru-RU" u="sng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u="sng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u="sng" dirty="0" smtClean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dirty="0" smtClean="0">
              <a:latin typeface="Arial" charset="0"/>
            </a:endParaRPr>
          </a:p>
        </p:txBody>
      </p:sp>
      <p:pic>
        <p:nvPicPr>
          <p:cNvPr id="28677" name="Picture 5" descr="i?id=517270071-0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26841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i?id=238321641-5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484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9" descr="i?id=292071718-30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11969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11" descr="i?id=323267246-37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1638" y="12684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13" descr="i?id=175013909-32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6100" y="2781300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7" name="Picture 15" descr="i?id=83438919-18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39975" y="2781300"/>
            <a:ext cx="1590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9" name="Picture 17" descr="i?id=338260128-71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63713" y="4508500"/>
            <a:ext cx="1944687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1" name="Picture 19" descr="i?id=8662874-14-72&amp;n=2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48038" y="4292600"/>
            <a:ext cx="20161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3" name="Picture 21" descr="i?id=304664023-22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0825" y="4149725"/>
            <a:ext cx="158432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5" name="Picture 23" descr="i?id=89415621-00-72&amp;n=2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04025" y="2636838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7" name="Picture 25" descr="i?id=336894350-11-72&amp;n=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48488" y="4437063"/>
            <a:ext cx="21955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9" name="Picture 27" descr="i?id=339902475-14-72&amp;n=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03800" y="4724400"/>
            <a:ext cx="2265363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323850" y="6400800"/>
            <a:ext cx="470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104031"/>
                </a:solidFill>
              </a:rPr>
              <a:t>Важное звено в цепи питания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4000" smtClean="0">
                <a:ln>
                  <a:noFill/>
                </a:ln>
                <a:solidFill>
                  <a:srgbClr val="104031"/>
                </a:solidFill>
              </a:rPr>
              <a:t>Декоративные </a:t>
            </a:r>
            <a:br>
              <a:rPr lang="ru-RU" sz="4000" smtClean="0">
                <a:ln>
                  <a:noFill/>
                </a:ln>
                <a:solidFill>
                  <a:srgbClr val="104031"/>
                </a:solidFill>
              </a:rPr>
            </a:br>
            <a:r>
              <a:rPr lang="ru-RU" sz="4000" smtClean="0">
                <a:ln>
                  <a:noFill/>
                </a:ln>
                <a:solidFill>
                  <a:srgbClr val="104031"/>
                </a:solidFill>
              </a:rPr>
              <a:t>растения</a:t>
            </a:r>
          </a:p>
        </p:txBody>
      </p:sp>
      <p:pic>
        <p:nvPicPr>
          <p:cNvPr id="26626" name="Picture 10" descr="00030001%5b1%5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243998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2" descr="i?id=54284234-1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284538"/>
            <a:ext cx="2171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4" descr="0_4055b_58862fd8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42063" y="4756150"/>
            <a:ext cx="280193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6" descr="Veneris_ve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500438"/>
            <a:ext cx="21844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8" descr="73512767_1_1000x700_aktsiya-na-dekorativnye-rasteniya-lvov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6863" y="1484313"/>
            <a:ext cx="249713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20" descr="0_71b95_ffae76b5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7205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22" descr="72269658_798804a9653b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76600" y="1484313"/>
            <a:ext cx="26860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4" descr="103480725_ograzhdenie2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5189538"/>
            <a:ext cx="2525712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6" descr="1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46875" y="3284538"/>
            <a:ext cx="23971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28" descr="i?id=313683379-15-72&amp;n=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3429000"/>
            <a:ext cx="2628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  <a:latin typeface="Segoe Print" pitchFamily="2" charset="0"/>
              </a:rPr>
              <a:t>Вывод:</a:t>
            </a:r>
          </a:p>
          <a:p>
            <a:pPr>
              <a:buNone/>
            </a:pPr>
            <a:r>
              <a:rPr lang="ru-RU" b="1" dirty="0" smtClean="0">
                <a:latin typeface="Segoe Print" pitchFamily="2" charset="0"/>
              </a:rPr>
              <a:t>Живые организмы приносят человеку и пользу и вред, а в природе только пользу!!!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929222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</a:t>
            </a:r>
            <a:r>
              <a:rPr lang="ru-RU" sz="3600" b="1" dirty="0" smtClean="0">
                <a:latin typeface="Segoe Print" pitchFamily="2" charset="0"/>
              </a:rPr>
              <a:t>           « Выбери меня»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Перед вами чудо-полка. На нем предметы, продукты, изображения организмов, </a:t>
            </a:r>
            <a:r>
              <a:rPr lang="ru-RU" dirty="0" err="1" smtClean="0">
                <a:latin typeface="Segoe Print" pitchFamily="2" charset="0"/>
              </a:rPr>
              <a:t>гербарий,влажный</a:t>
            </a:r>
            <a:r>
              <a:rPr lang="ru-RU" dirty="0" smtClean="0">
                <a:latin typeface="Segoe Print" pitchFamily="2" charset="0"/>
              </a:rPr>
              <a:t> препарат.</a:t>
            </a:r>
          </a:p>
          <a:p>
            <a:pPr>
              <a:buNone/>
            </a:pPr>
            <a:r>
              <a:rPr lang="ru-RU" dirty="0" smtClean="0">
                <a:latin typeface="Segoe Print" pitchFamily="2" charset="0"/>
              </a:rPr>
              <a:t>Участник отбирает </a:t>
            </a:r>
            <a:r>
              <a:rPr lang="ru-RU" smtClean="0">
                <a:latin typeface="Segoe Print" pitchFamily="2" charset="0"/>
              </a:rPr>
              <a:t>на полке </a:t>
            </a:r>
            <a:r>
              <a:rPr lang="ru-RU" dirty="0" smtClean="0">
                <a:latin typeface="Segoe Print" pitchFamily="2" charset="0"/>
              </a:rPr>
              <a:t>все, что связано с представителем своего царства и объясняет свой выбор.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dirty="0" smtClean="0">
                <a:latin typeface="Segoe Print" pitchFamily="2" charset="0"/>
              </a:rPr>
              <a:t>Царство Растения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862931"/>
            <a:ext cx="6429420" cy="4822066"/>
          </a:xfr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Segoe Print" pitchFamily="2" charset="0"/>
              </a:rPr>
              <a:t>Домашнее задание: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Segoe Print" pitchFamily="2" charset="0"/>
              </a:rPr>
              <a:t>Изучить параграф 16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Segoe Print" pitchFamily="2" charset="0"/>
              </a:rPr>
              <a:t>В рабочей тетради № 1,2,3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Segoe Print" pitchFamily="2" charset="0"/>
              </a:rPr>
              <a:t>Подготовить сообщение «Дикие животные </a:t>
            </a:r>
            <a:r>
              <a:rPr lang="ru-RU" smtClean="0">
                <a:latin typeface="Segoe Print" pitchFamily="2" charset="0"/>
              </a:rPr>
              <a:t>нашей местности»</a:t>
            </a:r>
            <a:endParaRPr lang="ru-RU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dirty="0" smtClean="0">
                <a:latin typeface="Segoe Print" pitchFamily="2" charset="0"/>
              </a:rPr>
              <a:t>Царство Грибы</a:t>
            </a:r>
          </a:p>
        </p:txBody>
      </p:sp>
      <p:pic>
        <p:nvPicPr>
          <p:cNvPr id="4" name="Picture 2" descr="http://go4.imgsmail.ru/imgpreview?key=http%3A//images.samogo.net/images/32901247_tasty_mushroom_2.JPG&amp;mb=imgdb_preview_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571625"/>
            <a:ext cx="7072313" cy="5072063"/>
          </a:xfr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dirty="0" smtClean="0">
                <a:latin typeface="Segoe Print" pitchFamily="2" charset="0"/>
              </a:rPr>
              <a:t>Царство Бактерии</a:t>
            </a:r>
          </a:p>
        </p:txBody>
      </p:sp>
      <p:pic>
        <p:nvPicPr>
          <p:cNvPr id="4" name="Picture 2" descr="http://go3.imgsmail.ru/imgpreview?key=http%3A//tana.ucoz.ru/_ld/11/20612.jpg&amp;mb=imgdb_preview_21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723134"/>
            <a:ext cx="5715040" cy="4280094"/>
          </a:xfr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800" dirty="0" smtClean="0">
                <a:latin typeface="Segoe Print" pitchFamily="2" charset="0"/>
              </a:rPr>
              <a:t>Царство Вирусы</a:t>
            </a:r>
          </a:p>
        </p:txBody>
      </p:sp>
      <p:pic>
        <p:nvPicPr>
          <p:cNvPr id="4" name="Picture 2" descr="http://pravda-team.ru/pravda/image/article/1/6/1/24516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5984" y="1619647"/>
            <a:ext cx="4714891" cy="5095501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49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Segoe Print" pitchFamily="2" charset="0"/>
              </a:rPr>
              <a:t>«Зарядка для ума»</a:t>
            </a:r>
            <a:endParaRPr lang="ru-RU" sz="6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Segoe Print" pitchFamily="2" charset="0"/>
              </a:rPr>
              <a:t>Вопрос №1. </a:t>
            </a:r>
            <a:r>
              <a:rPr lang="ru-RU" sz="3600" b="1" dirty="0" smtClean="0">
                <a:latin typeface="Segoe Print" pitchFamily="2" charset="0"/>
              </a:rPr>
              <a:t>Сожительство двух организмов, полезное обоим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5" name="Содержимое 4" descr="http://im5-tub-ru.yandex.net/i?id=246272656-18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928934"/>
            <a:ext cx="3313508" cy="374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5-tub-ru.yandex.net/i?id=278795266-66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000372"/>
            <a:ext cx="3384376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571612"/>
            <a:ext cx="7467600" cy="164219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Segoe Print" pitchFamily="2" charset="0"/>
              </a:rPr>
              <a:t>Вопрос № 2. Процесс образования органических веществ в зеленых частях растения на свету</a:t>
            </a:r>
            <a:endParaRPr lang="ru-RU" sz="3200" dirty="0">
              <a:latin typeface="Segoe Print" pitchFamily="2" charset="0"/>
            </a:endParaRPr>
          </a:p>
        </p:txBody>
      </p:sp>
      <p:pic>
        <p:nvPicPr>
          <p:cNvPr id="5" name="Содержимое 4" descr="http://im2-tub-ru.yandex.net/i?id=458446847-54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429000"/>
            <a:ext cx="388843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7-tub-ru.yandex.net/i?id=426149793-36-72&amp;n=21">
            <a:hlinkClick r:id="rId4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500438"/>
            <a:ext cx="3571900" cy="316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берточная бумага">
      <a:dk1>
        <a:sysClr val="windowText" lastClr="000000"/>
      </a:dk1>
      <a:lt1>
        <a:sysClr val="window" lastClr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08BBDB"/>
      </a:accent3>
      <a:accent4>
        <a:srgbClr val="687CDD"/>
      </a:accent4>
      <a:accent5>
        <a:srgbClr val="28C874"/>
      </a:accent5>
      <a:accent6>
        <a:srgbClr val="E47963"/>
      </a:accent6>
      <a:hlink>
        <a:srgbClr val="64C143"/>
      </a:hlink>
      <a:folHlink>
        <a:srgbClr val="9A9A9A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Каллиграфи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439</Words>
  <Application>Microsoft Office PowerPoint</Application>
  <PresentationFormat>Экран (4:3)</PresentationFormat>
  <Paragraphs>88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Arial Black</vt:lpstr>
      <vt:lpstr>Calibri</vt:lpstr>
      <vt:lpstr>Microsoft Sans Serif</vt:lpstr>
      <vt:lpstr>Segoe Print</vt:lpstr>
      <vt:lpstr>Tahoma</vt:lpstr>
      <vt:lpstr>Times New Roman</vt:lpstr>
      <vt:lpstr>Verdana</vt:lpstr>
      <vt:lpstr>Тема1</vt:lpstr>
      <vt:lpstr>Презентация PowerPoint</vt:lpstr>
      <vt:lpstr>Царство Животные</vt:lpstr>
      <vt:lpstr>Царство Растения</vt:lpstr>
      <vt:lpstr>Царство Грибы</vt:lpstr>
      <vt:lpstr>Царство Бактерии</vt:lpstr>
      <vt:lpstr>Царство Вирусы</vt:lpstr>
      <vt:lpstr>«Зарядка для ума»</vt:lpstr>
      <vt:lpstr>Вопрос №1. Сожительство двух организмов, полезное обоим</vt:lpstr>
      <vt:lpstr>Вопрос № 2. Процесс образования органических веществ в зеленых частях растения на свету</vt:lpstr>
      <vt:lpstr>Вопрос № 3. Плесень, из которой впервые получили лекарство</vt:lpstr>
      <vt:lpstr>Вопрос  № 4. Организмы, которые питаются органическими веществами других живых организмов</vt:lpstr>
      <vt:lpstr>Вопрос № 5. Доядерные организмы </vt:lpstr>
      <vt:lpstr>Вопрос № 6. Грибы – это растения или животные? </vt:lpstr>
      <vt:lpstr>Вопрос № 7. Организмы, которые питаются органическими веществами отмерших организмов </vt:lpstr>
      <vt:lpstr>Вопрос № 8. Грибы, которые используют в хлебопечении</vt:lpstr>
      <vt:lpstr>Можно ли однозначно утверждать, что растения приносят только пользу, а грибы только вред?</vt:lpstr>
      <vt:lpstr>Тема урока: Значение живых организмов  в природе и жизни человека</vt:lpstr>
      <vt:lpstr>Цель урока:</vt:lpstr>
      <vt:lpstr>Презентация PowerPoint</vt:lpstr>
      <vt:lpstr>Презентация PowerPoint</vt:lpstr>
      <vt:lpstr>Презентация PowerPoint</vt:lpstr>
      <vt:lpstr>Вред или польза?</vt:lpstr>
      <vt:lpstr>Вред или польза?</vt:lpstr>
      <vt:lpstr>Наша пища</vt:lpstr>
      <vt:lpstr>Наша пища</vt:lpstr>
      <vt:lpstr>Вред или польза?</vt:lpstr>
      <vt:lpstr>Декоративные  растения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Животные</dc:title>
  <dc:creator>SONY</dc:creator>
  <cp:lastModifiedBy>User</cp:lastModifiedBy>
  <cp:revision>27</cp:revision>
  <dcterms:created xsi:type="dcterms:W3CDTF">2016-01-21T18:28:40Z</dcterms:created>
  <dcterms:modified xsi:type="dcterms:W3CDTF">2017-08-22T10:33:06Z</dcterms:modified>
</cp:coreProperties>
</file>