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308" r:id="rId2"/>
    <p:sldId id="291" r:id="rId3"/>
    <p:sldId id="281" r:id="rId4"/>
    <p:sldId id="257" r:id="rId5"/>
    <p:sldId id="258" r:id="rId6"/>
    <p:sldId id="259" r:id="rId7"/>
    <p:sldId id="290" r:id="rId8"/>
    <p:sldId id="292" r:id="rId9"/>
    <p:sldId id="294" r:id="rId10"/>
    <p:sldId id="296" r:id="rId11"/>
    <p:sldId id="295" r:id="rId12"/>
    <p:sldId id="298" r:id="rId13"/>
    <p:sldId id="282" r:id="rId14"/>
    <p:sldId id="261" r:id="rId15"/>
    <p:sldId id="262" r:id="rId16"/>
    <p:sldId id="265" r:id="rId17"/>
    <p:sldId id="266" r:id="rId18"/>
    <p:sldId id="267" r:id="rId19"/>
    <p:sldId id="268" r:id="rId20"/>
    <p:sldId id="269" r:id="rId21"/>
    <p:sldId id="287" r:id="rId22"/>
    <p:sldId id="302" r:id="rId23"/>
    <p:sldId id="301" r:id="rId24"/>
    <p:sldId id="304" r:id="rId25"/>
    <p:sldId id="303" r:id="rId26"/>
    <p:sldId id="305" r:id="rId27"/>
    <p:sldId id="300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72A2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A4%D0%B0%D0%B9%D0%BB:Afonina-Taisia-Still-life-with-Pussy-Willows-per02bw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Цвет в натюрморте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ИЗО, 6 класс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Грохотова</a:t>
            </a:r>
            <a:r>
              <a:rPr lang="ru-RU" dirty="0" smtClean="0"/>
              <a:t> Е.И., ГБОУ СОШ № 313, г. Санкт-Петербург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3811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Питер </a:t>
            </a:r>
            <a:r>
              <a:rPr lang="ru-RU" sz="2400" dirty="0" err="1" smtClean="0"/>
              <a:t>Клас</a:t>
            </a:r>
            <a:r>
              <a:rPr lang="ru-RU" sz="2400" dirty="0" smtClean="0"/>
              <a:t>. Завтрак. 1646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Виллем</a:t>
            </a:r>
            <a:r>
              <a:rPr lang="ru-RU" dirty="0" smtClean="0"/>
              <a:t> </a:t>
            </a:r>
            <a:r>
              <a:rPr lang="ru-RU" dirty="0" err="1" smtClean="0"/>
              <a:t>Клас</a:t>
            </a:r>
            <a:r>
              <a:rPr lang="ru-RU" dirty="0" smtClean="0"/>
              <a:t> </a:t>
            </a:r>
            <a:r>
              <a:rPr lang="ru-RU" dirty="0" err="1" smtClean="0"/>
              <a:t>Хеда</a:t>
            </a:r>
            <a:r>
              <a:rPr lang="ru-RU" dirty="0" smtClean="0"/>
              <a:t> «Натюрморт с ветчиной и серебряной посудой» (1649)</a:t>
            </a:r>
            <a:endParaRPr lang="ru-RU" dirty="0"/>
          </a:p>
        </p:txBody>
      </p:sp>
      <p:pic>
        <p:nvPicPr>
          <p:cNvPr id="59394" name="Picture 2" descr="http://www.palitra.co/wp-content/uploads/2013/1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600400" cy="4428492"/>
          </a:xfrm>
          <a:prstGeom prst="rect">
            <a:avLst/>
          </a:prstGeom>
          <a:noFill/>
        </p:spPr>
      </p:pic>
      <p:pic>
        <p:nvPicPr>
          <p:cNvPr id="9" name="Содержимое 8" descr="Безымянный 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2348880"/>
            <a:ext cx="4333875" cy="303847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Яркий колорит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Яркий колорит создается звонкими, насыщенными цветами; это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локальные цвета - </a:t>
            </a:r>
            <a:r>
              <a:rPr lang="ru-RU" dirty="0" smtClean="0"/>
              <a:t>яркие, чистые, несмешанные. Создается эффект декоративности. Взаимодействие цветов происходит по принципу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контраста.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683568" y="6237312"/>
            <a:ext cx="799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А. </a:t>
            </a:r>
            <a:r>
              <a:rPr lang="ru-RU" sz="2000" b="1" dirty="0" err="1">
                <a:latin typeface="Calibri" pitchFamily="34" charset="0"/>
              </a:rPr>
              <a:t>Матисс</a:t>
            </a:r>
            <a:r>
              <a:rPr lang="ru-RU" sz="2000" b="1" dirty="0">
                <a:latin typeface="Calibri" pitchFamily="34" charset="0"/>
              </a:rPr>
              <a:t>. Голубой натюрморт. </a:t>
            </a:r>
            <a:r>
              <a:rPr lang="ru-RU" sz="2000" b="1" dirty="0" smtClean="0">
                <a:latin typeface="Calibri" pitchFamily="34" charset="0"/>
              </a:rPr>
              <a:t>1907     М.С. Сарьян. Натюрморт </a:t>
            </a:r>
            <a:endParaRPr lang="ru-RU" sz="2000" b="1" dirty="0">
              <a:latin typeface="Calibri" pitchFamily="34" charset="0"/>
            </a:endParaRPr>
          </a:p>
        </p:txBody>
      </p:sp>
      <p:pic>
        <p:nvPicPr>
          <p:cNvPr id="43010" name="Picture 2" descr="АртРу.инфо - Иллюстрации - Сарьян Мартирос Серге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212976"/>
            <a:ext cx="3672408" cy="2917804"/>
          </a:xfrm>
          <a:prstGeom prst="rect">
            <a:avLst/>
          </a:prstGeom>
          <a:noFill/>
        </p:spPr>
      </p:pic>
      <p:pic>
        <p:nvPicPr>
          <p:cNvPr id="7" name="Рисунок 6" descr="Безымянный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140968"/>
            <a:ext cx="3990975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8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К.С. </a:t>
            </a:r>
            <a:r>
              <a:rPr lang="ru-RU" dirty="0" smtClean="0"/>
              <a:t>Петров-Водкин Яблоко и вишня 1907 г.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Огюст Ренуар «Яблоки и цветы»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&quot;Русская живопись&quot;. - THG.RU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407" y="2636912"/>
            <a:ext cx="2844358" cy="3724201"/>
          </a:xfrm>
          <a:prstGeom prst="rect">
            <a:avLst/>
          </a:prstGeom>
          <a:noFill/>
        </p:spPr>
      </p:pic>
      <p:pic>
        <p:nvPicPr>
          <p:cNvPr id="8" name="Picture 2" descr="J:\МХК\19 век\Ренуар\Apples and Flowers Les pommes et fleurs. c. 1895-96. Oil on canvas. Collection of B. Koller Berlin. Now in the Hermita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36912"/>
            <a:ext cx="4300220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66653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Цветовой контраст</a:t>
            </a:r>
            <a:endParaRPr lang="ru-RU" sz="5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Восприятие цвета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1. В зависимости от освещения (от источника света)</a:t>
            </a:r>
          </a:p>
          <a:p>
            <a:endParaRPr lang="ru-RU" dirty="0"/>
          </a:p>
        </p:txBody>
      </p:sp>
      <p:pic>
        <p:nvPicPr>
          <p:cNvPr id="4" name="Рисунок 3" descr="cm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852936"/>
            <a:ext cx="4824536" cy="3206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2. В зависимости от угла освещения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ms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5" y="1844824"/>
            <a:ext cx="6594879" cy="3976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4. Эффект контраста. Различные фоны.</a:t>
            </a:r>
          </a:p>
          <a:p>
            <a:endParaRPr lang="ru-RU" dirty="0"/>
          </a:p>
        </p:txBody>
      </p:sp>
      <p:pic>
        <p:nvPicPr>
          <p:cNvPr id="4" name="Рисунок 3" descr="cms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6768752" cy="4220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70924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5. Последовательный эффект контраста</a:t>
            </a:r>
          </a:p>
          <a:p>
            <a:endParaRPr lang="ru-RU" dirty="0"/>
          </a:p>
        </p:txBody>
      </p:sp>
      <p:pic>
        <p:nvPicPr>
          <p:cNvPr id="4" name="Рисунок 3" descr="cms.5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063925" cy="33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467600" cy="570924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6. Эффект контраста яркости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ms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6912768" cy="3151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92527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7. Эффект контраста тона</a:t>
            </a:r>
          </a:p>
          <a:p>
            <a:endParaRPr lang="ru-RU" dirty="0"/>
          </a:p>
        </p:txBody>
      </p:sp>
      <p:pic>
        <p:nvPicPr>
          <p:cNvPr id="4" name="Рисунок 3" descr="cms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7416824" cy="3381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Если </a:t>
            </a:r>
            <a:r>
              <a:rPr lang="ru-RU" sz="2000" b="1" dirty="0" smtClean="0"/>
              <a:t>видишь на картине</a:t>
            </a:r>
          </a:p>
          <a:p>
            <a:pPr>
              <a:buNone/>
            </a:pPr>
            <a:r>
              <a:rPr lang="ru-RU" sz="2000" b="1" dirty="0" smtClean="0"/>
              <a:t>Чашку кофе на столе, </a:t>
            </a:r>
          </a:p>
          <a:p>
            <a:pPr>
              <a:buNone/>
            </a:pPr>
            <a:r>
              <a:rPr lang="ru-RU" sz="2000" b="1" dirty="0" smtClean="0"/>
              <a:t>Или морс в большом графине,</a:t>
            </a:r>
          </a:p>
          <a:p>
            <a:pPr>
              <a:buNone/>
            </a:pPr>
            <a:r>
              <a:rPr lang="ru-RU" sz="2000" b="1" dirty="0" smtClean="0"/>
              <a:t>Или розу в хрустале, </a:t>
            </a:r>
          </a:p>
          <a:p>
            <a:pPr>
              <a:buNone/>
            </a:pPr>
            <a:r>
              <a:rPr lang="ru-RU" sz="2000" b="1" dirty="0" smtClean="0"/>
              <a:t>Или бронзовую вазу,</a:t>
            </a:r>
          </a:p>
          <a:p>
            <a:pPr>
              <a:buNone/>
            </a:pPr>
            <a:r>
              <a:rPr lang="ru-RU" sz="2000" b="1" dirty="0" smtClean="0"/>
              <a:t>Или грушу, или торт,</a:t>
            </a:r>
          </a:p>
          <a:p>
            <a:pPr>
              <a:buNone/>
            </a:pPr>
            <a:r>
              <a:rPr lang="ru-RU" sz="2000" b="1" dirty="0" smtClean="0"/>
              <a:t>Или все предметы сразу,</a:t>
            </a:r>
          </a:p>
          <a:p>
            <a:pPr>
              <a:buNone/>
            </a:pPr>
            <a:r>
              <a:rPr lang="ru-RU" sz="2000" b="1" dirty="0" smtClean="0"/>
              <a:t>Знай, что это – …</a:t>
            </a:r>
            <a:endParaRPr lang="ru-RU" sz="2000" dirty="0"/>
          </a:p>
        </p:txBody>
      </p:sp>
      <p:pic>
        <p:nvPicPr>
          <p:cNvPr id="4" name="Picture 2" descr="http://upload.wikimedia.org/wikipedia/commons/thumb/0/07/Afonina-Taisia-Still-life-with-Pussy-Willows-per02bw.jpg/220px-Afonina-Taisia-Still-life-with-Pussy-Willows-per02b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268760"/>
            <a:ext cx="3584855" cy="480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8. Эффект контраста цветности</a:t>
            </a:r>
          </a:p>
          <a:p>
            <a:endParaRPr lang="ru-RU" dirty="0"/>
          </a:p>
        </p:txBody>
      </p:sp>
      <p:pic>
        <p:nvPicPr>
          <p:cNvPr id="4" name="Рисунок 3" descr="cms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7507646" cy="3422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/>
          <a:lstStyle/>
          <a:p>
            <a:r>
              <a:rPr lang="ru-RU" dirty="0" smtClean="0"/>
              <a:t>Практическая работа № 1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4389120"/>
          </a:xfrm>
        </p:spPr>
        <p:txBody>
          <a:bodyPr/>
          <a:lstStyle/>
          <a:p>
            <a:r>
              <a:rPr lang="ru-RU" dirty="0" smtClean="0"/>
              <a:t>Сделать натюрморт на цветовом контрасте из плоских фигур. Аппликация. </a:t>
            </a:r>
          </a:p>
          <a:p>
            <a:r>
              <a:rPr lang="ru-RU" dirty="0" smtClean="0"/>
              <a:t>Приклеить на выбранный цветной фон </a:t>
            </a:r>
          </a:p>
          <a:p>
            <a:endParaRPr lang="ru-RU" dirty="0"/>
          </a:p>
        </p:txBody>
      </p:sp>
      <p:pic>
        <p:nvPicPr>
          <p:cNvPr id="6" name="Picture 3" descr="E:\Турманова И.Л.НАТЮРМОРТ теория\НАТЮРМОРТ\слайды блока уроков Натюрморт\SWScan00038.ti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11560" y="2708920"/>
            <a:ext cx="3478416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12976"/>
            <a:ext cx="8229600" cy="2090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Сближенные цвета или подобные цветовых соотношений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b="1" dirty="0" smtClean="0"/>
              <a:t>Как нарисовать красками натюрморт</a:t>
            </a:r>
            <a:r>
              <a:rPr lang="ru-RU" sz="4500" dirty="0" smtClean="0"/>
              <a:t> на сближенную цветовую гамму? </a:t>
            </a:r>
          </a:p>
          <a:p>
            <a:r>
              <a:rPr lang="ru-RU" sz="4500" dirty="0" smtClean="0"/>
              <a:t>Необходимо развить способности восприятия цвета и его оттенков, т.е. умение находить отличие одного цвета от другого в ряду одной группы цветов — теплой или холодной.</a:t>
            </a:r>
          </a:p>
          <a:p>
            <a:r>
              <a:rPr lang="ru-RU" sz="4500" dirty="0" smtClean="0"/>
              <a:t>Нужно прежде всего разобраться в общем цветовом ряду постановки. Сравнение близких между собой цветов обнаружит их расхождение и позволит более точно передать оттенки. Верно взятые отношения дают возможность найти каждому из них свое место в изображении и создать единую цветовую гамму.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6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r>
              <a:rPr lang="ru-RU" dirty="0" smtClean="0"/>
              <a:t>Пабло Пикассо. Натюрморт Кувшин с яблоками. 1919</a:t>
            </a:r>
          </a:p>
          <a:p>
            <a:endParaRPr lang="ru-RU" dirty="0"/>
          </a:p>
        </p:txBody>
      </p:sp>
      <p:pic>
        <p:nvPicPr>
          <p:cNvPr id="4" name="Picture 2" descr="J:\Открытое занятие\Pablo-Picasso_Nature-morte-au-pichet-et-aux-pommes_1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2958567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pic>
        <p:nvPicPr>
          <p:cNvPr id="1027" name="Picture 3" descr="J:\Открытое занятие\IMG_5843-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2903299" cy="4389437"/>
          </a:xfrm>
          <a:prstGeom prst="rect">
            <a:avLst/>
          </a:prstGeom>
          <a:noFill/>
        </p:spPr>
      </p:pic>
      <p:pic>
        <p:nvPicPr>
          <p:cNvPr id="1028" name="Picture 4" descr="J:\Открытое занятие\artlib_gallery-263349-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883328"/>
            <a:ext cx="3744416" cy="4615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J:\Открытое занятие\f0_373196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3292078" cy="4389437"/>
          </a:xfrm>
          <a:prstGeom prst="rect">
            <a:avLst/>
          </a:prstGeom>
          <a:noFill/>
        </p:spPr>
      </p:pic>
      <p:pic>
        <p:nvPicPr>
          <p:cNvPr id="2051" name="Picture 3" descr="J:\Открытое занятие\160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844824"/>
            <a:ext cx="5216288" cy="4339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Нарисовать натюрморт красками со сдержанным колоритом, где цвета взаимодействуют по принципу подобия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t0.gstatic.com/images?q=tbn:ANd9GcR13js-nEgjoNFQN1pul-doxBsyCAEIJzLYz7cHdTrCF7Zt7auYO8QtFcsMr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5652677" cy="49909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Picture 7" descr="http://t0.gstatic.com/images?q=tbn:ANd9GcSTQLbw5J_gXKx3iQYbBcH_EFO0j8dVv_8Lwj1ECe1BEnmqyFjx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69255">
            <a:off x="5023114" y="3743615"/>
            <a:ext cx="1876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Что такое натюрморт?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Натюрморт – один из жанров изобразительного искусства, посвященный воспроизведению предметов обихода, фруктов, овощей, цветов и т.п.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600" dirty="0" smtClean="0"/>
              <a:t>Что такое цвет?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Цвет</a:t>
            </a:r>
            <a:r>
              <a:rPr lang="ru-RU" sz="2000" dirty="0" smtClean="0"/>
              <a:t>- это свойство света. Физика рассматривает свет как электромагнитную волну. Те длины волн, которые способен воспринимать человеческий глаз носит название видимого света. Например, свет с наибольшей длиной волны мы воспринимаем как красный, а с наименьшей – как фиолетовый. </a:t>
            </a:r>
            <a:endParaRPr lang="ru-RU" sz="2000" dirty="0"/>
          </a:p>
        </p:txBody>
      </p:sp>
      <p:pic>
        <p:nvPicPr>
          <p:cNvPr id="6" name="Содержимое 5" descr="cms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701131"/>
            <a:ext cx="7620000" cy="285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Цветовой круг</a:t>
            </a:r>
            <a:endParaRPr lang="ru-RU" dirty="0"/>
          </a:p>
        </p:txBody>
      </p:sp>
      <p:pic>
        <p:nvPicPr>
          <p:cNvPr id="4" name="Содержимое 3" descr="18%20%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6760" y="1935163"/>
            <a:ext cx="4250479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5-02-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7704856" cy="42713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колорит?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Колорит происходит от латинского слова </a:t>
            </a:r>
            <a:r>
              <a:rPr lang="ru-RU" b="1" dirty="0" smtClean="0"/>
              <a:t>«</a:t>
            </a:r>
            <a:r>
              <a:rPr lang="ru-RU" b="1" dirty="0" err="1" smtClean="0"/>
              <a:t>color</a:t>
            </a:r>
            <a:r>
              <a:rPr lang="ru-RU" b="1" dirty="0" smtClean="0"/>
              <a:t>», </a:t>
            </a:r>
            <a:r>
              <a:rPr lang="ru-RU" dirty="0" smtClean="0"/>
              <a:t>что означает «цвет».</a:t>
            </a:r>
          </a:p>
          <a:p>
            <a:pPr>
              <a:buNone/>
            </a:pPr>
            <a:r>
              <a:rPr lang="ru-RU" dirty="0" smtClean="0"/>
              <a:t>	Цвет- главное выразительное средство в живописи. С его помощью мы можем выразить свое настроение и передать в картине. </a:t>
            </a:r>
          </a:p>
          <a:p>
            <a:pPr>
              <a:buNone/>
            </a:pPr>
            <a:r>
              <a:rPr lang="ru-RU" dirty="0" smtClean="0"/>
              <a:t>	Колорит может быть теплым или холодным, сдержанным или ярким, динамичным.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Натюрморты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Холодный колорит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Теплый колорит</a:t>
            </a:r>
            <a:endParaRPr lang="ru-RU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93650" y="2514600"/>
            <a:ext cx="3144524" cy="3846513"/>
          </a:xfrm>
          <a:prstGeom prst="round2DiagRect">
            <a:avLst>
              <a:gd name="adj1" fmla="val 0"/>
              <a:gd name="adj2" fmla="val 17643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Содержимое 9" descr="Безымянный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762557"/>
            <a:ext cx="4040188" cy="335059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Сдержанный колорит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Сдержанный колорит создается сближенными по цвету оттенками, глухими и малонасыщенными. И цвета взаимодействуют между собой по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принципу подобия.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http://stilleben.narod.ru/gal10/8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41816"/>
            <a:ext cx="3240360" cy="273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683568" y="6021288"/>
            <a:ext cx="3578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К.С. Петров-Водкин. </a:t>
            </a:r>
          </a:p>
          <a:p>
            <a:r>
              <a:rPr lang="ru-RU" sz="2000" b="1" dirty="0">
                <a:latin typeface="Calibri" pitchFamily="34" charset="0"/>
              </a:rPr>
              <a:t>Натюрморт со скрипкой. 1918 </a:t>
            </a:r>
          </a:p>
        </p:txBody>
      </p:sp>
      <p:pic>
        <p:nvPicPr>
          <p:cNvPr id="6" name="Picture 4" descr="http://stilleben.narod.ru/gal11/96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898702"/>
            <a:ext cx="309634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4"/>
          <p:cNvSpPr>
            <a:spLocks noChangeArrowheads="1"/>
          </p:cNvSpPr>
          <p:nvPr/>
        </p:nvSpPr>
        <p:spPr bwMode="auto">
          <a:xfrm>
            <a:off x="4860032" y="5949280"/>
            <a:ext cx="3575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Calibri" pitchFamily="34" charset="0"/>
              </a:rPr>
              <a:t>П.В. Кузнецов. Цветы Бухары. </a:t>
            </a:r>
          </a:p>
          <a:p>
            <a:r>
              <a:rPr lang="ru-RU" sz="2000" b="1" dirty="0">
                <a:latin typeface="Calibri" pitchFamily="34" charset="0"/>
              </a:rPr>
              <a:t>1913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1277</TotalTime>
  <Words>323</Words>
  <Application>Microsoft Office PowerPoint</Application>
  <PresentationFormat>Экран (4:3)</PresentationFormat>
  <Paragraphs>60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Цвет в натюрморте</vt:lpstr>
      <vt:lpstr>Слайд 2</vt:lpstr>
      <vt:lpstr>Что такое натюрморт?</vt:lpstr>
      <vt:lpstr> Что такое цвет? Цвет- это свойство света. Физика рассматривает свет как электромагнитную волну. Те длины волн, которые способен воспринимать человеческий глаз носит название видимого света. Например, свет с наибольшей длиной волны мы воспринимаем как красный, а с наименьшей – как фиолетовый. </vt:lpstr>
      <vt:lpstr>Цветовой круг</vt:lpstr>
      <vt:lpstr>Слайд 6</vt:lpstr>
      <vt:lpstr>Что такое колорит?</vt:lpstr>
      <vt:lpstr>Натюрморты</vt:lpstr>
      <vt:lpstr>Сдержанный колорит</vt:lpstr>
      <vt:lpstr>Слайд 10</vt:lpstr>
      <vt:lpstr>Яркий колорит </vt:lpstr>
      <vt:lpstr>Слайд 12</vt:lpstr>
      <vt:lpstr>Цветовой контраст</vt:lpstr>
      <vt:lpstr>Восприятие цвета </vt:lpstr>
      <vt:lpstr>Слайд 15</vt:lpstr>
      <vt:lpstr>Слайд 16</vt:lpstr>
      <vt:lpstr>Слайд 17</vt:lpstr>
      <vt:lpstr>Слайд 18</vt:lpstr>
      <vt:lpstr>Слайд 19</vt:lpstr>
      <vt:lpstr>Слайд 20</vt:lpstr>
      <vt:lpstr>Практическая работа № 1</vt:lpstr>
      <vt:lpstr>    Сближенные цвета или подобные цветовых соотношений</vt:lpstr>
      <vt:lpstr>  </vt:lpstr>
      <vt:lpstr>Слайд 24</vt:lpstr>
      <vt:lpstr>Примеры</vt:lpstr>
      <vt:lpstr>Слайд 26</vt:lpstr>
      <vt:lpstr>Практическая работа №2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цвета в интерьере</dc:title>
  <dc:creator>Admin</dc:creator>
  <cp:lastModifiedBy>Your User Name</cp:lastModifiedBy>
  <cp:revision>129</cp:revision>
  <dcterms:created xsi:type="dcterms:W3CDTF">2013-12-03T17:07:09Z</dcterms:created>
  <dcterms:modified xsi:type="dcterms:W3CDTF">2017-08-22T13:07:25Z</dcterms:modified>
</cp:coreProperties>
</file>