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72" r:id="rId3"/>
    <p:sldId id="271" r:id="rId4"/>
    <p:sldId id="277" r:id="rId5"/>
    <p:sldId id="278" r:id="rId6"/>
    <p:sldId id="283" r:id="rId7"/>
    <p:sldId id="280" r:id="rId8"/>
    <p:sldId id="284" r:id="rId9"/>
    <p:sldId id="294" r:id="rId10"/>
    <p:sldId id="296" r:id="rId11"/>
    <p:sldId id="292"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EC6DBB69-3FD3-4B53-8B9F-75397677ACF0}" type="datetimeFigureOut">
              <a:rPr lang="ru-RU" smtClean="0"/>
              <a:t>22.08.2017</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917CFEE4-FDB5-4A80-B41C-93CD1664EEFD}" type="slidenum">
              <a:rPr lang="ru-RU" smtClean="0"/>
              <a:t>‹#›</a:t>
            </a:fld>
            <a:endParaRPr lang="ru-RU" dirty="0"/>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C6DBB69-3FD3-4B53-8B9F-75397677ACF0}" type="datetimeFigureOut">
              <a:rPr lang="ru-RU" smtClean="0"/>
              <a:t>22.08.2017</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917CFEE4-FDB5-4A80-B41C-93CD1664EEFD}"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C6DBB69-3FD3-4B53-8B9F-75397677ACF0}" type="datetimeFigureOut">
              <a:rPr lang="ru-RU" smtClean="0"/>
              <a:t>22.08.2017</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917CFEE4-FDB5-4A80-B41C-93CD1664EEFD}"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C6DBB69-3FD3-4B53-8B9F-75397677ACF0}" type="datetimeFigureOut">
              <a:rPr lang="ru-RU" smtClean="0"/>
              <a:t>22.08.2017</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917CFEE4-FDB5-4A80-B41C-93CD1664EEFD}" type="slidenum">
              <a:rPr lang="ru-RU" smtClean="0"/>
              <a:t>‹#›</a:t>
            </a:fld>
            <a:endParaRPr lang="ru-RU" dirty="0"/>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C6DBB69-3FD3-4B53-8B9F-75397677ACF0}" type="datetimeFigureOut">
              <a:rPr lang="ru-RU" smtClean="0"/>
              <a:t>22.08.2017</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917CFEE4-FDB5-4A80-B41C-93CD1664EEFD}"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C6DBB69-3FD3-4B53-8B9F-75397677ACF0}" type="datetimeFigureOut">
              <a:rPr lang="ru-RU" smtClean="0"/>
              <a:t>22.08.2017</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917CFEE4-FDB5-4A80-B41C-93CD1664EEFD}" type="slidenum">
              <a:rPr lang="ru-RU" smtClean="0"/>
              <a:t>‹#›</a:t>
            </a:fld>
            <a:endParaRPr lang="ru-RU" dirty="0"/>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EC6DBB69-3FD3-4B53-8B9F-75397677ACF0}" type="datetimeFigureOut">
              <a:rPr lang="ru-RU" smtClean="0"/>
              <a:t>22.08.2017</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917CFEE4-FDB5-4A80-B41C-93CD1664EEFD}" type="slidenum">
              <a:rPr lang="ru-RU" smtClean="0"/>
              <a:t>‹#›</a:t>
            </a:fld>
            <a:endParaRPr lang="ru-RU" dirty="0"/>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EC6DBB69-3FD3-4B53-8B9F-75397677ACF0}" type="datetimeFigureOut">
              <a:rPr lang="ru-RU" smtClean="0"/>
              <a:t>22.08.2017</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917CFEE4-FDB5-4A80-B41C-93CD1664EEFD}"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6DBB69-3FD3-4B53-8B9F-75397677ACF0}" type="datetimeFigureOut">
              <a:rPr lang="ru-RU" smtClean="0"/>
              <a:t>22.08.2017</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917CFEE4-FDB5-4A80-B41C-93CD1664EEFD}"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C6DBB69-3FD3-4B53-8B9F-75397677ACF0}" type="datetimeFigureOut">
              <a:rPr lang="ru-RU" smtClean="0"/>
              <a:t>22.08.2017</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917CFEE4-FDB5-4A80-B41C-93CD1664EEFD}"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C6DBB69-3FD3-4B53-8B9F-75397677ACF0}" type="datetimeFigureOut">
              <a:rPr lang="ru-RU" smtClean="0"/>
              <a:t>22.08.2017</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917CFEE4-FDB5-4A80-B41C-93CD1664EEFD}" type="slidenum">
              <a:rPr lang="ru-RU" smtClean="0"/>
              <a:t>‹#›</a:t>
            </a:fld>
            <a:endParaRPr lang="ru-RU" dirty="0"/>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EC6DBB69-3FD3-4B53-8B9F-75397677ACF0}" type="datetimeFigureOut">
              <a:rPr lang="ru-RU" smtClean="0"/>
              <a:t>22.08.2017</a:t>
            </a:fld>
            <a:endParaRPr lang="ru-RU" dirty="0"/>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dirty="0"/>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917CFEE4-FDB5-4A80-B41C-93CD1664EEFD}" type="slidenum">
              <a:rPr lang="ru-RU" smtClean="0"/>
              <a:t>‹#›</a:t>
            </a:fld>
            <a:endParaRPr lang="ru-RU"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683568" y="4797152"/>
            <a:ext cx="7848871" cy="1713576"/>
          </a:xfrm>
        </p:spPr>
        <p:txBody>
          <a:bodyPr>
            <a:normAutofit fontScale="92500" lnSpcReduction="10000"/>
          </a:bodyPr>
          <a:lstStyle/>
          <a:p>
            <a:pPr algn="ctr"/>
            <a:r>
              <a:rPr lang="ru-RU" sz="1800" dirty="0" smtClean="0"/>
              <a:t>Работу выполнил </a:t>
            </a:r>
            <a:r>
              <a:rPr lang="ru-RU" sz="1800" dirty="0"/>
              <a:t>Егоров </a:t>
            </a:r>
            <a:r>
              <a:rPr lang="ru-RU" sz="1800" dirty="0" smtClean="0"/>
              <a:t>Павел,</a:t>
            </a:r>
            <a:endParaRPr lang="ru-RU" sz="1800" dirty="0"/>
          </a:p>
          <a:p>
            <a:pPr algn="ctr"/>
            <a:r>
              <a:rPr lang="ru-RU" sz="1800" dirty="0" smtClean="0"/>
              <a:t>ученик 7а класса МБОУ «Средняя школа №18»</a:t>
            </a:r>
          </a:p>
          <a:p>
            <a:pPr algn="ctr"/>
            <a:r>
              <a:rPr lang="ru-RU" sz="1800" dirty="0" smtClean="0"/>
              <a:t>г. Дзержинск Нижегородская область</a:t>
            </a:r>
          </a:p>
          <a:p>
            <a:pPr algn="ctr"/>
            <a:r>
              <a:rPr lang="ru-RU" sz="1800" dirty="0" smtClean="0"/>
              <a:t>Руководитель: Брыкина Марина Юрьевна,</a:t>
            </a:r>
          </a:p>
          <a:p>
            <a:pPr algn="ctr"/>
            <a:r>
              <a:rPr lang="ru-RU" sz="1800" dirty="0" smtClean="0"/>
              <a:t>учитель физики МБОУ </a:t>
            </a:r>
            <a:r>
              <a:rPr lang="ru-RU" sz="1800" dirty="0"/>
              <a:t>«Средняя школа №18»</a:t>
            </a:r>
          </a:p>
          <a:p>
            <a:pPr algn="ctr"/>
            <a:endParaRPr lang="ru-RU" sz="1800" dirty="0"/>
          </a:p>
        </p:txBody>
      </p:sp>
      <p:sp>
        <p:nvSpPr>
          <p:cNvPr id="2" name="Заголовок 1"/>
          <p:cNvSpPr>
            <a:spLocks noGrp="1"/>
          </p:cNvSpPr>
          <p:nvPr>
            <p:ph type="ctrTitle"/>
          </p:nvPr>
        </p:nvSpPr>
        <p:spPr>
          <a:xfrm>
            <a:off x="251520" y="1628799"/>
            <a:ext cx="8640959" cy="1728193"/>
          </a:xfrm>
        </p:spPr>
        <p:txBody>
          <a:bodyPr/>
          <a:lstStyle/>
          <a:p>
            <a:pPr marL="182880" indent="0" algn="ctr">
              <a:buNone/>
            </a:pPr>
            <a:r>
              <a:rPr lang="ru-RU" sz="8000" i="1" dirty="0" smtClean="0">
                <a:latin typeface="Times New Roman" panose="02020603050405020304" pitchFamily="18" charset="0"/>
                <a:cs typeface="Times New Roman" panose="02020603050405020304" pitchFamily="18" charset="0"/>
              </a:rPr>
              <a:t>С мечтой о небе</a:t>
            </a:r>
            <a:endParaRPr lang="ru-RU" sz="80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728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0"/>
            <a:ext cx="8784976" cy="1628800"/>
          </a:xfrm>
        </p:spPr>
        <p:txBody>
          <a:bodyPr/>
          <a:lstStyle/>
          <a:p>
            <a:pPr marL="0" indent="0" algn="ctr">
              <a:buNone/>
            </a:pPr>
            <a:r>
              <a:rPr lang="ru-RU" sz="2400" dirty="0" smtClean="0"/>
              <a:t>Что общего между белкой, бумажным самолётиком и вингсьютом? </a:t>
            </a:r>
            <a:endParaRPr lang="ru-RU" sz="2400" dirty="0"/>
          </a:p>
        </p:txBody>
      </p:sp>
      <p:sp>
        <p:nvSpPr>
          <p:cNvPr id="3" name="Объект 2"/>
          <p:cNvSpPr>
            <a:spLocks noGrp="1"/>
          </p:cNvSpPr>
          <p:nvPr>
            <p:ph sz="quarter" idx="13"/>
          </p:nvPr>
        </p:nvSpPr>
        <p:spPr>
          <a:xfrm>
            <a:off x="179512" y="620688"/>
            <a:ext cx="8784976" cy="6120680"/>
          </a:xfrm>
        </p:spPr>
        <p:txBody>
          <a:bodyPr/>
          <a:lstStyle/>
          <a:p>
            <a:pPr marL="45720" indent="0" algn="just" fontAlgn="base">
              <a:buNone/>
            </a:pPr>
            <a:r>
              <a:rPr lang="ru-RU" sz="1500" dirty="0" smtClean="0"/>
              <a:t>“</a:t>
            </a:r>
            <a:r>
              <a:rPr lang="ru-RU" sz="1500" dirty="0"/>
              <a:t>Wing </a:t>
            </a:r>
            <a:r>
              <a:rPr lang="ru-RU" sz="1500" dirty="0" err="1"/>
              <a:t>suite</a:t>
            </a:r>
            <a:r>
              <a:rPr lang="ru-RU" sz="1500" dirty="0"/>
              <a:t>” - костюм-крыло для парашютистов, </a:t>
            </a:r>
            <a:r>
              <a:rPr lang="ru-RU" sz="1500" dirty="0" smtClean="0"/>
              <a:t>позволяющий осуществлять горизонтальный полет, является также более практичным подобием бумажному самолету. </a:t>
            </a:r>
            <a:r>
              <a:rPr lang="ru-RU" sz="1500" dirty="0"/>
              <a:t>Кстати, аэродинамическое качество такого костюма меньше, чем у бумажного </a:t>
            </a:r>
            <a:r>
              <a:rPr lang="ru-RU" sz="1500" dirty="0" smtClean="0"/>
              <a:t>самолета-не </a:t>
            </a:r>
            <a:r>
              <a:rPr lang="ru-RU" sz="1500" dirty="0"/>
              <a:t>больше </a:t>
            </a:r>
            <a:r>
              <a:rPr lang="ru-RU" sz="1500" dirty="0" smtClean="0"/>
              <a:t>3-х</a:t>
            </a:r>
          </a:p>
          <a:p>
            <a:pPr marL="45720" indent="0" algn="just" fontAlgn="base">
              <a:buNone/>
            </a:pPr>
            <a:r>
              <a:rPr lang="ru-RU" sz="1500" dirty="0" smtClean="0"/>
              <a:t>На </a:t>
            </a:r>
            <a:r>
              <a:rPr lang="ru-RU" sz="1500" dirty="0"/>
              <a:t>самом деле белка-летяга не летает, а планирует в воздухе, перемещаясь с одного дерева на </a:t>
            </a:r>
            <a:r>
              <a:rPr lang="ru-RU" sz="1500" dirty="0" smtClean="0"/>
              <a:t>другое. Между </a:t>
            </a:r>
            <a:r>
              <a:rPr lang="ru-RU" sz="1500" dirty="0"/>
              <a:t>задними и передними лапами этого зверька расположена кожаная мембрана. Когда белка прыгает, она расправляет конечности в стороны, и перепонка натягивается, действуя как парашют и позволяя грызуну планировать и управлять своим полетом и разворачиваться на 90 градусов. Во время полёта её передние конечности широко расставлены, а задние прижаты к хвосту, образуя треугольный силуэт, что белку иногда сравнивают с </a:t>
            </a:r>
            <a:r>
              <a:rPr lang="ru-RU" sz="1500" dirty="0" smtClean="0"/>
              <a:t>рыбой.</a:t>
            </a:r>
            <a:r>
              <a:rPr lang="ru-RU" sz="1600" dirty="0"/>
              <a:t> </a:t>
            </a:r>
            <a:r>
              <a:rPr lang="ru-RU" sz="1500" dirty="0" smtClean="0"/>
              <a:t>Летяга может </a:t>
            </a:r>
            <a:r>
              <a:rPr lang="ru-RU" sz="1500" dirty="0"/>
              <a:t>летать на расстояние до 50 метров. Максимальное расстояние полета летяги, которое ученым удалось зафиксировать, составило 90 метров. Чтобы пролетать как можно дальше, летяга обычно взбирается на верхушку дерева, с которого собирается планировать на другое</a:t>
            </a:r>
            <a:r>
              <a:rPr lang="ru-RU" sz="1600" dirty="0"/>
              <a:t> </a:t>
            </a:r>
            <a:r>
              <a:rPr lang="ru-RU" sz="1500" dirty="0"/>
              <a:t>дерево.</a:t>
            </a:r>
          </a:p>
          <a:p>
            <a:pPr marL="45720" indent="0" algn="just" fontAlgn="base">
              <a:buNone/>
            </a:pPr>
            <a:r>
              <a:rPr lang="ru-RU" sz="1500" dirty="0" smtClean="0"/>
              <a:t> </a:t>
            </a:r>
            <a:endParaRPr lang="ru-RU" sz="1500" dirty="0"/>
          </a:p>
          <a:p>
            <a:pPr marL="45720" indent="0">
              <a:buNone/>
            </a:pPr>
            <a:endParaRPr lang="ru-RU" dirty="0"/>
          </a:p>
        </p:txBody>
      </p:sp>
      <p:pic>
        <p:nvPicPr>
          <p:cNvPr id="4" name="Рисунок 3" descr="http://img.leprosorium.com/1117370"/>
          <p:cNvPicPr/>
          <p:nvPr/>
        </p:nvPicPr>
        <p:blipFill rotWithShape="1">
          <a:blip r:embed="rId2" cstate="print">
            <a:extLst>
              <a:ext uri="{28A0092B-C50C-407E-A947-70E740481C1C}">
                <a14:useLocalDpi xmlns:a14="http://schemas.microsoft.com/office/drawing/2010/main" val="0"/>
              </a:ext>
            </a:extLst>
          </a:blip>
          <a:srcRect/>
          <a:stretch/>
        </p:blipFill>
        <p:spPr bwMode="auto">
          <a:xfrm>
            <a:off x="0" y="3750563"/>
            <a:ext cx="4857076" cy="3065751"/>
          </a:xfrm>
          <a:prstGeom prst="rect">
            <a:avLst/>
          </a:prstGeom>
          <a:noFill/>
          <a:ln>
            <a:noFill/>
          </a:ln>
        </p:spPr>
      </p:pic>
      <p:pic>
        <p:nvPicPr>
          <p:cNvPr id="6" name="Рисунок 5" descr="http://content.foto.mail.ru/mail/gregfoster/_answers/i-1124.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57076" y="4591976"/>
            <a:ext cx="1763688" cy="2183415"/>
          </a:xfrm>
          <a:prstGeom prst="rect">
            <a:avLst/>
          </a:prstGeom>
          <a:noFill/>
          <a:ln>
            <a:noFill/>
          </a:ln>
        </p:spPr>
      </p:pic>
      <p:sp>
        <p:nvSpPr>
          <p:cNvPr id="7" name="TextBox 6"/>
          <p:cNvSpPr txBox="1"/>
          <p:nvPr/>
        </p:nvSpPr>
        <p:spPr>
          <a:xfrm>
            <a:off x="2719514" y="3841055"/>
            <a:ext cx="2376264" cy="338554"/>
          </a:xfrm>
          <a:prstGeom prst="rect">
            <a:avLst/>
          </a:prstGeom>
          <a:noFill/>
        </p:spPr>
        <p:txBody>
          <a:bodyPr wrap="square" rtlCol="0">
            <a:spAutoFit/>
          </a:bodyPr>
          <a:lstStyle/>
          <a:p>
            <a:r>
              <a:rPr lang="ru-RU" sz="1600" dirty="0" smtClean="0"/>
              <a:t>Практический аналог</a:t>
            </a:r>
            <a:endParaRPr lang="ru-RU" sz="1600" dirty="0"/>
          </a:p>
        </p:txBody>
      </p:sp>
      <p:pic>
        <p:nvPicPr>
          <p:cNvPr id="7170" name="Picture 2" descr="https://im0-tub-ru.yandex.net/i?id=89e21cc8ed0bbd78a4545ac25761b4ec&amp;n=33&amp;h=215&amp;w=38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623720" y="3532832"/>
            <a:ext cx="2459115" cy="1748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76896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16632"/>
            <a:ext cx="8784976" cy="792088"/>
          </a:xfrm>
        </p:spPr>
        <p:txBody>
          <a:bodyPr/>
          <a:lstStyle/>
          <a:p>
            <a:pPr marL="0" indent="0" algn="ctr">
              <a:buNone/>
            </a:pPr>
            <a:r>
              <a:rPr lang="ru-RU" dirty="0" smtClean="0"/>
              <a:t>Спасибо за внимание!</a:t>
            </a:r>
            <a:endParaRPr lang="ru-RU" dirty="0"/>
          </a:p>
        </p:txBody>
      </p:sp>
      <p:pic>
        <p:nvPicPr>
          <p:cNvPr id="2051" name="Picture 3"/>
          <p:cNvPicPr>
            <a:picLocks noGrp="1" noChangeAspect="1" noChangeArrowheads="1"/>
          </p:cNvPicPr>
          <p:nvPr>
            <p:ph sz="quarter" idx="13"/>
          </p:nvPr>
        </p:nvPicPr>
        <p:blipFill>
          <a:blip r:embed="rId2" cstate="print">
            <a:extLst>
              <a:ext uri="{28A0092B-C50C-407E-A947-70E740481C1C}">
                <a14:useLocalDpi xmlns:a14="http://schemas.microsoft.com/office/drawing/2010/main" val="0"/>
              </a:ext>
            </a:extLst>
          </a:blip>
          <a:stretch>
            <a:fillRect/>
          </a:stretch>
        </p:blipFill>
        <p:spPr bwMode="auto">
          <a:xfrm>
            <a:off x="337345" y="1052736"/>
            <a:ext cx="8496944" cy="55446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323528" y="4365104"/>
            <a:ext cx="5832648" cy="1384995"/>
          </a:xfrm>
          <a:prstGeom prst="rect">
            <a:avLst/>
          </a:prstGeom>
          <a:noFill/>
        </p:spPr>
        <p:txBody>
          <a:bodyPr wrap="square" rtlCol="0">
            <a:spAutoFit/>
          </a:bodyPr>
          <a:lstStyle/>
          <a:p>
            <a:r>
              <a:rPr lang="ru-RU" sz="1200" dirty="0" smtClean="0"/>
              <a:t>Использованные источники:</a:t>
            </a:r>
          </a:p>
          <a:p>
            <a:r>
              <a:rPr lang="ru-RU" sz="1200" dirty="0" err="1" smtClean="0"/>
              <a:t>А.Евстигнеев</a:t>
            </a:r>
            <a:r>
              <a:rPr lang="ru-RU" sz="1200" dirty="0" smtClean="0"/>
              <a:t>, </a:t>
            </a:r>
            <a:r>
              <a:rPr lang="ru-RU" sz="1200" dirty="0" err="1" smtClean="0"/>
              <a:t>А.Ященко.Как</a:t>
            </a:r>
            <a:r>
              <a:rPr lang="ru-RU" sz="1200" dirty="0" smtClean="0"/>
              <a:t> человек научился летать? М.: КАПИТАЛ, 2016</a:t>
            </a:r>
          </a:p>
          <a:p>
            <a:r>
              <a:rPr lang="ru-RU" sz="1200" dirty="0"/>
              <a:t>Журнал Популярная механика. Февраль 2017</a:t>
            </a:r>
          </a:p>
          <a:p>
            <a:r>
              <a:rPr lang="ru-RU" sz="1200" dirty="0"/>
              <a:t>Журнал Популярная механика. Март 2017</a:t>
            </a:r>
          </a:p>
          <a:p>
            <a:r>
              <a:rPr lang="ru-RU" sz="1200" dirty="0" smtClean="0"/>
              <a:t>http</a:t>
            </a:r>
            <a:r>
              <a:rPr lang="ru-RU" sz="1200" dirty="0"/>
              <a:t>://history-thema.com/istoriya-zarozhdeniya-samoletostroeniya</a:t>
            </a:r>
          </a:p>
          <a:p>
            <a:r>
              <a:rPr lang="ru-RU" sz="1200" dirty="0" err="1"/>
              <a:t>Мастерок.жж.рф</a:t>
            </a:r>
            <a:endParaRPr lang="ru-RU" sz="1200" dirty="0"/>
          </a:p>
          <a:p>
            <a:endParaRPr lang="ru-RU" sz="1200" dirty="0"/>
          </a:p>
        </p:txBody>
      </p:sp>
    </p:spTree>
    <p:extLst>
      <p:ext uri="{BB962C8B-B14F-4D97-AF65-F5344CB8AC3E}">
        <p14:creationId xmlns:p14="http://schemas.microsoft.com/office/powerpoint/2010/main" val="13709332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4624"/>
            <a:ext cx="8784976" cy="864096"/>
          </a:xfrm>
        </p:spPr>
        <p:txBody>
          <a:bodyPr/>
          <a:lstStyle/>
          <a:p>
            <a:pPr marL="0" indent="0" algn="ctr">
              <a:buNone/>
            </a:pPr>
            <a:r>
              <a:rPr lang="ru-RU" dirty="0" smtClean="0"/>
              <a:t>Сверхлёгкая авиация</a:t>
            </a:r>
            <a:endParaRPr lang="ru-RU" dirty="0"/>
          </a:p>
        </p:txBody>
      </p:sp>
      <p:sp>
        <p:nvSpPr>
          <p:cNvPr id="3" name="Объект 2"/>
          <p:cNvSpPr>
            <a:spLocks noGrp="1"/>
          </p:cNvSpPr>
          <p:nvPr>
            <p:ph sz="quarter" idx="13"/>
          </p:nvPr>
        </p:nvSpPr>
        <p:spPr>
          <a:xfrm>
            <a:off x="179512" y="764704"/>
            <a:ext cx="8784976" cy="5904656"/>
          </a:xfrm>
        </p:spPr>
        <p:txBody>
          <a:bodyPr>
            <a:normAutofit/>
          </a:bodyPr>
          <a:lstStyle/>
          <a:p>
            <a:pPr marL="45720" indent="0" algn="just">
              <a:buNone/>
            </a:pPr>
            <a:r>
              <a:rPr lang="ru-RU" sz="2400" dirty="0"/>
              <a:t>С давних времен человек грезил полетом. Появление самолетов ничуть не уменьшило актуальность древнего желания. Но мир непрестанно совершенствуется, и сегодня мечта человеческая практически стала реальностью. Чтобы почувствовать себя птицей достаточно облачиться в специальную костюмную экипировку </a:t>
            </a:r>
            <a:r>
              <a:rPr lang="ru-RU" sz="2400" dirty="0" smtClean="0"/>
              <a:t>.</a:t>
            </a:r>
          </a:p>
          <a:p>
            <a:pPr marL="45720" indent="0" algn="just">
              <a:buNone/>
            </a:pPr>
            <a:r>
              <a:rPr lang="ru-RU" sz="2400" dirty="0" smtClean="0"/>
              <a:t>Сегодня существует много летательных устройств, которые называются </a:t>
            </a:r>
            <a:r>
              <a:rPr lang="ru-RU" sz="2400" b="1" i="1" dirty="0" smtClean="0"/>
              <a:t>СЛА</a:t>
            </a:r>
            <a:r>
              <a:rPr lang="ru-RU" sz="2400" i="1" dirty="0" smtClean="0"/>
              <a:t> </a:t>
            </a:r>
            <a:r>
              <a:rPr lang="ru-RU" sz="2400" dirty="0" smtClean="0"/>
              <a:t>- сверхлёгкая авиация. К ним относятся летательные аппараты, которые весят не более 495 кг, а скорость меньше 65 км/ч.</a:t>
            </a:r>
          </a:p>
          <a:p>
            <a:pPr marL="45720" indent="0" algn="just">
              <a:buNone/>
            </a:pPr>
            <a:r>
              <a:rPr lang="ru-RU" sz="2400" dirty="0" smtClean="0"/>
              <a:t>СЛА подразделяются на моторную и безмоторную. К ней относятся: дельтапланы, парапланы, мотопарапланы, планеры, аэрошюты, автожиры, а так же парашюты.</a:t>
            </a:r>
          </a:p>
          <a:p>
            <a:pPr marL="45720" indent="0" algn="just">
              <a:buNone/>
            </a:pPr>
            <a:endParaRPr lang="ru-RU" sz="2400" dirty="0"/>
          </a:p>
        </p:txBody>
      </p:sp>
    </p:spTree>
    <p:extLst>
      <p:ext uri="{BB962C8B-B14F-4D97-AF65-F5344CB8AC3E}">
        <p14:creationId xmlns:p14="http://schemas.microsoft.com/office/powerpoint/2010/main" val="6677264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0"/>
            <a:ext cx="8856984" cy="692696"/>
          </a:xfrm>
        </p:spPr>
        <p:txBody>
          <a:bodyPr/>
          <a:lstStyle/>
          <a:p>
            <a:pPr marL="0" indent="0" algn="ctr">
              <a:buNone/>
            </a:pPr>
            <a:r>
              <a:rPr lang="ru-RU" sz="4400" dirty="0" smtClean="0"/>
              <a:t>Дельтаплан</a:t>
            </a:r>
            <a:endParaRPr lang="ru-RU" sz="4400" dirty="0"/>
          </a:p>
        </p:txBody>
      </p:sp>
      <p:sp>
        <p:nvSpPr>
          <p:cNvPr id="3" name="Объект 2"/>
          <p:cNvSpPr>
            <a:spLocks noGrp="1"/>
          </p:cNvSpPr>
          <p:nvPr>
            <p:ph sz="quarter" idx="13"/>
          </p:nvPr>
        </p:nvSpPr>
        <p:spPr>
          <a:xfrm>
            <a:off x="179512" y="764704"/>
            <a:ext cx="8784976" cy="5904656"/>
          </a:xfrm>
        </p:spPr>
        <p:txBody>
          <a:bodyPr/>
          <a:lstStyle/>
          <a:p>
            <a:pPr marL="45720" indent="0" algn="just">
              <a:buNone/>
            </a:pPr>
            <a:r>
              <a:rPr lang="ru-RU" sz="2000" dirty="0" smtClean="0"/>
              <a:t>Летательный аппарат с крылом, напоминающим греческую букву </a:t>
            </a:r>
            <a:r>
              <a:rPr lang="el-GR" sz="2000" dirty="0" smtClean="0"/>
              <a:t>Δ</a:t>
            </a:r>
            <a:r>
              <a:rPr lang="ru-RU" sz="2000" dirty="0" smtClean="0"/>
              <a:t> «дельта». Прибавьте к дельте латинское слово «</a:t>
            </a:r>
            <a:r>
              <a:rPr lang="en-US" sz="2000" dirty="0" smtClean="0"/>
              <a:t>planum</a:t>
            </a:r>
            <a:r>
              <a:rPr lang="ru-RU" sz="2000" dirty="0" smtClean="0"/>
              <a:t>» (ровное место, плоскость), получается дельтаплан. Управляет им пилот: передвигая тело, он смещает центр тяжести дельтаплана. Пилот соединен с аппаратом специальной подвеской и держится руками за трапецию. Во время полета пилот находится под дельтапланом в горизонтальном положении. Стартует и приземляется на ноги.</a:t>
            </a:r>
          </a:p>
          <a:p>
            <a:pPr marL="45720" indent="0">
              <a:buNone/>
            </a:pPr>
            <a:endParaRPr lang="ru-RU" dirty="0"/>
          </a:p>
        </p:txBody>
      </p:sp>
      <p:pic>
        <p:nvPicPr>
          <p:cNvPr id="4" name="Рисунок 3" descr="http://barnaul.rusbb.ru/domain_dependent/barnaul.rusbb.ru/uploadify/d25284d45960e3c8c053b60aa489a437.jpg"/>
          <p:cNvPicPr/>
          <p:nvPr/>
        </p:nvPicPr>
        <p:blipFill rotWithShape="1">
          <a:blip r:embed="rId2" cstate="print">
            <a:extLst>
              <a:ext uri="{28A0092B-C50C-407E-A947-70E740481C1C}">
                <a14:useLocalDpi xmlns:a14="http://schemas.microsoft.com/office/drawing/2010/main" val="0"/>
              </a:ext>
            </a:extLst>
          </a:blip>
          <a:srcRect/>
          <a:stretch/>
        </p:blipFill>
        <p:spPr bwMode="auto">
          <a:xfrm>
            <a:off x="1547664" y="2924944"/>
            <a:ext cx="5904656" cy="3733807"/>
          </a:xfrm>
          <a:prstGeom prst="rect">
            <a:avLst/>
          </a:prstGeom>
          <a:noFill/>
          <a:ln>
            <a:noFill/>
          </a:ln>
        </p:spPr>
      </p:pic>
    </p:spTree>
    <p:extLst>
      <p:ext uri="{BB962C8B-B14F-4D97-AF65-F5344CB8AC3E}">
        <p14:creationId xmlns:p14="http://schemas.microsoft.com/office/powerpoint/2010/main" val="4100739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0"/>
            <a:ext cx="8784976" cy="836712"/>
          </a:xfrm>
        </p:spPr>
        <p:txBody>
          <a:bodyPr/>
          <a:lstStyle/>
          <a:p>
            <a:pPr marL="0" indent="0" algn="ctr">
              <a:buNone/>
            </a:pPr>
            <a:r>
              <a:rPr lang="ru-RU" dirty="0" smtClean="0"/>
              <a:t>Параплан </a:t>
            </a:r>
            <a:endParaRPr lang="ru-RU" dirty="0"/>
          </a:p>
        </p:txBody>
      </p:sp>
      <p:pic>
        <p:nvPicPr>
          <p:cNvPr id="1026"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331640" y="764704"/>
            <a:ext cx="6096000" cy="2495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07504" y="3284984"/>
            <a:ext cx="8856984" cy="3293209"/>
          </a:xfrm>
          <a:prstGeom prst="rect">
            <a:avLst/>
          </a:prstGeom>
          <a:noFill/>
        </p:spPr>
        <p:txBody>
          <a:bodyPr wrap="square" rtlCol="0">
            <a:spAutoFit/>
          </a:bodyPr>
          <a:lstStyle/>
          <a:p>
            <a:pPr algn="just"/>
            <a:r>
              <a:rPr lang="ru-RU" sz="1600" dirty="0"/>
              <a:t>Слово «параплан» появилось в русском языке в 90-х годах прошлого века. На самом деле «параплан» – это сокращение, обозначающее </a:t>
            </a:r>
            <a:r>
              <a:rPr lang="ru-RU" sz="1600" b="1" dirty="0"/>
              <a:t>ПАРА</a:t>
            </a:r>
            <a:r>
              <a:rPr lang="ru-RU" sz="1600" dirty="0"/>
              <a:t>шют </a:t>
            </a:r>
            <a:r>
              <a:rPr lang="ru-RU" sz="1600" b="1" dirty="0"/>
              <a:t>ПЛАН</a:t>
            </a:r>
            <a:r>
              <a:rPr lang="ru-RU" sz="1600" dirty="0"/>
              <a:t>ирующий. </a:t>
            </a:r>
            <a:r>
              <a:rPr lang="ru-RU" sz="1600" dirty="0" smtClean="0"/>
              <a:t>А </a:t>
            </a:r>
            <a:r>
              <a:rPr lang="ru-RU" sz="1600" dirty="0"/>
              <a:t>начинался парапланеризм во Франции, где однажды </a:t>
            </a:r>
            <a:r>
              <a:rPr lang="ru-RU" sz="1600" dirty="0" smtClean="0"/>
              <a:t>попробовали на </a:t>
            </a:r>
            <a:r>
              <a:rPr lang="ru-RU" sz="1600" dirty="0"/>
              <a:t>парашюте-крыле слететь с горы. Именно слететь, а не спрыгнуть: разбежаться по склону и оторваться от земли.</a:t>
            </a:r>
          </a:p>
          <a:p>
            <a:pPr algn="just"/>
            <a:r>
              <a:rPr lang="ru-RU" sz="1600" dirty="0" smtClean="0"/>
              <a:t>Идея </a:t>
            </a:r>
            <a:r>
              <a:rPr lang="ru-RU" sz="1600" dirty="0"/>
              <a:t>привлекла конструкторов. Крыло стали приспосабливать под нужды пилотов: увеличивали </a:t>
            </a:r>
            <a:r>
              <a:rPr lang="ru-RU" sz="1600" dirty="0" smtClean="0"/>
              <a:t>удлинение</a:t>
            </a:r>
            <a:r>
              <a:rPr lang="ru-RU" sz="1600" dirty="0"/>
              <a:t>, разрабатывали принципиально другие подвесные системы и в итоге современные парапланы очень отдаленно напоминают своих прародителей</a:t>
            </a:r>
            <a:r>
              <a:rPr lang="ru-RU" sz="1600" dirty="0" smtClean="0"/>
              <a:t>.</a:t>
            </a:r>
          </a:p>
          <a:p>
            <a:pPr algn="just"/>
            <a:r>
              <a:rPr lang="ru-RU" sz="1600" dirty="0" smtClean="0"/>
              <a:t>Параплан-это </a:t>
            </a:r>
            <a:r>
              <a:rPr lang="ru-RU" sz="1600" dirty="0"/>
              <a:t>мягкое крыло, сшитое из специальной ткани, которая почти не пропускает воздух. С помощью стропной системы к крылу крепится «подвеска» – удобное кресло, в котором располагается пилот. Управляется параплан с помощью строп управления (клевант) и балансирного управления (переноса веса тела пилота в подвесной системе). Управляется параплан замечательно: в настоящее время проходят соревнования по воздушной акробатике на парапланах. Параплан даже «мертвую петлю» сделать </a:t>
            </a:r>
            <a:r>
              <a:rPr lang="ru-RU" sz="1600" dirty="0" smtClean="0"/>
              <a:t>может.</a:t>
            </a:r>
            <a:endParaRPr lang="ru-RU" sz="1600" dirty="0"/>
          </a:p>
        </p:txBody>
      </p:sp>
    </p:spTree>
    <p:extLst>
      <p:ext uri="{BB962C8B-B14F-4D97-AF65-F5344CB8AC3E}">
        <p14:creationId xmlns:p14="http://schemas.microsoft.com/office/powerpoint/2010/main" val="3893338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4624"/>
            <a:ext cx="8784976" cy="864096"/>
          </a:xfrm>
        </p:spPr>
        <p:txBody>
          <a:bodyPr/>
          <a:lstStyle/>
          <a:p>
            <a:pPr marL="0" indent="0" algn="ctr">
              <a:buNone/>
            </a:pPr>
            <a:r>
              <a:rPr lang="ru-RU" dirty="0" smtClean="0"/>
              <a:t>Другие виды лёгкой авиации</a:t>
            </a:r>
            <a:endParaRPr lang="ru-RU" dirty="0"/>
          </a:p>
        </p:txBody>
      </p:sp>
      <p:sp>
        <p:nvSpPr>
          <p:cNvPr id="3" name="Объект 2"/>
          <p:cNvSpPr>
            <a:spLocks noGrp="1"/>
          </p:cNvSpPr>
          <p:nvPr>
            <p:ph sz="quarter" idx="13"/>
          </p:nvPr>
        </p:nvSpPr>
        <p:spPr>
          <a:xfrm>
            <a:off x="179512" y="980728"/>
            <a:ext cx="8784976" cy="5760640"/>
          </a:xfrm>
        </p:spPr>
        <p:txBody>
          <a:bodyPr/>
          <a:lstStyle/>
          <a:p>
            <a:pPr marL="45720" indent="0">
              <a:buNone/>
            </a:pPr>
            <a:r>
              <a:rPr lang="ru-RU" sz="2400" b="1" dirty="0" smtClean="0"/>
              <a:t>Дельталёт</a:t>
            </a:r>
            <a:r>
              <a:rPr lang="ru-RU" b="1" dirty="0" smtClean="0"/>
              <a:t> </a:t>
            </a:r>
            <a:r>
              <a:rPr lang="ru-RU" dirty="0" smtClean="0"/>
              <a:t>- дельтаплан, снабженный трехколесной тележкой, которая несет пилота и мотор.</a:t>
            </a:r>
          </a:p>
          <a:p>
            <a:pPr marL="45720" indent="0">
              <a:buNone/>
            </a:pPr>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371" y="1772816"/>
            <a:ext cx="7482886" cy="48691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92746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16632"/>
            <a:ext cx="8640960" cy="648072"/>
          </a:xfrm>
        </p:spPr>
        <p:txBody>
          <a:bodyPr/>
          <a:lstStyle/>
          <a:p>
            <a:pPr marL="0" indent="0" algn="ctr">
              <a:buNone/>
            </a:pPr>
            <a:r>
              <a:rPr lang="ru-RU" dirty="0" smtClean="0"/>
              <a:t>Мотопараплан</a:t>
            </a:r>
            <a:endParaRPr lang="ru-RU" dirty="0"/>
          </a:p>
        </p:txBody>
      </p:sp>
      <p:pic>
        <p:nvPicPr>
          <p:cNvPr id="5122" name="Picture 2" descr="http://www.action-lab.ru/wp-content/uploads/2016/06/758062204-1024x768.jpg"/>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116013" y="1527374"/>
            <a:ext cx="6427787" cy="482084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79512" y="908720"/>
            <a:ext cx="8784976" cy="369332"/>
          </a:xfrm>
          <a:prstGeom prst="rect">
            <a:avLst/>
          </a:prstGeom>
          <a:noFill/>
        </p:spPr>
        <p:txBody>
          <a:bodyPr wrap="square" rtlCol="0">
            <a:spAutoFit/>
          </a:bodyPr>
          <a:lstStyle/>
          <a:p>
            <a:pPr algn="just"/>
            <a:r>
              <a:rPr lang="ru-RU" dirty="0" smtClean="0"/>
              <a:t>- у пилота за спиной двигатель, а крыло как у параплана. </a:t>
            </a:r>
            <a:endParaRPr lang="ru-RU" dirty="0"/>
          </a:p>
        </p:txBody>
      </p:sp>
    </p:spTree>
    <p:extLst>
      <p:ext uri="{BB962C8B-B14F-4D97-AF65-F5344CB8AC3E}">
        <p14:creationId xmlns:p14="http://schemas.microsoft.com/office/powerpoint/2010/main" val="16389299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44624"/>
            <a:ext cx="8712968" cy="792088"/>
          </a:xfrm>
        </p:spPr>
        <p:txBody>
          <a:bodyPr/>
          <a:lstStyle/>
          <a:p>
            <a:pPr marL="0" indent="0" algn="ctr">
              <a:buNone/>
            </a:pPr>
            <a:r>
              <a:rPr lang="ru-RU" dirty="0" smtClean="0"/>
              <a:t>Паралёт</a:t>
            </a:r>
            <a:endParaRPr lang="ru-RU" dirty="0"/>
          </a:p>
        </p:txBody>
      </p:sp>
      <p:sp>
        <p:nvSpPr>
          <p:cNvPr id="3" name="Объект 2"/>
          <p:cNvSpPr>
            <a:spLocks noGrp="1"/>
          </p:cNvSpPr>
          <p:nvPr>
            <p:ph sz="quarter" idx="13"/>
          </p:nvPr>
        </p:nvSpPr>
        <p:spPr>
          <a:xfrm>
            <a:off x="251520" y="764704"/>
            <a:ext cx="8640960" cy="5904656"/>
          </a:xfrm>
        </p:spPr>
        <p:txBody>
          <a:bodyPr/>
          <a:lstStyle/>
          <a:p>
            <a:pPr marL="45720" indent="0">
              <a:buNone/>
            </a:pPr>
            <a:r>
              <a:rPr lang="ru-RU" dirty="0" smtClean="0"/>
              <a:t>- тележка с двигателем и с парапланерным крылом.</a:t>
            </a:r>
            <a:endParaRPr lang="ru-RU"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1164443"/>
            <a:ext cx="7776864" cy="54625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46797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0"/>
            <a:ext cx="8784976" cy="908720"/>
          </a:xfrm>
        </p:spPr>
        <p:txBody>
          <a:bodyPr/>
          <a:lstStyle/>
          <a:p>
            <a:pPr marL="0" indent="0" algn="ctr">
              <a:buNone/>
            </a:pPr>
            <a:r>
              <a:rPr lang="ru-RU" dirty="0" smtClean="0"/>
              <a:t>Автожир </a:t>
            </a:r>
            <a:endParaRPr lang="ru-RU" dirty="0"/>
          </a:p>
        </p:txBody>
      </p:sp>
      <p:sp>
        <p:nvSpPr>
          <p:cNvPr id="3" name="Объект 2"/>
          <p:cNvSpPr>
            <a:spLocks noGrp="1"/>
          </p:cNvSpPr>
          <p:nvPr>
            <p:ph sz="quarter" idx="13"/>
          </p:nvPr>
        </p:nvSpPr>
        <p:spPr>
          <a:xfrm>
            <a:off x="251520" y="692696"/>
            <a:ext cx="8712968" cy="792088"/>
          </a:xfrm>
        </p:spPr>
        <p:txBody>
          <a:bodyPr/>
          <a:lstStyle/>
          <a:p>
            <a:pPr marL="45720" indent="0">
              <a:buNone/>
            </a:pPr>
            <a:r>
              <a:rPr lang="ru-RU" dirty="0" smtClean="0"/>
              <a:t>- тележка с двигателем, как у мотодельтаплана, но вместо крыла вращающийся горизонтальный винт.</a:t>
            </a:r>
            <a:endParaRPr lang="ru-RU"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482827"/>
            <a:ext cx="8208912" cy="50239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30487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4624"/>
            <a:ext cx="8784976" cy="504056"/>
          </a:xfrm>
        </p:spPr>
        <p:txBody>
          <a:bodyPr/>
          <a:lstStyle/>
          <a:p>
            <a:pPr marL="0" indent="0" algn="ctr">
              <a:buNone/>
            </a:pPr>
            <a:r>
              <a:rPr lang="ru-RU" sz="2800" dirty="0">
                <a:effectLst/>
              </a:rPr>
              <a:t>Что общего у Губки Боба и самолета?</a:t>
            </a:r>
            <a:br>
              <a:rPr lang="ru-RU" sz="2800" dirty="0">
                <a:effectLst/>
              </a:rPr>
            </a:br>
            <a:endParaRPr lang="ru-RU" sz="2800" dirty="0"/>
          </a:p>
        </p:txBody>
      </p:sp>
      <p:sp>
        <p:nvSpPr>
          <p:cNvPr id="3" name="Объект 2"/>
          <p:cNvSpPr>
            <a:spLocks noGrp="1"/>
          </p:cNvSpPr>
          <p:nvPr>
            <p:ph sz="quarter" idx="13"/>
          </p:nvPr>
        </p:nvSpPr>
        <p:spPr>
          <a:xfrm>
            <a:off x="251520" y="404664"/>
            <a:ext cx="8712968" cy="6453336"/>
          </a:xfrm>
        </p:spPr>
        <p:txBody>
          <a:bodyPr>
            <a:normAutofit/>
          </a:bodyPr>
          <a:lstStyle/>
          <a:p>
            <a:pPr marL="45720" indent="0" algn="just">
              <a:buNone/>
            </a:pPr>
            <a:r>
              <a:rPr lang="ru-RU" sz="1300" dirty="0" smtClean="0"/>
              <a:t>Губка Боб Квадратные штаны (</a:t>
            </a:r>
            <a:r>
              <a:rPr lang="ru-RU" sz="1600" b="1" dirty="0" smtClean="0"/>
              <a:t>С</a:t>
            </a:r>
            <a:r>
              <a:rPr lang="ru-RU" sz="1300" dirty="0" smtClean="0"/>
              <a:t>) - самый знаменитый представитель группы необычных  и древних существ. Намертво прикрепляясь к субстрату, губки могут жить тысячелетиями, в яркие бутоны метровых размеров. Почти все они неподвижны, поэтому раньше их считали растениями. На самом деле, губки это самые настоящие водные животные, только очень простые, не имеющие двусторонней симметрии тела. Формы губок очень разнообразны, и хотя среди нет квадратных, многие из них имеют знакомую «бокаловидную» форму – она позволяет усиливать поток воды, протекающий через их тело.</a:t>
            </a:r>
            <a:endParaRPr lang="en-US" sz="1300" dirty="0" smtClean="0"/>
          </a:p>
          <a:p>
            <a:pPr marL="45720" indent="0" algn="just">
              <a:buNone/>
            </a:pPr>
            <a:r>
              <a:rPr lang="ru-RU" sz="1300" dirty="0" smtClean="0"/>
              <a:t>Дело </a:t>
            </a:r>
            <a:r>
              <a:rPr lang="ru-RU" sz="1300" dirty="0"/>
              <a:t>в том, что у самой поверхности, к которой крепится губка, вода тормозится и течет медленнее, чем повыше, возле выходящего отверстия ее трубки. По закону Бернулли давление жидкости обратно пропорционально квадрату скорости ее течения. Поэтому от основания «бокала» губки вода спешно устремляется вверх и покидает выходное отверстие на большой скорости. Закон Бернулли (</a:t>
            </a:r>
            <a:r>
              <a:rPr lang="ru-RU" sz="1600" b="1" dirty="0"/>
              <a:t>B</a:t>
            </a:r>
            <a:r>
              <a:rPr lang="ru-RU" sz="1300" dirty="0"/>
              <a:t>) справедлив и для газов, и люди используют его повсеместно. </a:t>
            </a:r>
          </a:p>
          <a:p>
            <a:pPr marL="45720" indent="0" algn="just">
              <a:buNone/>
            </a:pPr>
            <a:r>
              <a:rPr lang="ru-RU" sz="1300" dirty="0"/>
              <a:t>Действие вытяжных труб и аэродинамика самолетного крыла (</a:t>
            </a:r>
            <a:r>
              <a:rPr lang="ru-RU" sz="1600" b="1" dirty="0"/>
              <a:t>A</a:t>
            </a:r>
            <a:r>
              <a:rPr lang="ru-RU" sz="1300" dirty="0"/>
              <a:t>) опираются на тот же принцип. Передняя кромка крыла разделяет набегающий поток воздуха надвое и заставляет воздух под ним двигаться медленнее, а над крылом — быстрее</a:t>
            </a:r>
            <a:r>
              <a:rPr lang="ru-RU" sz="1300" dirty="0" smtClean="0"/>
              <a:t>. Давление </a:t>
            </a:r>
            <a:r>
              <a:rPr lang="ru-RU" sz="1300" dirty="0"/>
              <a:t>снизу оказывается выше, создавая подъемную силу и позволяя нам перелететь куда-нибудь поближе к морю, чтобы полюбоваться фильтрующими зарослями ярких губок. </a:t>
            </a:r>
          </a:p>
        </p:txBody>
      </p:sp>
      <p:pic>
        <p:nvPicPr>
          <p:cNvPr id="5" name="Рисунок 4" descr="http://image.tmdb.org/t/p/w1920/sUncgA1U2UYnV5GQ7uDuZHld2ii.jpg"/>
          <p:cNvPicPr/>
          <p:nvPr/>
        </p:nvPicPr>
        <p:blipFill rotWithShape="1">
          <a:blip r:embed="rId2" cstate="print">
            <a:extLst>
              <a:ext uri="{28A0092B-C50C-407E-A947-70E740481C1C}">
                <a14:useLocalDpi xmlns:a14="http://schemas.microsoft.com/office/drawing/2010/main" val="0"/>
              </a:ext>
            </a:extLst>
          </a:blip>
          <a:srcRect/>
          <a:stretch/>
        </p:blipFill>
        <p:spPr bwMode="auto">
          <a:xfrm>
            <a:off x="5518947" y="4299320"/>
            <a:ext cx="2160240" cy="2558680"/>
          </a:xfrm>
          <a:prstGeom prst="rect">
            <a:avLst/>
          </a:prstGeom>
          <a:noFill/>
          <a:ln>
            <a:noFill/>
          </a:ln>
        </p:spPr>
      </p:pic>
      <p:pic>
        <p:nvPicPr>
          <p:cNvPr id="6" name="Рисунок 5" descr="Впитывает ее не... т.к, Влажная морская губка позволяет"/>
          <p:cNvPicPr/>
          <p:nvPr/>
        </p:nvPicPr>
        <p:blipFill>
          <a:blip r:embed="rId3">
            <a:extLst>
              <a:ext uri="{28A0092B-C50C-407E-A947-70E740481C1C}">
                <a14:useLocalDpi xmlns:a14="http://schemas.microsoft.com/office/drawing/2010/main" val="0"/>
              </a:ext>
            </a:extLst>
          </a:blip>
          <a:srcRect/>
          <a:stretch>
            <a:fillRect/>
          </a:stretch>
        </p:blipFill>
        <p:spPr bwMode="auto">
          <a:xfrm>
            <a:off x="7703840" y="3731560"/>
            <a:ext cx="1440160" cy="1135519"/>
          </a:xfrm>
          <a:prstGeom prst="rect">
            <a:avLst/>
          </a:prstGeom>
          <a:noFill/>
          <a:ln>
            <a:noFill/>
          </a:ln>
        </p:spPr>
      </p:pic>
      <p:pic>
        <p:nvPicPr>
          <p:cNvPr id="7" name="Рисунок 6" descr="https://enda1312.files.wordpress.com/2011/03/dabernoulli.jpg"/>
          <p:cNvPicPr/>
          <p:nvPr/>
        </p:nvPicPr>
        <p:blipFill>
          <a:blip r:embed="rId4">
            <a:extLst>
              <a:ext uri="{28A0092B-C50C-407E-A947-70E740481C1C}">
                <a14:useLocalDpi xmlns:a14="http://schemas.microsoft.com/office/drawing/2010/main" val="0"/>
              </a:ext>
            </a:extLst>
          </a:blip>
          <a:srcRect/>
          <a:stretch>
            <a:fillRect/>
          </a:stretch>
        </p:blipFill>
        <p:spPr bwMode="auto">
          <a:xfrm>
            <a:off x="3059832" y="4299320"/>
            <a:ext cx="1644774" cy="2421242"/>
          </a:xfrm>
          <a:prstGeom prst="rect">
            <a:avLst/>
          </a:prstGeom>
          <a:noFill/>
          <a:ln>
            <a:noFill/>
          </a:ln>
        </p:spPr>
      </p:pic>
      <p:pic>
        <p:nvPicPr>
          <p:cNvPr id="8" name="Рисунок 7" descr="https://informkiev.com/images/news/6.jpg"/>
          <p:cNvPicPr/>
          <p:nvPr/>
        </p:nvPicPr>
        <p:blipFill rotWithShape="1">
          <a:blip r:embed="rId5" cstate="print">
            <a:extLst>
              <a:ext uri="{28A0092B-C50C-407E-A947-70E740481C1C}">
                <a14:useLocalDpi xmlns:a14="http://schemas.microsoft.com/office/drawing/2010/main" val="0"/>
              </a:ext>
            </a:extLst>
          </a:blip>
          <a:srcRect/>
          <a:stretch/>
        </p:blipFill>
        <p:spPr bwMode="auto">
          <a:xfrm>
            <a:off x="46490" y="3933056"/>
            <a:ext cx="2797318" cy="1342252"/>
          </a:xfrm>
          <a:prstGeom prst="rect">
            <a:avLst/>
          </a:prstGeom>
          <a:noFill/>
          <a:ln>
            <a:noFill/>
          </a:ln>
          <a:extLst>
            <a:ext uri="{53640926-AAD7-44D8-BBD7-CCE9431645EC}">
              <a14:shadowObscured xmlns:a14="http://schemas.microsoft.com/office/drawing/2010/main"/>
            </a:ext>
          </a:extLst>
        </p:spPr>
      </p:pic>
      <p:cxnSp>
        <p:nvCxnSpPr>
          <p:cNvPr id="10" name="Соединительная линия уступом 9"/>
          <p:cNvCxnSpPr/>
          <p:nvPr/>
        </p:nvCxnSpPr>
        <p:spPr>
          <a:xfrm>
            <a:off x="827584" y="5275308"/>
            <a:ext cx="2232248" cy="521651"/>
          </a:xfrm>
          <a:prstGeom prst="bentConnector3">
            <a:avLst>
              <a:gd name="adj1" fmla="val 23354"/>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p:cNvCxnSpPr/>
          <p:nvPr/>
        </p:nvCxnSpPr>
        <p:spPr>
          <a:xfrm>
            <a:off x="4707566" y="5722482"/>
            <a:ext cx="811381"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4928525" y="5991772"/>
            <a:ext cx="291547" cy="369332"/>
          </a:xfrm>
          <a:prstGeom prst="rect">
            <a:avLst/>
          </a:prstGeom>
          <a:noFill/>
        </p:spPr>
        <p:txBody>
          <a:bodyPr wrap="square" rtlCol="0">
            <a:spAutoFit/>
          </a:bodyPr>
          <a:lstStyle/>
          <a:p>
            <a:r>
              <a:rPr lang="en-US" dirty="0" smtClean="0"/>
              <a:t>B</a:t>
            </a:r>
            <a:endParaRPr lang="ru-RU" dirty="0"/>
          </a:p>
        </p:txBody>
      </p:sp>
      <p:sp>
        <p:nvSpPr>
          <p:cNvPr id="24" name="TextBox 23"/>
          <p:cNvSpPr txBox="1"/>
          <p:nvPr/>
        </p:nvSpPr>
        <p:spPr>
          <a:xfrm>
            <a:off x="1763688" y="5991772"/>
            <a:ext cx="544771" cy="369332"/>
          </a:xfrm>
          <a:prstGeom prst="rect">
            <a:avLst/>
          </a:prstGeom>
          <a:noFill/>
        </p:spPr>
        <p:txBody>
          <a:bodyPr wrap="square" rtlCol="0">
            <a:spAutoFit/>
          </a:bodyPr>
          <a:lstStyle/>
          <a:p>
            <a:r>
              <a:rPr lang="en-US" dirty="0" smtClean="0"/>
              <a:t>A</a:t>
            </a:r>
            <a:endParaRPr lang="ru-RU" dirty="0"/>
          </a:p>
        </p:txBody>
      </p:sp>
      <p:sp>
        <p:nvSpPr>
          <p:cNvPr id="25" name="TextBox 24"/>
          <p:cNvSpPr txBox="1"/>
          <p:nvPr/>
        </p:nvSpPr>
        <p:spPr>
          <a:xfrm>
            <a:off x="8244408" y="6257786"/>
            <a:ext cx="472763" cy="369332"/>
          </a:xfrm>
          <a:prstGeom prst="rect">
            <a:avLst/>
          </a:prstGeom>
          <a:noFill/>
        </p:spPr>
        <p:txBody>
          <a:bodyPr wrap="square" rtlCol="0">
            <a:spAutoFit/>
          </a:bodyPr>
          <a:lstStyle/>
          <a:p>
            <a:r>
              <a:rPr lang="en-US" dirty="0" smtClean="0"/>
              <a:t>C</a:t>
            </a:r>
            <a:endParaRPr lang="ru-RU" dirty="0"/>
          </a:p>
        </p:txBody>
      </p:sp>
      <p:pic>
        <p:nvPicPr>
          <p:cNvPr id="13" name="Рисунок 12" descr="http://dombass.ru/wp-content/uploads/2016/04/0_12460d_5b1567a3_orig.jpg"/>
          <p:cNvPicPr/>
          <p:nvPr/>
        </p:nvPicPr>
        <p:blipFill rotWithShape="1">
          <a:blip r:embed="rId6" cstate="print">
            <a:extLst>
              <a:ext uri="{28A0092B-C50C-407E-A947-70E740481C1C}">
                <a14:useLocalDpi xmlns:a14="http://schemas.microsoft.com/office/drawing/2010/main" val="0"/>
              </a:ext>
            </a:extLst>
          </a:blip>
          <a:srcRect/>
          <a:stretch/>
        </p:blipFill>
        <p:spPr bwMode="auto">
          <a:xfrm>
            <a:off x="7679187" y="4867079"/>
            <a:ext cx="1464813" cy="1309359"/>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205745325"/>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574</TotalTime>
  <Words>790</Words>
  <Application>Microsoft Office PowerPoint</Application>
  <PresentationFormat>Экран (4:3)</PresentationFormat>
  <Paragraphs>43</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Воздушный поток</vt:lpstr>
      <vt:lpstr>С мечтой о небе</vt:lpstr>
      <vt:lpstr>Сверхлёгкая авиация</vt:lpstr>
      <vt:lpstr>Дельтаплан</vt:lpstr>
      <vt:lpstr>Параплан </vt:lpstr>
      <vt:lpstr>Другие виды лёгкой авиации</vt:lpstr>
      <vt:lpstr>Мотопараплан</vt:lpstr>
      <vt:lpstr>Паралёт</vt:lpstr>
      <vt:lpstr>Автожир </vt:lpstr>
      <vt:lpstr>Что общего у Губки Боба и самолета? </vt:lpstr>
      <vt:lpstr>Что общего между белкой, бумажным самолётиком и вингсьютом? </vt:lpstr>
      <vt:lpstr>Спасибо за внимание!</vt:lpstr>
    </vt:vector>
  </TitlesOfParts>
  <Company>diakov.net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 мечтой о небе</dc:title>
  <dc:creator>RePack by Diakov</dc:creator>
  <cp:lastModifiedBy>RePack by Diakov</cp:lastModifiedBy>
  <cp:revision>93</cp:revision>
  <dcterms:created xsi:type="dcterms:W3CDTF">2017-08-20T14:42:01Z</dcterms:created>
  <dcterms:modified xsi:type="dcterms:W3CDTF">2017-08-22T15:03:38Z</dcterms:modified>
</cp:coreProperties>
</file>