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5723468" cy="182809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Школьная утомляемость.</a:t>
            </a:r>
            <a:endParaRPr lang="ru-RU" sz="5400" b="1" i="1" dirty="0">
              <a:solidFill>
                <a:schemeClr val="tx2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2648712" cy="17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</a:rPr>
              <a:t>Утомление</a:t>
            </a:r>
            <a:endParaRPr lang="ru-RU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усталость, всеобщее истощение организма.</a:t>
            </a:r>
          </a:p>
          <a:p>
            <a:pPr marL="0" indent="0" algn="ctr">
              <a:buNone/>
            </a:pPr>
            <a:r>
              <a:rPr lang="ru-RU" sz="4400" u="sng" dirty="0" smtClean="0">
                <a:solidFill>
                  <a:schemeClr val="accent4">
                    <a:lumMod val="75000"/>
                  </a:schemeClr>
                </a:solidFill>
              </a:rPr>
              <a:t>Переутомление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- это стадия длительного утомления.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3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chemeClr val="accent2"/>
                </a:solidFill>
              </a:rPr>
              <a:t>Виды утомляемости:</a:t>
            </a:r>
            <a:endParaRPr lang="ru-RU" i="1" u="sng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Умственная</a:t>
            </a:r>
          </a:p>
          <a:p>
            <a:r>
              <a:rPr lang="ru-RU" sz="4400" dirty="0" smtClean="0"/>
              <a:t>Эмоциональная </a:t>
            </a:r>
          </a:p>
          <a:p>
            <a:r>
              <a:rPr lang="ru-RU" sz="4400" dirty="0" smtClean="0"/>
              <a:t>Физическая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8701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</a:rPr>
              <a:t>Причины утомления</a:t>
            </a:r>
            <a:endParaRPr lang="ru-RU" b="1" u="sng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16832"/>
            <a:ext cx="6196405" cy="3603812"/>
          </a:xfrm>
        </p:spPr>
        <p:txBody>
          <a:bodyPr/>
          <a:lstStyle/>
          <a:p>
            <a:r>
              <a:rPr lang="ru-RU" dirty="0" smtClean="0"/>
              <a:t>Потеря энергетических сил организма из-за неправильного питания;</a:t>
            </a:r>
          </a:p>
          <a:p>
            <a:r>
              <a:rPr lang="ru-RU" dirty="0" smtClean="0"/>
              <a:t>Нервное напряжение;</a:t>
            </a:r>
          </a:p>
          <a:p>
            <a:r>
              <a:rPr lang="ru-RU" dirty="0" smtClean="0"/>
              <a:t>Длительная или чрезмерная учебная и физическая нагрузка;</a:t>
            </a:r>
          </a:p>
          <a:p>
            <a:r>
              <a:rPr lang="ru-RU" dirty="0" smtClean="0"/>
              <a:t>Недосыпание.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138" y="3573016"/>
            <a:ext cx="3162548" cy="252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Первые признаки утомления у детей: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844824"/>
            <a:ext cx="6196405" cy="417646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Снижение качества работы (количество правильных ответов, повышение числа ошибок);</a:t>
            </a:r>
          </a:p>
          <a:p>
            <a:pPr algn="just"/>
            <a:r>
              <a:rPr lang="ru-RU" dirty="0" smtClean="0"/>
              <a:t>Резкое ухудшение почерка;</a:t>
            </a:r>
          </a:p>
          <a:p>
            <a:pPr algn="just"/>
            <a:r>
              <a:rPr lang="ru-RU" dirty="0" smtClean="0"/>
              <a:t>Изменение поведения ребёнка (он становится беспокойным или вялым, рассеянным, невнимательным, часто отвлекается);</a:t>
            </a:r>
          </a:p>
          <a:p>
            <a:pPr algn="just"/>
            <a:r>
              <a:rPr lang="ru-RU" dirty="0" smtClean="0"/>
              <a:t>Изменение регуляции физиологических функций (внешне это не проявляется, но иногда отмечается повышенная потливость, покраснение лица);</a:t>
            </a:r>
          </a:p>
          <a:p>
            <a:pPr algn="just"/>
            <a:r>
              <a:rPr lang="ru-RU" dirty="0" smtClean="0"/>
              <a:t>Появление жалоб на усталость (у некоторых детей процесс торможения при утомлении столь силён, что они не могут заснуть).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832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i="1" u="sng" dirty="0" smtClean="0">
                <a:solidFill>
                  <a:schemeClr val="tx2"/>
                </a:solidFill>
              </a:rPr>
              <a:t>Предупреждение переутомления</a:t>
            </a:r>
            <a:endParaRPr lang="ru-RU" i="1" u="sng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Необходимо нормализовать режим дня.</a:t>
            </a:r>
          </a:p>
          <a:p>
            <a:pPr marL="457200" indent="-457200">
              <a:buAutoNum type="arabicPeriod"/>
            </a:pPr>
            <a:r>
              <a:rPr lang="ru-RU" dirty="0" smtClean="0"/>
              <a:t>Исключить недосыпание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Подбирать оптимальные нагрузки</a:t>
            </a:r>
          </a:p>
          <a:p>
            <a:pPr marL="457200" indent="-457200">
              <a:buAutoNum type="arabicPeriod"/>
            </a:pPr>
            <a:r>
              <a:rPr lang="ru-RU" dirty="0" smtClean="0"/>
              <a:t>Чередовать занятие и отдых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343400"/>
            <a:ext cx="243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0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91445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</a:rPr>
              <a:t>Что важно знать родителям: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176464"/>
          </a:xfrm>
        </p:spPr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ru-RU" dirty="0" smtClean="0"/>
              <a:t>После занятий в школе ребёнку необходим отдых, желательно на свежем воздухе;</a:t>
            </a:r>
          </a:p>
          <a:p>
            <a:pPr algn="just">
              <a:buFontTx/>
              <a:buChar char="-"/>
            </a:pPr>
            <a:r>
              <a:rPr lang="ru-RU" dirty="0" smtClean="0"/>
              <a:t>Оптимальное время для выполнения домашнего задания – с 16.00 до 18.00;</a:t>
            </a:r>
          </a:p>
          <a:p>
            <a:pPr algn="just">
              <a:buFontTx/>
              <a:buChar char="-"/>
            </a:pPr>
            <a:r>
              <a:rPr lang="ru-RU" dirty="0" smtClean="0"/>
              <a:t>Лучшим отдыхом от любого вида работы является смена деятельности (с интеллектуального на физический и наоборот);</a:t>
            </a:r>
          </a:p>
          <a:p>
            <a:pPr algn="just">
              <a:buFontTx/>
              <a:buChar char="-"/>
            </a:pPr>
            <a:r>
              <a:rPr lang="ru-RU" dirty="0" smtClean="0"/>
              <a:t>Через каждые 20-25 минут необходимо делать перерыв;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0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7"/>
            <a:ext cx="6965245" cy="28803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ru-RU" dirty="0" smtClean="0"/>
              <a:t>На рабочем месте ученика поддерживается нормальный световой и температурный режим;</a:t>
            </a:r>
          </a:p>
          <a:p>
            <a:pPr algn="just">
              <a:buFontTx/>
              <a:buChar char="-"/>
            </a:pPr>
            <a:r>
              <a:rPr lang="ru-RU" dirty="0" smtClean="0"/>
              <a:t>Необходимо исключить отвлекающие факторы;</a:t>
            </a:r>
          </a:p>
          <a:p>
            <a:pPr algn="just">
              <a:buFontTx/>
              <a:buChar char="-"/>
            </a:pPr>
            <a:r>
              <a:rPr lang="ru-RU" dirty="0" smtClean="0"/>
              <a:t>Важным фактором является одобрение деятельности, подчеркивание наметившихся успехов;</a:t>
            </a:r>
          </a:p>
          <a:p>
            <a:pPr algn="just">
              <a:buFontTx/>
              <a:buChar char="-"/>
            </a:pPr>
            <a:r>
              <a:rPr lang="ru-RU" dirty="0" smtClean="0"/>
              <a:t>Дозировать деятельность следует так, чтобы возникающее в результате утомление полностью исчезало за время отдыха.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7"/>
            <a:ext cx="6965245" cy="21602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75" y="1028502"/>
            <a:ext cx="6196013" cy="4647009"/>
          </a:xfrm>
        </p:spPr>
      </p:pic>
    </p:spTree>
    <p:extLst>
      <p:ext uri="{BB962C8B-B14F-4D97-AF65-F5344CB8AC3E}">
        <p14:creationId xmlns:p14="http://schemas.microsoft.com/office/powerpoint/2010/main" val="31638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83</TotalTime>
  <Words>239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Школьная утомляемость.</vt:lpstr>
      <vt:lpstr>Утомление</vt:lpstr>
      <vt:lpstr>Виды утомляемости:</vt:lpstr>
      <vt:lpstr>Причины утомления</vt:lpstr>
      <vt:lpstr>Первые признаки утомления у детей:</vt:lpstr>
      <vt:lpstr>Предупреждение переутомления</vt:lpstr>
      <vt:lpstr>Что важно знать родителям: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утомляемость.</dc:title>
  <dc:creator>Admin</dc:creator>
  <cp:lastModifiedBy>Admin</cp:lastModifiedBy>
  <cp:revision>14</cp:revision>
  <dcterms:created xsi:type="dcterms:W3CDTF">2017-04-18T12:44:10Z</dcterms:created>
  <dcterms:modified xsi:type="dcterms:W3CDTF">2017-08-22T09:36:07Z</dcterms:modified>
</cp:coreProperties>
</file>