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302E71-DE8B-48F3-9A71-D800FA10D22E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13DA9DF-6477-4949-903D-C95262D3E1D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5589240"/>
            <a:ext cx="4568552" cy="697632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Выполнила: Кострыкина Ольга Юрьевна</a:t>
            </a:r>
          </a:p>
          <a:p>
            <a:r>
              <a:rPr lang="ru-RU" i="1" dirty="0">
                <a:solidFill>
                  <a:schemeClr val="tx1"/>
                </a:solidFill>
              </a:rPr>
              <a:t>г</a:t>
            </a:r>
            <a:r>
              <a:rPr lang="ru-RU" i="1" dirty="0" smtClean="0">
                <a:solidFill>
                  <a:schemeClr val="tx1"/>
                </a:solidFill>
              </a:rPr>
              <a:t>р. ПКК-311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66408"/>
            <a:ext cx="796367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Зарождение</a:t>
            </a:r>
            <a:r>
              <a:rPr lang="ru-RU" sz="72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Олимпийских</a:t>
            </a:r>
            <a:r>
              <a:rPr lang="ru-RU" sz="72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игр</a:t>
            </a:r>
            <a:endParaRPr lang="ru-RU" sz="7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20242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Параолимпийские игры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В 1948 году врач Сток Мандевилльского реабилитационного госпиталя Людвиг Гутман собрал британских ветеранов, вернувшихся после Второй Мировой Войны с поражением спинного мозга, для участия в спортивных соревнованиях. Называемый «отцом спорта для людей с ограниченными физическими возможностями», Гутман был решительным сторонником использования спорта для улучшения качества жизни инвалидов с поражением спинного мозга. Первые Игры, ставшие прототипом Параолимпийских игр, имели название Сток Мандевилльские игры колясочников — 1948 и по времени проведения совпадали с Олимпийскими играми в Лондоне. Гутман имел далеко идущую цель — создание Олимпийских игр для спортсменов с ограниченными физическими возможностями. Британские Сток-</a:t>
            </a:r>
            <a:r>
              <a:rPr lang="ru-RU" dirty="0" err="1" smtClean="0"/>
              <a:t>Мандевилльские</a:t>
            </a:r>
            <a:r>
              <a:rPr lang="ru-RU" dirty="0" smtClean="0"/>
              <a:t> игры проводились ежегодно, а в 1952 году, с приездом голландской команды спортсменов-колясочников для участия в соревнованиях, Игры получили статус международных и насчитывали 130 участников. IX Сток Мандевилльские игры, которые были открыты не только для ветеранов войны, состоялись в 1960 году в Риме. Они считаются первыми официальными Параолимпийскими играми. В Риме соревновались 400 спортсменов на колясках из 23 стран. С этого времени началось бурное развитие параолимпийского движения в мире.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6364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В 1976 году в Эрншёльдсвике (Швеция) состоялись первые зимние Параолимпийские игры, в которых впервые приняли участие не только колясочники, но и спортсмены с другими категориями инвалидности. В том же 1976 году летние Параолимпийские игры в Торонто вошли в историю, собрав 1600 участников из 40 стран, в числе которых были слепые и плохо видящие, параплегики, а также спортсмены с ампутированными конечностями, со спинномозговыми травмами и другими видами физических нарушений.</a:t>
            </a:r>
          </a:p>
          <a:p>
            <a:pPr marL="0" indent="0">
              <a:buNone/>
            </a:pPr>
            <a:r>
              <a:rPr lang="ru-RU" dirty="0" smtClean="0"/>
              <a:t>Соревнования, целью которых изначально было лечение и реабилитация инвалидов, стали спортивным событием высшего уровня, в связи с чем возникла необходимость создания управляющего органа. В 1982 году был создан Координационный совет международных спортивных организаций для инвалидов — ICC. Семь лет спустя Координационный совет был преобразован в Международный параолимпийский совет.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8432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Другим поворотным событием в параолимпийском движении стали летние Параолимпийские игры — 1988, для проведения которых использовались те же объекты, на которых проходили олимпийские соревнования. Зимние Параолимпийские игры 1992 года проходили в том же городе, и на тех же аренах, что и Олимпийские соревнования. В 2001 году Международный олимпийский комитет и Международный параолимпийский комитет подписали соглашение, по которому Параолимпийские игры должны проходить в тот же год, в той же стране и использовать те же объекты, что и Олимпийские игры. Это соглашение будет находиться в силе до летних игр 2012 года.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05613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7560840" cy="4410490"/>
          </a:xfrm>
        </p:spPr>
      </p:pic>
    </p:spTree>
    <p:extLst>
      <p:ext uri="{BB962C8B-B14F-4D97-AF65-F5344CB8AC3E}">
        <p14:creationId xmlns:p14="http://schemas.microsoft.com/office/powerpoint/2010/main" val="21596599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51956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/>
          </a:bodyPr>
          <a:lstStyle/>
          <a:p>
            <a:r>
              <a:rPr lang="ru-RU" dirty="0" smtClean="0"/>
              <a:t>Олимпийские игры — крупнейшие международные комплексные спортивные соревнования современности, которые проводятся каждые четыре года.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7859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При одном упоминании об Олимпийских играх сразу вспоминаешь о Греции. Ведь именно там они и появились. Олимпийские игры стали не просто спортивным состязанием, а праздником силы, ловкости, мастерства и отваги. Место проведения игр - Олимп - у древних греков считалось священным. Победить на олимпийских играх было почетным, как для самого игрока, так и для команды, которую он представлял.</a:t>
            </a:r>
          </a:p>
          <a:p>
            <a:pPr marL="0" indent="0">
              <a:buNone/>
            </a:pPr>
            <a:r>
              <a:rPr lang="ru-RU" dirty="0" smtClean="0"/>
              <a:t>Существует множество легенд о том, что послужило стимулом организации Олимпийских игр. По одной из версий в честь победы Зевса над его отцом Кроном, сын Зевса Геракл привез в Олимпию священную оливковую ветвь и повелел в этот день устраивать праздничные состязания атлетов. А в самой распространенной легенде говорится о том, что царь Элиды, видя усталость своего народа от длительных войн, обратился к жрице Аполлона в Дельфах. Там ему передали повеление богов об устроении угодных им атлетических соревнований, которые объединили бы всю Грецию.</a:t>
            </a:r>
          </a:p>
        </p:txBody>
      </p:sp>
    </p:spTree>
    <p:extLst>
      <p:ext uri="{BB962C8B-B14F-4D97-AF65-F5344CB8AC3E}">
        <p14:creationId xmlns:p14="http://schemas.microsoft.com/office/powerpoint/2010/main" val="24604182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День, когда начинались Олимпийские игры, считался священным. В этот день прекращались любые военные действия по всей Греции, а прийти в Олимпию вооруженным было чуть ли не смертным грехом. Люди, допускавшиеся к соревнованиям, должны быть свободнорожденными греческими гражданами. Рабы и иностранцы к играм не допускались.</a:t>
            </a:r>
          </a:p>
          <a:p>
            <a:pPr marL="0" indent="0">
              <a:buNone/>
            </a:pPr>
            <a:r>
              <a:rPr lang="ru-RU" dirty="0" smtClean="0"/>
              <a:t>Организация Олимпийских игр предусматривала строгий надзор не только за ходом состязаний, но и за подготовкой спортсменов. За 10-12 месяцев до начала соревнований атлеты проходили специальную подготовку и обучение, после чего сдавали своеобразный зачет. Потом  будущие участники игр проходили еще месяц углубленных тренировок. В основе состязаний лежала честность спортсменов: перед началом соревнований они давали присягу строго соблюдать правила. Победителя могли лишить наград и дисквалифицировать, если уличали в нечестности. К Олимпийским играм не допускали людей, совершивших преступление или святотатство.</a:t>
            </a:r>
          </a:p>
          <a:p>
            <a:pPr marL="0" indent="0">
              <a:buNone/>
            </a:pPr>
            <a:r>
              <a:rPr lang="ru-RU" dirty="0" smtClean="0"/>
              <a:t>Вход на арену, где проходили спортивные соревнования, был бесплатным. Но, доступ туда имели только мужчины, а женщинам под страхом смертной казни запрещалось присутствовать на играх. И все же было одно исключение - это жрица богини Деметры. Для нее на почетном месте возвели мраморный трон.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64745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Первое время в программе Олимпийских игр был только бег на короткие дистанции на время, потом добавили бег на длинные дистанции, на выносливость. На 18-х Олимпийских играх впервые прошли соревнования по борьбе и пятиборью. Пятиборье включало в себя помимо бега и борьбы метание диска, копья, а также прыжки. На 23-х играх добавили кулачный бой. С 25-х Олимпийских игр стали проводиться еще и гонки на колесницах, запряженных четверками лошадей. 33-и игры добавили в свою программу панкратион. Это состязание напоминает современную версию боев без правил, объединившее в себе элементы кулачного боя и борьбы с минимальным ограничением запретных приемов. С 84-х игр помимо атлетических соревнований стали проводить конкурс искусств, ставший официальной частью программы.</a:t>
            </a:r>
          </a:p>
          <a:p>
            <a:pPr marL="0" indent="0">
              <a:buNone/>
            </a:pPr>
            <a:r>
              <a:rPr lang="ru-RU" dirty="0" smtClean="0"/>
              <a:t>Изначально Олимпийские игры проходили один день, но с увеличением набора дисциплин их время увеличилось от пяти дней до месяца.</a:t>
            </a:r>
          </a:p>
          <a:p>
            <a:pPr marL="0" indent="0">
              <a:buNone/>
            </a:pPr>
            <a:r>
              <a:rPr lang="ru-RU" dirty="0" smtClean="0"/>
              <a:t>Победителю Олимпийских игр вручали пурпурную ленту и оливковый венок. Он получал всеобщее признание и становился одним из самых уважаемых людей в своем городе, принося победу в который, оказывал большую честь.</a:t>
            </a:r>
          </a:p>
          <a:p>
            <a:pPr marL="0" indent="0">
              <a:buNone/>
            </a:pPr>
            <a:r>
              <a:rPr lang="ru-RU" dirty="0" smtClean="0"/>
              <a:t>Так проведение Олимпийских игр стало многовековой традицией не только Греции, но и для многих стран мира.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23670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600" dirty="0" smtClean="0"/>
              <a:t>История возникновения олимпийского огня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Среди олимпийских ритуалов особой эмоциональностью окрашена церемония зажжения огня в Олимпии и доставки его на главную арену игр. Это одна из традиций современного Олимпийского движения. За волнующим путешествием огня через страны, и даже - иногда- континенты, с помощью телевидения могут наблюдать миллионы людей.</a:t>
            </a:r>
          </a:p>
          <a:p>
            <a:pPr marL="0" indent="0">
              <a:buNone/>
            </a:pPr>
            <a:r>
              <a:rPr lang="ru-RU" dirty="0" smtClean="0"/>
              <a:t>Впервые олимпийское пламя вспыхнуло на Амстердамском стадионе в первый день игр 1928 года. Это бесспорный факт. Однако до последнего времени большинство исследователей в области олимпийской истории не находят подтверждения тому, что этот огонь был доставлен, как велит традиция, эстафетой из Олимпии.</a:t>
            </a:r>
          </a:p>
          <a:p>
            <a:pPr marL="0" indent="0">
              <a:buNone/>
            </a:pPr>
            <a:r>
              <a:rPr lang="ru-RU" dirty="0" smtClean="0"/>
              <a:t>Начало факельным эстафетам, доставлявшим огонь из Олимпии в город летней Олимпиады, было положено в 1936 г. С тех пор церемонии открытия Олимпийских игр обогатились волнующим зрелищем зажжения на главном олимпийском стадионе огня от факела, пронесенного эстафетой. Бег факелоносцев - торжественный пролог Игр в течение более четырех десятилетий. 20 июня 1936 г. в Олимпии был зажжен огонь, совершивший затем 3075 километровый путь по дороге Греции, Болгарии, Югославии, Венгрии, Чехословакии и Германии. А в 1948 г. факел впервые совершил морское путешествие.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4448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Даты и места проведения игры Олимпиад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i="1" dirty="0" smtClean="0"/>
              <a:t>Летние олимпийские игры</a:t>
            </a:r>
          </a:p>
          <a:p>
            <a:pPr marL="0" indent="0">
              <a:buNone/>
            </a:pPr>
            <a:r>
              <a:rPr lang="ru-RU" sz="1600" dirty="0" smtClean="0"/>
              <a:t>I Афины (Греция), 6-15 апреля 1896.</a:t>
            </a:r>
          </a:p>
          <a:p>
            <a:pPr marL="0" indent="0">
              <a:buNone/>
            </a:pPr>
            <a:r>
              <a:rPr lang="ru-RU" sz="1600" dirty="0" smtClean="0"/>
              <a:t>II Париж (Франция), 20 мая - 28 октября 1900.</a:t>
            </a:r>
          </a:p>
          <a:p>
            <a:pPr marL="0" indent="0">
              <a:buNone/>
            </a:pPr>
            <a:r>
              <a:rPr lang="ru-RU" sz="1600" dirty="0" smtClean="0"/>
              <a:t>III Сент-Луис (США), 1 июля - 23 ноября 1904</a:t>
            </a:r>
          </a:p>
          <a:p>
            <a:pPr marL="0" indent="0">
              <a:buNone/>
            </a:pPr>
            <a:r>
              <a:rPr lang="ru-RU" sz="1600" dirty="0" smtClean="0"/>
              <a:t>IV Лондон (Великобритания), 27 апреля - 31 октября 1908.</a:t>
            </a:r>
          </a:p>
          <a:p>
            <a:pPr marL="0" indent="0">
              <a:buNone/>
            </a:pPr>
            <a:r>
              <a:rPr lang="ru-RU" sz="1600" dirty="0" smtClean="0"/>
              <a:t>V Стокгольм (Швеция), 5 мая - 22 июля 1912.</a:t>
            </a:r>
          </a:p>
          <a:p>
            <a:pPr marL="0" indent="0">
              <a:buNone/>
            </a:pPr>
            <a:r>
              <a:rPr lang="ru-RU" sz="1600" dirty="0" smtClean="0"/>
              <a:t>VI Берлин (Германия), 1916.</a:t>
            </a:r>
          </a:p>
          <a:p>
            <a:pPr marL="0" indent="0">
              <a:buNone/>
            </a:pPr>
            <a:r>
              <a:rPr lang="ru-RU" sz="1600" dirty="0" smtClean="0"/>
              <a:t>VII Антверпен (Бельгия), 20 апреля - 12 сентября 1920.</a:t>
            </a:r>
          </a:p>
          <a:p>
            <a:pPr marL="0" indent="0">
              <a:buNone/>
            </a:pPr>
            <a:r>
              <a:rPr lang="ru-RU" sz="1600" dirty="0" smtClean="0"/>
              <a:t>VIII Париж (Франция), 4 мая - 27 июля 1924.</a:t>
            </a:r>
          </a:p>
          <a:p>
            <a:pPr marL="0" indent="0">
              <a:buNone/>
            </a:pPr>
            <a:r>
              <a:rPr lang="ru-RU" sz="1600" dirty="0" smtClean="0"/>
              <a:t>IX Амстердам (Нидерланды), 17 мая - 12 августа 1928.</a:t>
            </a:r>
          </a:p>
          <a:p>
            <a:pPr marL="0" indent="0">
              <a:buNone/>
            </a:pPr>
            <a:r>
              <a:rPr lang="ru-RU" sz="1600" dirty="0" smtClean="0"/>
              <a:t>X Лос-Анджелес (США), 30 июля - 14 августа 1932.</a:t>
            </a:r>
          </a:p>
          <a:p>
            <a:pPr marL="0" indent="0">
              <a:buNone/>
            </a:pPr>
            <a:r>
              <a:rPr lang="ru-RU" sz="1600" dirty="0" smtClean="0"/>
              <a:t>XI Берлин (Германия), 1-16 августа 1936.</a:t>
            </a:r>
          </a:p>
          <a:p>
            <a:pPr marL="0" indent="0">
              <a:buNone/>
            </a:pPr>
            <a:r>
              <a:rPr lang="ru-RU" sz="1600" dirty="0" smtClean="0"/>
              <a:t>XII Хельсинки (Финляндия), 1940.</a:t>
            </a:r>
          </a:p>
          <a:p>
            <a:pPr marL="0" indent="0">
              <a:buNone/>
            </a:pPr>
            <a:r>
              <a:rPr lang="ru-RU" sz="1600" dirty="0" smtClean="0"/>
              <a:t>XIII Лондон (Великобритания), 1944.</a:t>
            </a:r>
          </a:p>
          <a:p>
            <a:pPr marL="0" indent="0">
              <a:buNone/>
            </a:pPr>
            <a:r>
              <a:rPr lang="ru-RU" sz="1600" dirty="0" smtClean="0"/>
              <a:t>XIV Лондон (Великобритания), 29 июля - 14 августа 1948.</a:t>
            </a:r>
          </a:p>
          <a:p>
            <a:pPr marL="0" indent="0">
              <a:buNone/>
            </a:pPr>
            <a:r>
              <a:rPr lang="ru-RU" sz="1600" dirty="0" smtClean="0"/>
              <a:t>XV Хельсинки (Финляндия), 19 июля - 3 августа 1952.</a:t>
            </a:r>
          </a:p>
          <a:p>
            <a:pPr marL="0" indent="0">
              <a:buNone/>
            </a:pPr>
            <a:r>
              <a:rPr lang="ru-RU" sz="1600" dirty="0" smtClean="0"/>
              <a:t>XVI Мельбурн (Австралия), 22 ноября - 8 декабря 1956</a:t>
            </a:r>
            <a:r>
              <a:rPr lang="ru-RU" sz="900" dirty="0" smtClean="0"/>
              <a:t>.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7341084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XVII Рим (Италия), 25 августа - 11 сентября 1960.</a:t>
            </a:r>
          </a:p>
          <a:p>
            <a:pPr marL="0" indent="0">
              <a:buNone/>
            </a:pPr>
            <a:r>
              <a:rPr lang="ru-RU" dirty="0" smtClean="0"/>
              <a:t>XVIII Токио (Япония), 10-24 октября 1964.</a:t>
            </a:r>
          </a:p>
          <a:p>
            <a:pPr marL="0" indent="0">
              <a:buNone/>
            </a:pPr>
            <a:r>
              <a:rPr lang="ru-RU" dirty="0" smtClean="0"/>
              <a:t>XIX Мехико (Мексика), 12-27 октября 1968.</a:t>
            </a:r>
          </a:p>
          <a:p>
            <a:pPr marL="0" indent="0">
              <a:buNone/>
            </a:pPr>
            <a:r>
              <a:rPr lang="ru-RU" dirty="0" smtClean="0"/>
              <a:t>XX Мюнхен (ФРГ), 26 августа - 11 сентября 1972.</a:t>
            </a:r>
          </a:p>
          <a:p>
            <a:pPr marL="0" indent="0">
              <a:buNone/>
            </a:pPr>
            <a:r>
              <a:rPr lang="ru-RU" dirty="0" smtClean="0"/>
              <a:t>XXI Монреаль (Канада), 17 июля - 1 августа 1976.</a:t>
            </a:r>
          </a:p>
          <a:p>
            <a:pPr marL="0" indent="0">
              <a:buNone/>
            </a:pPr>
            <a:r>
              <a:rPr lang="ru-RU" dirty="0" smtClean="0"/>
              <a:t>XXII Москва (СССР), 19 июля - 3 августа 1980.</a:t>
            </a:r>
          </a:p>
          <a:p>
            <a:pPr marL="0" indent="0">
              <a:buNone/>
            </a:pPr>
            <a:r>
              <a:rPr lang="ru-RU" dirty="0" smtClean="0"/>
              <a:t>XXIII Лос-Анджелес (США), 28 июля - 12 августа 1984.</a:t>
            </a:r>
          </a:p>
          <a:p>
            <a:pPr marL="0" indent="0">
              <a:buNone/>
            </a:pPr>
            <a:r>
              <a:rPr lang="ru-RU" dirty="0" smtClean="0"/>
              <a:t>XXIV Сеул (Южная Корея), 17 сентября - 2 октября 1988.</a:t>
            </a:r>
          </a:p>
          <a:p>
            <a:pPr marL="0" indent="0">
              <a:buNone/>
            </a:pPr>
            <a:r>
              <a:rPr lang="ru-RU" dirty="0" smtClean="0"/>
              <a:t>XXV Барселона (Испания), 25 июля - 9 августа 1992.</a:t>
            </a:r>
          </a:p>
          <a:p>
            <a:pPr marL="0" indent="0">
              <a:buNone/>
            </a:pPr>
            <a:r>
              <a:rPr lang="ru-RU" dirty="0" smtClean="0"/>
              <a:t>XXVI Атланта (США), 19 июля - 4 августа 1996.</a:t>
            </a:r>
          </a:p>
          <a:p>
            <a:pPr marL="0" indent="0">
              <a:buNone/>
            </a:pPr>
            <a:r>
              <a:rPr lang="ru-RU" dirty="0" smtClean="0"/>
              <a:t>XXVII Сидней (Австралия), 2000 г.</a:t>
            </a:r>
          </a:p>
          <a:p>
            <a:pPr marL="0" indent="0">
              <a:buNone/>
            </a:pPr>
            <a:r>
              <a:rPr lang="ru-RU" dirty="0" smtClean="0"/>
              <a:t>XXVIII Афины (Греция) 11-29 августа 2004 года</a:t>
            </a:r>
          </a:p>
          <a:p>
            <a:pPr marL="0" indent="0" algn="ctr">
              <a:buNone/>
            </a:pPr>
            <a:r>
              <a:rPr lang="ru-RU" sz="3800" b="1" i="1" dirty="0" smtClean="0"/>
              <a:t>Зимние олимпийские игры</a:t>
            </a:r>
          </a:p>
          <a:p>
            <a:pPr marL="0" indent="0">
              <a:buNone/>
            </a:pPr>
            <a:r>
              <a:rPr lang="ru-RU" dirty="0" smtClean="0"/>
              <a:t>I Шамони (Франция), 25 января - 4 февраля 1924</a:t>
            </a:r>
          </a:p>
          <a:p>
            <a:pPr marL="0" indent="0">
              <a:buNone/>
            </a:pPr>
            <a:r>
              <a:rPr lang="ru-RU" dirty="0" smtClean="0"/>
              <a:t>II Санкт-</a:t>
            </a:r>
            <a:r>
              <a:rPr lang="ru-RU" dirty="0" err="1" smtClean="0"/>
              <a:t>Мориц</a:t>
            </a:r>
            <a:r>
              <a:rPr lang="ru-RU" dirty="0" smtClean="0"/>
              <a:t> (Швейцария), 11-19 февраля 1928.</a:t>
            </a:r>
          </a:p>
          <a:p>
            <a:pPr marL="0" indent="0">
              <a:buNone/>
            </a:pPr>
            <a:r>
              <a:rPr lang="ru-RU" dirty="0" smtClean="0"/>
              <a:t>III Лейк-Плэсид (США), 4-12 февраля 1932.</a:t>
            </a:r>
          </a:p>
          <a:p>
            <a:pPr marL="0" indent="0">
              <a:buNone/>
            </a:pPr>
            <a:r>
              <a:rPr lang="ru-RU" dirty="0" smtClean="0"/>
              <a:t>IV Гармиш-Партенкирхен (Германия), 6-16 февраля 1936.</a:t>
            </a:r>
          </a:p>
          <a:p>
            <a:pPr marL="0" indent="0">
              <a:buNone/>
            </a:pPr>
            <a:r>
              <a:rPr lang="ru-RU" dirty="0" smtClean="0"/>
              <a:t>V Санкт-</a:t>
            </a:r>
            <a:r>
              <a:rPr lang="ru-RU" dirty="0" err="1" smtClean="0"/>
              <a:t>Мориц</a:t>
            </a:r>
            <a:r>
              <a:rPr lang="ru-RU" dirty="0" smtClean="0"/>
              <a:t> (Швейцария), 30 января - 8 февраля 1948</a:t>
            </a:r>
          </a:p>
          <a:p>
            <a:pPr marL="0" indent="0">
              <a:buNone/>
            </a:pPr>
            <a:r>
              <a:rPr lang="ru-RU" dirty="0" smtClean="0"/>
              <a:t>VI Осло (Норвегия), 14-25 февраля 1952.</a:t>
            </a:r>
          </a:p>
          <a:p>
            <a:pPr marL="0" indent="0">
              <a:buNone/>
            </a:pPr>
            <a:r>
              <a:rPr lang="ru-RU" dirty="0" smtClean="0"/>
              <a:t>VII Кортина-Д'Ампеццо (Италия), 26 января - 5 февраля 1956.</a:t>
            </a:r>
          </a:p>
          <a:p>
            <a:pPr marL="0" indent="0">
              <a:buNone/>
            </a:pPr>
            <a:r>
              <a:rPr lang="ru-RU" dirty="0" smtClean="0"/>
              <a:t>VIII Скво-Вэлли (США), 18-28 февраля 1960.</a:t>
            </a:r>
          </a:p>
          <a:p>
            <a:pPr marL="0" indent="0">
              <a:buNone/>
            </a:pPr>
            <a:r>
              <a:rPr lang="ru-RU" dirty="0" smtClean="0"/>
              <a:t>IX Инсбрук (Австрия), 19 января - 9 февраля 1964.</a:t>
            </a:r>
          </a:p>
          <a:p>
            <a:pPr marL="0" indent="0">
              <a:buNone/>
            </a:pPr>
            <a:r>
              <a:rPr lang="ru-RU" dirty="0" smtClean="0"/>
              <a:t>X Гренобль (Франция), 16-18 февраля 1968.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6284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400" dirty="0" smtClean="0"/>
              <a:t>XI </a:t>
            </a:r>
            <a:r>
              <a:rPr lang="ru-RU" sz="3400" dirty="0" smtClean="0"/>
              <a:t>Саппоро (Япония), 3-13 февраля 1972.</a:t>
            </a:r>
          </a:p>
          <a:p>
            <a:pPr marL="0" indent="0">
              <a:buNone/>
            </a:pPr>
            <a:r>
              <a:rPr lang="en-US" sz="3400" dirty="0" smtClean="0"/>
              <a:t>XII </a:t>
            </a:r>
            <a:r>
              <a:rPr lang="ru-RU" sz="3400" dirty="0" smtClean="0"/>
              <a:t>Инсбрук (Австрия), 4-15 февраля 1976.</a:t>
            </a:r>
          </a:p>
          <a:p>
            <a:pPr marL="0" indent="0">
              <a:buNone/>
            </a:pPr>
            <a:r>
              <a:rPr lang="en-US" sz="3400" dirty="0" smtClean="0"/>
              <a:t>XIII </a:t>
            </a:r>
            <a:r>
              <a:rPr lang="ru-RU" sz="3400" dirty="0" smtClean="0"/>
              <a:t>Лейк-Плэсид (США), 13-24 февраля 1980.</a:t>
            </a:r>
          </a:p>
          <a:p>
            <a:pPr marL="0" indent="0">
              <a:buNone/>
            </a:pPr>
            <a:r>
              <a:rPr lang="en-US" sz="3400" dirty="0" smtClean="0"/>
              <a:t>XIV </a:t>
            </a:r>
            <a:r>
              <a:rPr lang="ru-RU" sz="3400" dirty="0" smtClean="0"/>
              <a:t>Сараево (Югославия), 8-19 февраля 1984.</a:t>
            </a:r>
          </a:p>
          <a:p>
            <a:pPr marL="0" indent="0">
              <a:buNone/>
            </a:pPr>
            <a:r>
              <a:rPr lang="en-US" sz="3400" dirty="0" smtClean="0"/>
              <a:t>XV </a:t>
            </a:r>
            <a:r>
              <a:rPr lang="ru-RU" sz="3400" dirty="0" smtClean="0"/>
              <a:t>Калгари (Канада), 13-28 февраля 1988.</a:t>
            </a:r>
          </a:p>
          <a:p>
            <a:pPr marL="0" indent="0">
              <a:buNone/>
            </a:pPr>
            <a:r>
              <a:rPr lang="en-US" sz="3400" dirty="0" smtClean="0"/>
              <a:t>XVI </a:t>
            </a:r>
            <a:r>
              <a:rPr lang="ru-RU" sz="3400" dirty="0" smtClean="0"/>
              <a:t>Альбервилль (Франция), 8-23 февраля 1992.</a:t>
            </a:r>
          </a:p>
          <a:p>
            <a:pPr marL="0" indent="0">
              <a:buNone/>
            </a:pPr>
            <a:r>
              <a:rPr lang="en-US" sz="3400" dirty="0" smtClean="0"/>
              <a:t>XVII </a:t>
            </a:r>
            <a:r>
              <a:rPr lang="ru-RU" sz="3400" dirty="0" smtClean="0"/>
              <a:t>Лиллехаммер (Норвегия), 12-27 февраля 1994.</a:t>
            </a:r>
          </a:p>
          <a:p>
            <a:pPr marL="0" indent="0">
              <a:buNone/>
            </a:pPr>
            <a:r>
              <a:rPr lang="en-US" sz="3400" dirty="0" smtClean="0"/>
              <a:t>XVIII </a:t>
            </a:r>
            <a:r>
              <a:rPr lang="ru-RU" sz="3400" dirty="0" smtClean="0"/>
              <a:t>Нагано (Япония), 7-22 февраля 1998.</a:t>
            </a:r>
          </a:p>
          <a:p>
            <a:pPr marL="0" indent="0">
              <a:buNone/>
            </a:pPr>
            <a:r>
              <a:rPr lang="en-US" sz="3400" dirty="0" smtClean="0"/>
              <a:t>XIX </a:t>
            </a:r>
            <a:r>
              <a:rPr lang="ru-RU" sz="3400" dirty="0" smtClean="0"/>
              <a:t>Солт-Лейк-Сити, США 9 февраля - 24 февраля, 2002 г</a:t>
            </a:r>
          </a:p>
          <a:p>
            <a:pPr marL="0" indent="0" algn="ctr">
              <a:buNone/>
            </a:pPr>
            <a:r>
              <a:rPr lang="ru-RU" sz="3800" b="1" i="1" dirty="0" smtClean="0"/>
              <a:t>Виды спорта, исключённые из олимпийской программы:</a:t>
            </a:r>
          </a:p>
          <a:p>
            <a:pPr marL="0" indent="0">
              <a:buNone/>
            </a:pPr>
            <a:r>
              <a:rPr lang="ru-RU" sz="3400" dirty="0" smtClean="0"/>
              <a:t>Гольф (1900, 1904)</a:t>
            </a:r>
          </a:p>
          <a:p>
            <a:pPr marL="0" indent="0">
              <a:buNone/>
            </a:pPr>
            <a:r>
              <a:rPr lang="ru-RU" sz="3400" dirty="0" smtClean="0"/>
              <a:t>Гонки на катерах (1908)</a:t>
            </a:r>
          </a:p>
          <a:p>
            <a:pPr marL="0" indent="0">
              <a:buNone/>
            </a:pPr>
            <a:r>
              <a:rPr lang="ru-RU" sz="3400" dirty="0" smtClean="0"/>
              <a:t>Жё-де-</a:t>
            </a:r>
            <a:r>
              <a:rPr lang="ru-RU" sz="3400" dirty="0" err="1" smtClean="0"/>
              <a:t>пом</a:t>
            </a:r>
            <a:r>
              <a:rPr lang="ru-RU" sz="3400" dirty="0" smtClean="0"/>
              <a:t> (1908)</a:t>
            </a:r>
          </a:p>
          <a:p>
            <a:pPr marL="0" indent="0">
              <a:buNone/>
            </a:pPr>
            <a:r>
              <a:rPr lang="ru-RU" sz="3400" dirty="0" smtClean="0"/>
              <a:t>Крикет (1900)</a:t>
            </a:r>
          </a:p>
          <a:p>
            <a:pPr marL="0" indent="0">
              <a:buNone/>
            </a:pPr>
            <a:r>
              <a:rPr lang="ru-RU" sz="3400" dirty="0" smtClean="0"/>
              <a:t>Крокет (1900)</a:t>
            </a:r>
          </a:p>
          <a:p>
            <a:pPr marL="0" indent="0">
              <a:buNone/>
            </a:pPr>
            <a:r>
              <a:rPr lang="ru-RU" sz="3400" dirty="0" smtClean="0"/>
              <a:t>Лакросс (1904, 1908)</a:t>
            </a:r>
          </a:p>
          <a:p>
            <a:pPr marL="0" indent="0">
              <a:buNone/>
            </a:pPr>
            <a:r>
              <a:rPr lang="ru-RU" sz="3400" dirty="0" smtClean="0"/>
              <a:t>Баскская пелота (1900)</a:t>
            </a:r>
          </a:p>
          <a:p>
            <a:pPr marL="0" indent="0">
              <a:buNone/>
            </a:pPr>
            <a:r>
              <a:rPr lang="ru-RU" sz="3400" dirty="0" smtClean="0"/>
              <a:t>Перетягивание каната (1900, 1904, 1908, 1912, 1920)</a:t>
            </a:r>
          </a:p>
          <a:p>
            <a:pPr marL="0" indent="0">
              <a:buNone/>
            </a:pPr>
            <a:r>
              <a:rPr lang="ru-RU" sz="3400" dirty="0" smtClean="0"/>
              <a:t>Поло (игра) или Човган (национальная игра) (1900, 1908, 1920, 1924, 1936)</a:t>
            </a:r>
          </a:p>
          <a:p>
            <a:pPr marL="0" indent="0">
              <a:buNone/>
            </a:pPr>
            <a:r>
              <a:rPr lang="ru-RU" sz="3400" dirty="0" smtClean="0"/>
              <a:t>Ракетки (1908)</a:t>
            </a:r>
          </a:p>
          <a:p>
            <a:pPr marL="0" indent="0">
              <a:buNone/>
            </a:pPr>
            <a:r>
              <a:rPr lang="ru-RU" sz="3400" dirty="0" smtClean="0"/>
              <a:t>Регби (1900, 1908, 1920, 1924)</a:t>
            </a:r>
          </a:p>
          <a:p>
            <a:pPr marL="0" indent="0">
              <a:buNone/>
            </a:pPr>
            <a:r>
              <a:rPr lang="ru-RU" sz="3400" dirty="0" smtClean="0"/>
              <a:t>Рок (спорт) (1904)</a:t>
            </a:r>
          </a:p>
          <a:p>
            <a:pPr marL="0" indent="0">
              <a:buNone/>
            </a:pPr>
            <a:r>
              <a:rPr lang="ru-RU" sz="3400" dirty="0" smtClean="0"/>
              <a:t>Хоккей на роликах (1992)</a:t>
            </a:r>
          </a:p>
        </p:txBody>
      </p:sp>
    </p:spTree>
    <p:extLst>
      <p:ext uri="{BB962C8B-B14F-4D97-AF65-F5344CB8AC3E}">
        <p14:creationId xmlns:p14="http://schemas.microsoft.com/office/powerpoint/2010/main" val="33578681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105</TotalTime>
  <Words>1792</Words>
  <Application>Microsoft Office PowerPoint</Application>
  <PresentationFormat>Экран (4:3)</PresentationFormat>
  <Paragraphs>87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Презентация PowerPoint</vt:lpstr>
      <vt:lpstr>Олимпийские игры — крупнейшие международные комплексные спортивные соревнования современности, которые проводятся каждые четыре года.</vt:lpstr>
      <vt:lpstr>Презентация PowerPoint</vt:lpstr>
      <vt:lpstr>Презентация PowerPoint</vt:lpstr>
      <vt:lpstr>Презентация PowerPoint</vt:lpstr>
      <vt:lpstr>История возникновения олимпийского огня</vt:lpstr>
      <vt:lpstr> Даты и места проведения игры Олимпиад</vt:lpstr>
      <vt:lpstr>Презентация PowerPoint</vt:lpstr>
      <vt:lpstr>Презентация PowerPoint</vt:lpstr>
      <vt:lpstr>Параолимпийские игры</vt:lpstr>
      <vt:lpstr>Презентация PowerPoint</vt:lpstr>
      <vt:lpstr>Презентация PowerPoint</vt:lpstr>
      <vt:lpstr>Презентация PowerPoint</vt:lpstr>
      <vt:lpstr>Спасибо за внимания.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оля</cp:lastModifiedBy>
  <cp:revision>8</cp:revision>
  <dcterms:created xsi:type="dcterms:W3CDTF">2017-03-21T02:30:12Z</dcterms:created>
  <dcterms:modified xsi:type="dcterms:W3CDTF">2017-03-21T04:16:03Z</dcterms:modified>
</cp:coreProperties>
</file>