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543EC7-74A4-4614-A317-C093651C4AB9}" type="datetimeFigureOut">
              <a:rPr lang="ru-RU"/>
              <a:pPr>
                <a:defRPr/>
              </a:pPr>
              <a:t>21.10.2016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E9693C-05CF-40BE-AFCE-E270D0783E3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advClick="0" advTm="10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D7E8EC-FF0B-4036-84CB-01991E14F438}" type="datetimeFigureOut">
              <a:rPr lang="ru-RU"/>
              <a:pPr>
                <a:defRPr/>
              </a:pPr>
              <a:t>21.10.2016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FE650A-5EA1-495F-806E-A38CCBB2974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advClick="0" advTm="10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EB8381-220E-4834-B8C9-120662C3397E}" type="datetimeFigureOut">
              <a:rPr lang="ru-RU"/>
              <a:pPr>
                <a:defRPr/>
              </a:pPr>
              <a:t>21.10.2016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A85B1C-E91F-4846-9376-BD24BAEC9E6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advClick="0" advTm="10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99CB62-1B37-4C88-A013-AB83C91BD3C9}" type="datetimeFigureOut">
              <a:rPr lang="ru-RU"/>
              <a:pPr>
                <a:defRPr/>
              </a:pPr>
              <a:t>21.10.2016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121BB1-E36D-4534-A24E-F4CA1750353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advClick="0" advTm="10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2A99A-C816-469F-AD05-0168D5662687}" type="datetimeFigureOut">
              <a:rPr lang="ru-RU"/>
              <a:pPr>
                <a:defRPr/>
              </a:pPr>
              <a:t>21.10.2016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291D60-51D3-4DE2-A05B-AC5A35CE839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advClick="0" advTm="10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CA7A1-0D41-4285-A577-E8CF215E03B8}" type="datetimeFigureOut">
              <a:rPr lang="ru-RU"/>
              <a:pPr>
                <a:defRPr/>
              </a:pPr>
              <a:t>21.10.2016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47B8EB-BB97-4E99-A75E-5B694C85ECE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advClick="0" advTm="10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13E309-235A-4BA9-B3BC-FA250DE3C870}" type="datetimeFigureOut">
              <a:rPr lang="ru-RU"/>
              <a:pPr>
                <a:defRPr/>
              </a:pPr>
              <a:t>21.10.2016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EB2507-E840-40AD-9400-7DE49216D3E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advClick="0" advTm="10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1489AA-BEFA-414A-8FD1-DEDBC2E9DF17}" type="datetimeFigureOut">
              <a:rPr lang="ru-RU"/>
              <a:pPr>
                <a:defRPr/>
              </a:pPr>
              <a:t>21.10.2016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D70A63-C4EB-4642-B3D7-1DDE56DB45B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advClick="0" advTm="10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5AE283-8D50-4575-B54D-FA0B0E640670}" type="datetimeFigureOut">
              <a:rPr lang="ru-RU"/>
              <a:pPr>
                <a:defRPr/>
              </a:pPr>
              <a:t>21.10.2016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C4FB8B-35EE-4734-8673-30E7063E2AE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advClick="0" advTm="10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D5ECC2-BF4F-4348-B0B8-A70E1A6933CE}" type="datetimeFigureOut">
              <a:rPr lang="ru-RU"/>
              <a:pPr>
                <a:defRPr/>
              </a:pPr>
              <a:t>21.10.2016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804CB3-4D20-4FB2-8532-1565E8AE945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advClick="0" advTm="10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3C6CA9-A19A-441B-8105-AD6341AF5951}" type="datetimeFigureOut">
              <a:rPr lang="ru-RU"/>
              <a:pPr>
                <a:defRPr/>
              </a:pPr>
              <a:t>21.10.2016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D5D411-A249-4945-8CB2-CC1C5D5858F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advClick="0" advTm="10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D6D46CA-20D4-47CC-8966-35DA916A021A}" type="datetimeFigureOut">
              <a:rPr lang="ru-RU"/>
              <a:pPr>
                <a:defRPr/>
              </a:pPr>
              <a:t>21.10.2016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F83B7B-07AB-4364-A903-3B96326DD15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1000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40;&#1088;&#1080;&#1085;&#1072;\Desktop\&#1043;&#1080;&#1084;&#1085;%20&#1086;&#1083;&#1080;&#1084;&#1087;&#1080;&#1081;&#1089;&#1082;&#1080;&#1093;%20&#1080;&#1075;&#1088;%20&#1074;%20&#1057;&#1086;&#1095;&#1080;%202014%20-%20&#1054;&#1083;&#1080;&#1084;&#1087;&#1080;&#1081;&#1089;&#1082;&#1080;&#1077;%20&#1048;&#1075;&#1088;&#1099;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jpeg"/><Relationship Id="rId4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jpeg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jpeg"/><Relationship Id="rId4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slide" Target="slide11.xml"/><Relationship Id="rId18" Type="http://schemas.openxmlformats.org/officeDocument/2006/relationships/image" Target="../media/image16.png"/><Relationship Id="rId26" Type="http://schemas.openxmlformats.org/officeDocument/2006/relationships/image" Target="../media/image20.png"/><Relationship Id="rId3" Type="http://schemas.openxmlformats.org/officeDocument/2006/relationships/slide" Target="slide6.xml"/><Relationship Id="rId21" Type="http://schemas.openxmlformats.org/officeDocument/2006/relationships/slide" Target="slide13.xml"/><Relationship Id="rId7" Type="http://schemas.openxmlformats.org/officeDocument/2006/relationships/slide" Target="slide8.xml"/><Relationship Id="rId12" Type="http://schemas.openxmlformats.org/officeDocument/2006/relationships/image" Target="../media/image13.png"/><Relationship Id="rId17" Type="http://schemas.openxmlformats.org/officeDocument/2006/relationships/slide" Target="slide20.xml"/><Relationship Id="rId25" Type="http://schemas.openxmlformats.org/officeDocument/2006/relationships/slide" Target="slide18.xml"/><Relationship Id="rId2" Type="http://schemas.openxmlformats.org/officeDocument/2006/relationships/image" Target="../media/image8.png"/><Relationship Id="rId16" Type="http://schemas.openxmlformats.org/officeDocument/2006/relationships/image" Target="../media/image15.png"/><Relationship Id="rId20" Type="http://schemas.openxmlformats.org/officeDocument/2006/relationships/image" Target="../media/image17.png"/><Relationship Id="rId29" Type="http://schemas.openxmlformats.org/officeDocument/2006/relationships/slide" Target="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slide" Target="slide10.xml"/><Relationship Id="rId24" Type="http://schemas.openxmlformats.org/officeDocument/2006/relationships/image" Target="../media/image19.png"/><Relationship Id="rId32" Type="http://schemas.openxmlformats.org/officeDocument/2006/relationships/image" Target="../media/image23.png"/><Relationship Id="rId5" Type="http://schemas.openxmlformats.org/officeDocument/2006/relationships/slide" Target="slide7.xml"/><Relationship Id="rId15" Type="http://schemas.openxmlformats.org/officeDocument/2006/relationships/slide" Target="slide16.xml"/><Relationship Id="rId23" Type="http://schemas.openxmlformats.org/officeDocument/2006/relationships/slide" Target="slide19.xml"/><Relationship Id="rId28" Type="http://schemas.openxmlformats.org/officeDocument/2006/relationships/image" Target="../media/image21.png"/><Relationship Id="rId10" Type="http://schemas.openxmlformats.org/officeDocument/2006/relationships/image" Target="../media/image12.png"/><Relationship Id="rId19" Type="http://schemas.openxmlformats.org/officeDocument/2006/relationships/slide" Target="slide17.xml"/><Relationship Id="rId31" Type="http://schemas.openxmlformats.org/officeDocument/2006/relationships/slide" Target="slide12.xml"/><Relationship Id="rId4" Type="http://schemas.openxmlformats.org/officeDocument/2006/relationships/image" Target="../media/image9.png"/><Relationship Id="rId9" Type="http://schemas.openxmlformats.org/officeDocument/2006/relationships/slide" Target="slide9.xml"/><Relationship Id="rId14" Type="http://schemas.openxmlformats.org/officeDocument/2006/relationships/image" Target="../media/image14.png"/><Relationship Id="rId22" Type="http://schemas.openxmlformats.org/officeDocument/2006/relationships/image" Target="../media/image18.png"/><Relationship Id="rId27" Type="http://schemas.openxmlformats.org/officeDocument/2006/relationships/slide" Target="slide15.xml"/><Relationship Id="rId30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slide" Target="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slide" Target="slid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5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24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670278" y="1859339"/>
            <a:ext cx="7536744" cy="156966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8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Зимние Олимпийские </a:t>
            </a:r>
          </a:p>
          <a:p>
            <a:pPr algn="ctr">
              <a:defRPr/>
            </a:pPr>
            <a:r>
              <a:rPr lang="ru-RU" sz="48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виды спорта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211960" y="4581128"/>
            <a:ext cx="2730876" cy="923330"/>
          </a:xfrm>
          <a:prstGeom prst="rect">
            <a:avLst/>
          </a:prstGeom>
          <a:solidFill>
            <a:srgbClr val="00B0F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Выполнила студентка</a:t>
            </a:r>
          </a:p>
          <a:p>
            <a:pPr algn="ctr"/>
            <a:r>
              <a:rPr lang="ru-RU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Тонких Т.А.</a:t>
            </a:r>
          </a:p>
          <a:p>
            <a:pPr algn="ctr"/>
            <a:r>
              <a:rPr lang="ru-RU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ПКК -311</a:t>
            </a:r>
            <a:endParaRPr lang="ru-RU" b="1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5" name="Гимн олимпийских игр в Сочи 2014 - Олимпийские Игры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6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763"/>
            <a:ext cx="91440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" name="Содержимое 3" descr="Speed_skating.png">
            <a:hlinkClick r:id="rId3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>
          <a:xfrm>
            <a:off x="7660286" y="5661248"/>
            <a:ext cx="998414" cy="998413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269" name="Прямоугольник 5"/>
          <p:cNvSpPr>
            <a:spLocks noChangeArrowheads="1"/>
          </p:cNvSpPr>
          <p:nvPr/>
        </p:nvSpPr>
        <p:spPr bwMode="auto">
          <a:xfrm>
            <a:off x="785813" y="1412875"/>
            <a:ext cx="8072437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b="1">
                <a:latin typeface="Times New Roman" pitchFamily="18" charset="0"/>
                <a:cs typeface="Times New Roman" pitchFamily="18" charset="0"/>
              </a:rPr>
              <a:t>Конькобежный спорт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 (Скоростной бег на коньках — англ. 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Speed Skating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) — вид спорта, в котором необходимо как можно быстрее преодолевать определённую дистанцию на ледовом стадионе по замкнутому кругу. </a:t>
            </a:r>
          </a:p>
          <a:p>
            <a:pPr algn="just"/>
            <a:r>
              <a:rPr lang="ru-RU">
                <a:latin typeface="Times New Roman" pitchFamily="18" charset="0"/>
                <a:cs typeface="Times New Roman" pitchFamily="18" charset="0"/>
              </a:rPr>
              <a:t>Конькобежный спорт относится к олимпийским видам спорта с 1924 года. Женские соревнования проводятся с 1960 года, после того как женщины состязались в показательных забегах на Олимпиаде 1932.</a:t>
            </a:r>
          </a:p>
          <a:p>
            <a:pPr algn="just"/>
            <a:r>
              <a:rPr lang="ru-RU">
                <a:latin typeface="Times New Roman" pitchFamily="18" charset="0"/>
                <a:cs typeface="Times New Roman" pitchFamily="18" charset="0"/>
              </a:rPr>
              <a:t>На настоящий момент на Олимпийских играх разыгрываются по 6 комплектов медалей для мужчин и женщин. Самый молодой вид — командная гонка преследования — был добавлен на Играх 2006 в Турине.</a:t>
            </a:r>
          </a:p>
          <a:p>
            <a:endParaRPr lang="ru-RU">
              <a:latin typeface="Calibri" pitchFamily="34" charset="0"/>
            </a:endParaRPr>
          </a:p>
        </p:txBody>
      </p:sp>
      <p:pic>
        <p:nvPicPr>
          <p:cNvPr id="4" name="Рисунок 6" descr="2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2555776" y="4050743"/>
            <a:ext cx="4230786" cy="239450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  <a:ext uri="{91240B29-F687-4F45-9708-019B960494DF}"/>
          </a:extLst>
        </p:spPr>
      </p:pic>
      <p:sp>
        <p:nvSpPr>
          <p:cNvPr id="2" name="Прямоугольник 1"/>
          <p:cNvSpPr/>
          <p:nvPr/>
        </p:nvSpPr>
        <p:spPr>
          <a:xfrm>
            <a:off x="1763688" y="704890"/>
            <a:ext cx="6689332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Конькобежный спорт</a:t>
            </a:r>
          </a:p>
        </p:txBody>
      </p:sp>
    </p:spTree>
  </p:cSld>
  <p:clrMapOvr>
    <a:masterClrMapping/>
  </p:clrMapOvr>
  <p:transition advClick="0" advTm="10000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Рисунок 5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" name="Содержимое 3" descr="Nordic_combined.png">
            <a:hlinkClick r:id="rId3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>
          <a:xfrm>
            <a:off x="7380312" y="5445224"/>
            <a:ext cx="1224136" cy="1224136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293" name="Прямоугольник 4"/>
          <p:cNvSpPr>
            <a:spLocks noChangeArrowheads="1"/>
          </p:cNvSpPr>
          <p:nvPr/>
        </p:nvSpPr>
        <p:spPr bwMode="auto">
          <a:xfrm>
            <a:off x="755650" y="1785938"/>
            <a:ext cx="73882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b="1">
                <a:latin typeface="Times New Roman" pitchFamily="18" charset="0"/>
                <a:cs typeface="Times New Roman" pitchFamily="18" charset="0"/>
              </a:rPr>
              <a:t>Лы́жное двоебо́рье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 (англ. 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Nordic Combined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) — олимпийский вид спорта, сочетающий в своей программе прыжки на лыжах с трамплина и лыжные гонки. Другое название — 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северная комбинация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5" descr="3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2786063" y="2857500"/>
            <a:ext cx="3810000" cy="28575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  <a:ext uri="{91240B29-F687-4F45-9708-019B960494DF}"/>
          </a:extLst>
        </p:spPr>
      </p:pic>
      <p:sp>
        <p:nvSpPr>
          <p:cNvPr id="2" name="Прямоугольник 1"/>
          <p:cNvSpPr/>
          <p:nvPr/>
        </p:nvSpPr>
        <p:spPr>
          <a:xfrm>
            <a:off x="1907704" y="974631"/>
            <a:ext cx="6679718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Лыжное двоеборье</a:t>
            </a:r>
          </a:p>
        </p:txBody>
      </p:sp>
    </p:spTree>
  </p:cSld>
  <p:clrMapOvr>
    <a:masterClrMapping/>
  </p:clrMapOvr>
  <p:transition advClick="0" advTm="10000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5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400" y="4763"/>
            <a:ext cx="9136063" cy="685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" name="Содержимое 3" descr="Short_track_speed_skating.png">
            <a:hlinkClick r:id="rId3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>
          <a:xfrm>
            <a:off x="7452320" y="5348225"/>
            <a:ext cx="1305048" cy="1305049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317" name="Прямоугольник 4"/>
          <p:cNvSpPr>
            <a:spLocks noChangeArrowheads="1"/>
          </p:cNvSpPr>
          <p:nvPr/>
        </p:nvSpPr>
        <p:spPr bwMode="auto">
          <a:xfrm>
            <a:off x="611188" y="1673225"/>
            <a:ext cx="7993062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b="1">
                <a:latin typeface="Times New Roman" pitchFamily="18" charset="0"/>
                <a:cs typeface="Times New Roman" pitchFamily="18" charset="0"/>
              </a:rPr>
              <a:t>Шорт-трек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(англ.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Short track speed skating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русск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Скоростной бег на коньках на короткой дорожке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) — форма конькобежного спорта. В соревнованиях несколько спортсменов (как правило 4—8: чем больше дистанция, тем больше спортсменов в забеге) одновременно катаются по овальной ледовой дорожке длиной 111,12 м.</a:t>
            </a:r>
          </a:p>
        </p:txBody>
      </p:sp>
      <p:pic>
        <p:nvPicPr>
          <p:cNvPr id="4" name="Рисунок 5" descr="4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2500313" y="3143250"/>
            <a:ext cx="4302125" cy="28575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  <a:ext uri="{91240B29-F687-4F45-9708-019B960494DF}"/>
          </a:extLst>
        </p:spPr>
      </p:pic>
      <p:sp>
        <p:nvSpPr>
          <p:cNvPr id="2" name="Прямоугольник 1"/>
          <p:cNvSpPr/>
          <p:nvPr/>
        </p:nvSpPr>
        <p:spPr>
          <a:xfrm>
            <a:off x="2843808" y="548680"/>
            <a:ext cx="4295278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Шорт-трек</a:t>
            </a:r>
          </a:p>
        </p:txBody>
      </p:sp>
    </p:spTree>
  </p:cSld>
  <p:clrMapOvr>
    <a:masterClrMapping/>
  </p:clrMapOvr>
  <p:transition advClick="0" advTm="10000">
    <p:pull dir="r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Рисунок 5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763"/>
            <a:ext cx="91440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" name="Содержимое 3" descr="Skeleton.png">
            <a:hlinkClick r:id="rId3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>
          <a:xfrm>
            <a:off x="7308304" y="5554092"/>
            <a:ext cx="1224136" cy="1224136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4341" name="Прямоугольник 4"/>
          <p:cNvSpPr>
            <a:spLocks noChangeArrowheads="1"/>
          </p:cNvSpPr>
          <p:nvPr/>
        </p:nvSpPr>
        <p:spPr bwMode="auto">
          <a:xfrm>
            <a:off x="571500" y="1557338"/>
            <a:ext cx="778668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b="1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келетон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 (англ. 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skeleton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 — скелет, каркас) — зимний олимпийский вид спорта, представляющий собой спуск по ледяному жёлобу на двухполозьевых санях на укрепленной раме, победитель которого определяется по сумме двух или четырех заездов.</a:t>
            </a:r>
          </a:p>
        </p:txBody>
      </p:sp>
      <p:pic>
        <p:nvPicPr>
          <p:cNvPr id="4" name="Рисунок 5" descr="5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2531269" y="2928938"/>
            <a:ext cx="3867150" cy="28575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  <a:ext uri="{91240B29-F687-4F45-9708-019B960494DF}"/>
          </a:extLst>
        </p:spPr>
      </p:pic>
      <p:sp>
        <p:nvSpPr>
          <p:cNvPr id="2" name="Прямоугольник 1"/>
          <p:cNvSpPr/>
          <p:nvPr/>
        </p:nvSpPr>
        <p:spPr>
          <a:xfrm>
            <a:off x="2624672" y="633462"/>
            <a:ext cx="396172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Скелетон</a:t>
            </a:r>
          </a:p>
        </p:txBody>
      </p:sp>
    </p:spTree>
  </p:cSld>
  <p:clrMapOvr>
    <a:masterClrMapping/>
  </p:clrMapOvr>
  <p:transition advClick="0" advTm="10000">
    <p:blinds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Рисунок 5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" name="Содержимое 3" descr="Ice_hockey.png">
            <a:hlinkClick r:id="rId3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>
          <a:xfrm>
            <a:off x="7452320" y="5625107"/>
            <a:ext cx="1048743" cy="1048743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5365" name="Прямоугольник 4"/>
          <p:cNvSpPr>
            <a:spLocks noChangeArrowheads="1"/>
          </p:cNvSpPr>
          <p:nvPr/>
        </p:nvSpPr>
        <p:spPr bwMode="auto">
          <a:xfrm>
            <a:off x="468313" y="1500188"/>
            <a:ext cx="8207375" cy="258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b="1">
                <a:latin typeface="Times New Roman" pitchFamily="18" charset="0"/>
                <a:cs typeface="Times New Roman" pitchFamily="18" charset="0"/>
              </a:rPr>
              <a:t>Хокке́й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 (англ. 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Hockey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) — вид спорта, в котором две команды стараются поразить твёрдым, круглым мячом или шайбой цель — ворота противника, используя клюшки. В каждой команде есть один вратарь, который защищает ворота своей команды. </a:t>
            </a:r>
          </a:p>
          <a:p>
            <a:pPr algn="just"/>
            <a:r>
              <a:rPr lang="ru-RU">
                <a:latin typeface="Times New Roman" pitchFamily="18" charset="0"/>
                <a:cs typeface="Times New Roman" pitchFamily="18" charset="0"/>
              </a:rPr>
              <a:t>Первый турнир по 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хоккею с шайбой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 в рамках 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Олимпийских игр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 состоялся на летних Олимпийских играх 1920 года. С 1924 года хоккей с шайбой переехал в программу зимних Олимпийских игр. Турнир по хоккею с шайбой среди женских команд включён в олимпийскую программу с зимних Олимпийских игр 1998 года в Нагано.</a:t>
            </a:r>
          </a:p>
        </p:txBody>
      </p:sp>
      <p:pic>
        <p:nvPicPr>
          <p:cNvPr id="4" name="Рисунок 5" descr="6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2786063" y="4143375"/>
            <a:ext cx="3357562" cy="25304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  <a:ext uri="{91240B29-F687-4F45-9708-019B960494DF}"/>
          </a:extLst>
        </p:spPr>
      </p:pic>
      <p:sp>
        <p:nvSpPr>
          <p:cNvPr id="2" name="Прямоугольник 1"/>
          <p:cNvSpPr/>
          <p:nvPr/>
        </p:nvSpPr>
        <p:spPr>
          <a:xfrm>
            <a:off x="3347864" y="597793"/>
            <a:ext cx="2973635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Хоккей</a:t>
            </a:r>
          </a:p>
        </p:txBody>
      </p:sp>
    </p:spTree>
  </p:cSld>
  <p:clrMapOvr>
    <a:masterClrMapping/>
  </p:clrMapOvr>
  <p:transition advClick="0" advTm="10000">
    <p:zoom dir="in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Рисунок 5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763"/>
            <a:ext cx="9136063" cy="685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" name="Содержимое 3" descr="Freestyle_skiing.png">
            <a:hlinkClick r:id="rId3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>
          <a:xfrm>
            <a:off x="7603815" y="5603565"/>
            <a:ext cx="1080120" cy="1080120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6389" name="Прямоугольник 5"/>
          <p:cNvSpPr>
            <a:spLocks noChangeArrowheads="1"/>
          </p:cNvSpPr>
          <p:nvPr/>
        </p:nvSpPr>
        <p:spPr bwMode="auto">
          <a:xfrm>
            <a:off x="461963" y="1676400"/>
            <a:ext cx="8208962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b="1">
                <a:latin typeface="Times New Roman" pitchFamily="18" charset="0"/>
                <a:cs typeface="Times New Roman" pitchFamily="18" charset="0"/>
              </a:rPr>
              <a:t>Фриста</a:t>
            </a:r>
            <a:r>
              <a:rPr lang="en-US" b="1">
                <a:latin typeface="Times New Roman" pitchFamily="18" charset="0"/>
                <a:cs typeface="Times New Roman" pitchFamily="18" charset="0"/>
              </a:rPr>
              <a:t>́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йл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англ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. 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Freestyle skiing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) —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вид лыжного спорта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сноубординга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В состав фристайла входят лыжная акробатика, ски-кросс, могул и ньюскул скиинг. Лыжный балет — одна из дисциплин фристайла, существовавшая до 1999 года, была исключена из программ официальных соревнований. Балет состоял из спуска по пологому склону под музыкальное сопровождение с демонстрацией элементов скольжения, шагов, вращений, прыжков.</a:t>
            </a:r>
          </a:p>
        </p:txBody>
      </p:sp>
      <p:pic>
        <p:nvPicPr>
          <p:cNvPr id="4" name="Рисунок 6" descr="7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2714625" y="3500438"/>
            <a:ext cx="3983038" cy="2643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  <a:ext uri="{91240B29-F687-4F45-9708-019B960494DF}"/>
          </a:extLst>
        </p:spPr>
      </p:pic>
      <p:sp>
        <p:nvSpPr>
          <p:cNvPr id="2" name="Прямоугольник 1"/>
          <p:cNvSpPr/>
          <p:nvPr/>
        </p:nvSpPr>
        <p:spPr>
          <a:xfrm>
            <a:off x="2664527" y="753407"/>
            <a:ext cx="4083234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Фристайл</a:t>
            </a:r>
          </a:p>
        </p:txBody>
      </p:sp>
    </p:spTree>
  </p:cSld>
  <p:clrMapOvr>
    <a:masterClrMapping/>
  </p:clrMapOvr>
  <p:transition advClick="0" advTm="10000">
    <p:plus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Рисунок 5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763"/>
            <a:ext cx="91440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" name="Содержимое 3" descr="Cross_country_skiing.png">
            <a:hlinkClick r:id="rId3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>
          <a:xfrm>
            <a:off x="7524329" y="5578971"/>
            <a:ext cx="1080120" cy="1080120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468313" y="1844675"/>
            <a:ext cx="8207375" cy="9239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Лы́жные го́нки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— гонки на лыжах на определённую дистанцию по специально подготовленной трассе среди лиц определённой категории (возрастной, половой и т. д.). Относятся к циклическим видам спорта.</a:t>
            </a:r>
          </a:p>
        </p:txBody>
      </p:sp>
      <p:pic>
        <p:nvPicPr>
          <p:cNvPr id="17413" name="Рисунок 5" descr="8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785938" y="2893404"/>
            <a:ext cx="4802286" cy="28930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  <a:ext uri="{91240B29-F687-4F45-9708-019B960494DF}"/>
          </a:extLst>
        </p:spPr>
      </p:pic>
      <p:sp>
        <p:nvSpPr>
          <p:cNvPr id="2" name="Прямоугольник 1"/>
          <p:cNvSpPr/>
          <p:nvPr/>
        </p:nvSpPr>
        <p:spPr>
          <a:xfrm>
            <a:off x="1907704" y="943102"/>
            <a:ext cx="6149953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Лыжные гонки</a:t>
            </a:r>
          </a:p>
        </p:txBody>
      </p:sp>
    </p:spTree>
  </p:cSld>
  <p:clrMapOvr>
    <a:masterClrMapping/>
  </p:clrMapOvr>
  <p:transition advClick="0" advTm="10000">
    <p:wheel spokes="8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Рисунок 5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" name="Содержимое 3" descr="Luge.png">
            <a:hlinkClick r:id="rId3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>
          <a:xfrm>
            <a:off x="7452320" y="5500822"/>
            <a:ext cx="1265337" cy="1265337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436" name="Рисунок 4" descr="9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2500313" y="3573016"/>
            <a:ext cx="3444875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  <a:ext uri="{91240B29-F687-4F45-9708-019B960494DF}"/>
          </a:extLst>
        </p:spPr>
      </p:pic>
      <p:sp>
        <p:nvSpPr>
          <p:cNvPr id="18438" name="Прямоугольник 5"/>
          <p:cNvSpPr>
            <a:spLocks noChangeArrowheads="1"/>
          </p:cNvSpPr>
          <p:nvPr/>
        </p:nvSpPr>
        <p:spPr bwMode="auto">
          <a:xfrm>
            <a:off x="571500" y="2000250"/>
            <a:ext cx="8032750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b="1">
                <a:latin typeface="Times New Roman" pitchFamily="18" charset="0"/>
                <a:cs typeface="Times New Roman" pitchFamily="18" charset="0"/>
              </a:rPr>
              <a:t>Са́нный спорт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 (нем. 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Rennrodeln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, англ. 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Luge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) — зимний олимпийский вид спорта, в котором участники соревнуются в скоростном спуске на одноместных или двухместных санях по заранее подготовленной трассе. Спортсмены располагаются на санях на спине, ногами вперед. Управление санями производится при помощи изменения положения тела.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907704" y="1076920"/>
            <a:ext cx="5949963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Санный спорт</a:t>
            </a:r>
          </a:p>
        </p:txBody>
      </p:sp>
    </p:spTree>
  </p:cSld>
  <p:clrMapOvr>
    <a:masterClrMapping/>
  </p:clrMapOvr>
  <p:transition advClick="0" advTm="10000">
    <p:split orient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Рисунок 5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763"/>
            <a:ext cx="9136063" cy="685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" name="Содержимое 3" descr="Figure_skating.png">
            <a:hlinkClick r:id="rId3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>
          <a:xfrm>
            <a:off x="7596336" y="5517232"/>
            <a:ext cx="1096368" cy="1096368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9461" name="Прямоугольник 4"/>
          <p:cNvSpPr>
            <a:spLocks noChangeArrowheads="1"/>
          </p:cNvSpPr>
          <p:nvPr/>
        </p:nvSpPr>
        <p:spPr bwMode="auto">
          <a:xfrm>
            <a:off x="642938" y="1574800"/>
            <a:ext cx="4286250" cy="424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b="1">
                <a:latin typeface="Times New Roman" pitchFamily="18" charset="0"/>
                <a:cs typeface="Times New Roman" pitchFamily="18" charset="0"/>
              </a:rPr>
              <a:t>Фигу́рное ката́ние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 — конькобежный</a:t>
            </a:r>
            <a:r>
              <a:rPr lang="ru-RU" baseline="300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вид спорта, относится к сложнокоординационным видам спорта. Основная идея заключается в передвижении спортсмена или пары спортсменов на коньках по льду с переменами направления скольжения и выполнением дополнительных элементов (вращением, прыжками, комбинаций шагов, поддержек и др.) под музыку.</a:t>
            </a:r>
          </a:p>
          <a:p>
            <a:pPr algn="just"/>
            <a:r>
              <a:rPr lang="ru-RU">
                <a:latin typeface="Times New Roman" pitchFamily="18" charset="0"/>
                <a:cs typeface="Times New Roman" pitchFamily="18" charset="0"/>
              </a:rPr>
              <a:t>В 1908 и 1920 годах соревнования по фигурному катанию прошли на летних Олимпийских играх. Фигурное катание первый из зимних видов спорта, попавший в олимпийскую программу. </a:t>
            </a:r>
          </a:p>
        </p:txBody>
      </p:sp>
      <p:pic>
        <p:nvPicPr>
          <p:cNvPr id="4" name="Рисунок 5" descr="10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4929188" y="2000250"/>
            <a:ext cx="3619500" cy="2714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  <a:ext uri="{91240B29-F687-4F45-9708-019B960494DF}"/>
          </a:extLst>
        </p:spPr>
      </p:pic>
      <p:sp>
        <p:nvSpPr>
          <p:cNvPr id="2" name="Прямоугольник 1"/>
          <p:cNvSpPr/>
          <p:nvPr/>
        </p:nvSpPr>
        <p:spPr>
          <a:xfrm>
            <a:off x="1835697" y="764704"/>
            <a:ext cx="7056784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Фигурное катание</a:t>
            </a:r>
          </a:p>
        </p:txBody>
      </p:sp>
    </p:spTree>
  </p:cSld>
  <p:clrMapOvr>
    <a:masterClrMapping/>
  </p:clrMapOvr>
  <p:transition advClick="0" advTm="10000"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Рисунок 5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763"/>
            <a:ext cx="91440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" name="Содержимое 3" descr="Snowboarding.png">
            <a:hlinkClick r:id="rId3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>
          <a:xfrm>
            <a:off x="7459355" y="5661248"/>
            <a:ext cx="1022183" cy="1022183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395288" y="1700213"/>
            <a:ext cx="4319587" cy="4872037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just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Сноубо́рдинг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(англ. 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snowboarding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) — экстремальный вид спорта, заключающийся в спуске с заснеженных склонов и гор на специальном снаряде — сноуборде. Изначально зимний вид спорта, хотя отдельные экстремалы освоили его даже летом, катаясь на сноуборде на песчаных склонах (сэндбординг).</a:t>
            </a:r>
          </a:p>
          <a:p>
            <a:pPr algn="just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1998 году на зимней Олимпиаде в Нагано сноубординг был впервые включён в олимпийскую программу.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defRPr/>
            </a:pPr>
            <a:endParaRPr lang="ru-RU" sz="2400" dirty="0">
              <a:latin typeface="+mn-lt"/>
            </a:endParaRPr>
          </a:p>
        </p:txBody>
      </p:sp>
      <p:pic>
        <p:nvPicPr>
          <p:cNvPr id="20485" name="Рисунок 5" descr="11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4714875" y="2143125"/>
            <a:ext cx="3733800" cy="25003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  <a:ext uri="{91240B29-F687-4F45-9708-019B960494DF}"/>
          </a:extLst>
        </p:spPr>
      </p:pic>
      <p:sp>
        <p:nvSpPr>
          <p:cNvPr id="2" name="Прямоугольник 1"/>
          <p:cNvSpPr/>
          <p:nvPr/>
        </p:nvSpPr>
        <p:spPr>
          <a:xfrm>
            <a:off x="2492601" y="519410"/>
            <a:ext cx="547784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Сноубординг</a:t>
            </a:r>
          </a:p>
        </p:txBody>
      </p:sp>
    </p:spTree>
  </p:cSld>
  <p:clrMapOvr>
    <a:masterClrMapping/>
  </p:clrMapOvr>
  <p:transition advClick="0" advTm="10000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24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" name="Содержимое 2"/>
          <p:cNvSpPr>
            <a:spLocks noGrp="1"/>
          </p:cNvSpPr>
          <p:nvPr>
            <p:ph idx="1"/>
          </p:nvPr>
        </p:nvSpPr>
        <p:spPr>
          <a:xfrm>
            <a:off x="457200" y="333375"/>
            <a:ext cx="8229600" cy="5792788"/>
          </a:xfrm>
        </p:spPr>
        <p:txBody>
          <a:bodyPr/>
          <a:lstStyle/>
          <a:p>
            <a:pPr marL="0" indent="363538" algn="just" eaLnBrk="1" hangingPunct="1">
              <a:buFont typeface="Arial" charset="0"/>
              <a:buNone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Зимние Олимпийские игры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всемирные соревнования по зимним видам спорта. Как и летние Олимпийские игры, проводятся под эгидой МОК. </a:t>
            </a:r>
          </a:p>
          <a:p>
            <a:pPr marL="0" indent="363538" algn="just" eaLnBrk="1" hangingPunct="1">
              <a:buFont typeface="Arial" charset="0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Первые Зимние олимпийские игры состоялись в 1924. Поначалу зимние и летние Игры проходили в один и тот же год, но начиная с 1994, они проводятся с интервалом в два года. </a:t>
            </a:r>
          </a:p>
          <a:p>
            <a:pPr marL="0" indent="0" algn="just" eaLnBrk="1" hangingPunct="1">
              <a:defRPr/>
            </a:pPr>
            <a:endParaRPr lang="ru-RU" dirty="0" smtClean="0"/>
          </a:p>
        </p:txBody>
      </p:sp>
    </p:spTree>
  </p:cSld>
  <p:clrMapOvr>
    <a:masterClrMapping/>
  </p:clrMapOvr>
  <p:transition advClick="0" advTm="10000"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Рисунок 5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" name="Содержимое 3" descr="Ski_jumping.png">
            <a:hlinkClick r:id="rId3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>
          <a:xfrm>
            <a:off x="7452320" y="5661248"/>
            <a:ext cx="1008112" cy="1008112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642938" y="1628775"/>
            <a:ext cx="3757612" cy="432117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algn="just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Прыжки на лыжах с трамплина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(англ. 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ski jumping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 — вид спорта, включающий прыжки на лыжах со специально оборудованных трамплинов. Выступают как самостоятельный вид спорта, а также входят в программу лыжного двоеборья. Входят в состав Международной федерации лыжного спорта</a:t>
            </a:r>
          </a:p>
        </p:txBody>
      </p:sp>
      <p:pic>
        <p:nvPicPr>
          <p:cNvPr id="21509" name="Рисунок 5" descr="12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4286250" y="1500188"/>
            <a:ext cx="4494213" cy="36433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  <a:ext uri="{91240B29-F687-4F45-9708-019B960494DF}"/>
          </a:extLst>
        </p:spPr>
      </p:pic>
      <p:sp>
        <p:nvSpPr>
          <p:cNvPr id="2" name="Прямоугольник 1"/>
          <p:cNvSpPr/>
          <p:nvPr/>
        </p:nvSpPr>
        <p:spPr>
          <a:xfrm>
            <a:off x="2267744" y="853857"/>
            <a:ext cx="5818708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Прыжки с трамплина</a:t>
            </a:r>
          </a:p>
        </p:txBody>
      </p:sp>
    </p:spTree>
  </p:cSld>
  <p:clrMapOvr>
    <a:masterClrMapping/>
  </p:clrMapOvr>
  <p:transition advClick="0" advTm="10000"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34356" y="2967335"/>
            <a:ext cx="78752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 advTm="1000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7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100" name="Содержимое 2"/>
          <p:cNvSpPr>
            <a:spLocks noGrp="1"/>
          </p:cNvSpPr>
          <p:nvPr>
            <p:ph idx="1"/>
          </p:nvPr>
        </p:nvSpPr>
        <p:spPr>
          <a:xfrm>
            <a:off x="404813" y="1557338"/>
            <a:ext cx="4543425" cy="3943350"/>
          </a:xfrm>
        </p:spPr>
        <p:txBody>
          <a:bodyPr/>
          <a:lstStyle/>
          <a:p>
            <a:pPr marL="0" indent="0" algn="just" eaLnBrk="1" hangingPunct="1">
              <a:buFont typeface="Arial" charset="0"/>
              <a:buNone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Белые игры №1 состоялись в 1924 году в Шамони.</a:t>
            </a:r>
          </a:p>
        </p:txBody>
      </p:sp>
      <p:pic>
        <p:nvPicPr>
          <p:cNvPr id="2" name="Рисунок 3" descr="Chamonix_1924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4929188" y="548253"/>
            <a:ext cx="3562350" cy="47625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  <a:ext uri="{91240B29-F687-4F45-9708-019B960494DF}"/>
          </a:extLst>
        </p:spPr>
      </p:pic>
      <p:sp>
        <p:nvSpPr>
          <p:cNvPr id="4102" name="TextBox 4"/>
          <p:cNvSpPr txBox="1">
            <a:spLocks noChangeArrowheads="1"/>
          </p:cNvSpPr>
          <p:nvPr/>
        </p:nvSpPr>
        <p:spPr bwMode="auto">
          <a:xfrm>
            <a:off x="5272088" y="5341938"/>
            <a:ext cx="3429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Памятник I Зимним Олимпийским играм в Шамони</a:t>
            </a:r>
            <a:endParaRPr lang="ru-RU">
              <a:latin typeface="Calibri" pitchFamily="34" charset="0"/>
            </a:endParaRPr>
          </a:p>
        </p:txBody>
      </p:sp>
      <p:pic>
        <p:nvPicPr>
          <p:cNvPr id="3" name="Рисунок 5" descr="shamony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571500" y="2609282"/>
            <a:ext cx="4000500" cy="27320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  <a:ext uri="{91240B29-F687-4F45-9708-019B960494DF}"/>
          </a:extLst>
        </p:spPr>
      </p:pic>
      <p:sp>
        <p:nvSpPr>
          <p:cNvPr id="4104" name="TextBox 6"/>
          <p:cNvSpPr txBox="1">
            <a:spLocks noChangeArrowheads="1"/>
          </p:cNvSpPr>
          <p:nvPr/>
        </p:nvSpPr>
        <p:spPr bwMode="auto">
          <a:xfrm>
            <a:off x="536575" y="5341938"/>
            <a:ext cx="421481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Официальная церемония открытия Игр в Шамони</a:t>
            </a:r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ransition advClick="0" advTm="10000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5124" name="Содержимое 3" descr="Winter_olympics_all_cities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34950" y="1052513"/>
            <a:ext cx="8909050" cy="4679950"/>
          </a:xfrm>
        </p:spPr>
      </p:pic>
      <p:sp>
        <p:nvSpPr>
          <p:cNvPr id="5125" name="TextBox 4"/>
          <p:cNvSpPr txBox="1">
            <a:spLocks noChangeArrowheads="1"/>
          </p:cNvSpPr>
          <p:nvPr/>
        </p:nvSpPr>
        <p:spPr bwMode="auto">
          <a:xfrm>
            <a:off x="623888" y="5300663"/>
            <a:ext cx="79295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Calibri" pitchFamily="34" charset="0"/>
              </a:rPr>
              <a:t>Места проведения Зимних Олимпийских игр</a:t>
            </a:r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ransition advClick="0" advTm="10000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214313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Зимние Олимпийские виды спорта</a:t>
            </a:r>
            <a:endParaRPr lang="ru-RU" dirty="0"/>
          </a:p>
        </p:txBody>
      </p:sp>
      <p:pic>
        <p:nvPicPr>
          <p:cNvPr id="6147" name="Рисунок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857625" y="3000375"/>
            <a:ext cx="1905000" cy="952500"/>
          </a:xfrm>
        </p:spPr>
      </p:pic>
      <p:pic>
        <p:nvPicPr>
          <p:cNvPr id="6148" name="Рисунок 4" descr="Biathlon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0313" y="1285875"/>
            <a:ext cx="12858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Рисунок 5" descr="Bobsleigh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71938" y="1285875"/>
            <a:ext cx="1071562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Рисунок 6" descr="Alpine_skiing.png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214938" y="1071563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Рисунок 7" descr="Curling.png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42938" y="2071688"/>
            <a:ext cx="1214437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2" name="Рисунок 8" descr="Speed_skating.png">
            <a:hlinkClick r:id="rId11" action="ppaction://hlinksldjump"/>
          </p:cNvPr>
          <p:cNvPicPr>
            <a:picLocks noChangeAspect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715125" y="3214688"/>
            <a:ext cx="12858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3" name="Рисунок 9" descr="Nordic_combined.png">
            <a:hlinkClick r:id="rId13" action="ppaction://hlinksldjump"/>
          </p:cNvPr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071813" y="3857625"/>
            <a:ext cx="12858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4" name="Рисунок 10" descr="Cross_country_skiing.png">
            <a:hlinkClick r:id="rId15" action="ppaction://hlinksldjump"/>
          </p:cNvPr>
          <p:cNvPicPr>
            <a:picLocks noChangeAspect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5286375" y="3643313"/>
            <a:ext cx="12858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5" name="Рисунок 11" descr="Ski_jumping.png">
            <a:hlinkClick r:id="rId17" action="ppaction://hlinksldjump"/>
          </p:cNvPr>
          <p:cNvPicPr>
            <a:picLocks noChangeAspect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5643563" y="1928813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6" name="Рисунок 12" descr="Luge.png">
            <a:hlinkClick r:id="rId19" action="ppaction://hlinksldjump"/>
          </p:cNvPr>
          <p:cNvPicPr>
            <a:picLocks noChangeAspect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6715125" y="4286250"/>
            <a:ext cx="1357313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7" name="Рисунок 13" descr="Skeleton.png">
            <a:hlinkClick r:id="rId21" action="ppaction://hlinksldjump"/>
          </p:cNvPr>
          <p:cNvPicPr>
            <a:picLocks noChangeAspect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1071563" y="1357313"/>
            <a:ext cx="15716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8" name="Рисунок 14" descr="Snowboarding.png">
            <a:hlinkClick r:id="rId23" action="ppaction://hlinksldjump"/>
          </p:cNvPr>
          <p:cNvPicPr>
            <a:picLocks noChangeAspect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7072313" y="1357313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9" name="Рисунок 15" descr="Figure_skating.png">
            <a:hlinkClick r:id="rId25" action="ppaction://hlinksldjump"/>
          </p:cNvPr>
          <p:cNvPicPr>
            <a:picLocks noChangeAspect="1"/>
          </p:cNvPicPr>
          <p:nvPr/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7858125" y="2643188"/>
            <a:ext cx="12858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60" name="Рисунок 16" descr="Freestyle_skiing.png">
            <a:hlinkClick r:id="rId27" action="ppaction://hlinksldjump"/>
          </p:cNvPr>
          <p:cNvPicPr>
            <a:picLocks noChangeAspect="1"/>
          </p:cNvPicPr>
          <p:nvPr/>
        </p:nvPicPr>
        <p:blipFill>
          <a:blip r:embed="rId28" cstate="print"/>
          <a:srcRect/>
          <a:stretch>
            <a:fillRect/>
          </a:stretch>
        </p:blipFill>
        <p:spPr bwMode="auto">
          <a:xfrm>
            <a:off x="1785938" y="4572000"/>
            <a:ext cx="1214437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61" name="Рисунок 17" descr="Ice_hockey.png">
            <a:hlinkClick r:id="rId29" action="ppaction://hlinksldjump"/>
          </p:cNvPr>
          <p:cNvPicPr>
            <a:picLocks noChangeAspect="1"/>
          </p:cNvPicPr>
          <p:nvPr/>
        </p:nvPicPr>
        <p:blipFill>
          <a:blip r:embed="rId30" cstate="print"/>
          <a:srcRect/>
          <a:stretch>
            <a:fillRect/>
          </a:stretch>
        </p:blipFill>
        <p:spPr bwMode="auto">
          <a:xfrm>
            <a:off x="4214813" y="4714875"/>
            <a:ext cx="1309687" cy="130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62" name="Рисунок 19" descr="Short_track_speed_skating.png">
            <a:hlinkClick r:id="rId31" action="ppaction://hlinksldjump"/>
          </p:cNvPr>
          <p:cNvPicPr>
            <a:picLocks noChangeAspect="1"/>
          </p:cNvPicPr>
          <p:nvPr/>
        </p:nvPicPr>
        <p:blipFill>
          <a:blip r:embed="rId32" cstate="print"/>
          <a:srcRect/>
          <a:stretch>
            <a:fillRect/>
          </a:stretch>
        </p:blipFill>
        <p:spPr bwMode="auto">
          <a:xfrm>
            <a:off x="1714500" y="3071813"/>
            <a:ext cx="12858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2" name="Прямая со стрелкой 21"/>
          <p:cNvCxnSpPr/>
          <p:nvPr/>
        </p:nvCxnSpPr>
        <p:spPr>
          <a:xfrm rot="16200000" flipV="1">
            <a:off x="3571875" y="2428875"/>
            <a:ext cx="571500" cy="5715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16200000" flipV="1">
            <a:off x="4333875" y="2524126"/>
            <a:ext cx="928687" cy="238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5400000" flipH="1" flipV="1">
            <a:off x="5107781" y="2393157"/>
            <a:ext cx="785813" cy="2857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rot="10800000">
            <a:off x="1571625" y="2714625"/>
            <a:ext cx="2214563" cy="6429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5786438" y="3286125"/>
            <a:ext cx="1071562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rot="10800000" flipV="1">
            <a:off x="3643313" y="3714750"/>
            <a:ext cx="571500" cy="4286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rot="10800000" flipV="1">
            <a:off x="2928938" y="3500438"/>
            <a:ext cx="857250" cy="714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rot="10800000">
            <a:off x="2214563" y="2500313"/>
            <a:ext cx="1643062" cy="7143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 rot="16200000" flipH="1">
            <a:off x="4327525" y="4173538"/>
            <a:ext cx="928687" cy="1539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 rot="10800000" flipV="1">
            <a:off x="2786063" y="3857625"/>
            <a:ext cx="1500187" cy="10715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>
            <a:off x="5429250" y="3643313"/>
            <a:ext cx="500063" cy="2857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>
            <a:off x="5072063" y="3786188"/>
            <a:ext cx="1857375" cy="1143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/>
          <p:nvPr/>
        </p:nvCxnSpPr>
        <p:spPr>
          <a:xfrm flipV="1">
            <a:off x="5786438" y="2857500"/>
            <a:ext cx="2428875" cy="3571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/>
          <p:nvPr/>
        </p:nvCxnSpPr>
        <p:spPr>
          <a:xfrm flipV="1">
            <a:off x="5715000" y="2500313"/>
            <a:ext cx="1785938" cy="6429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/>
          <p:nvPr/>
        </p:nvCxnSpPr>
        <p:spPr>
          <a:xfrm flipV="1">
            <a:off x="5500688" y="2643188"/>
            <a:ext cx="642937" cy="4286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Click="0" advTm="10000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Рисунок 6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763"/>
            <a:ext cx="9136063" cy="685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3" y="1512888"/>
            <a:ext cx="4287837" cy="4916487"/>
          </a:xfrm>
        </p:spPr>
        <p:txBody>
          <a:bodyPr rtlCol="0">
            <a:normAutofit fontScale="55000" lnSpcReduction="20000"/>
          </a:bodyPr>
          <a:lstStyle/>
          <a:p>
            <a:pPr marL="0" indent="0"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Биатло́н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 — зимний олимпийский вид спорта, сочетающий лыжную гонку со стрельбой из винтовки. Соревнования по биатлону на зимних Олимпийских играх впервые появились на зимних Олимпийских играх 1924 в Шамони и с зимних Олимпийских игр 1960 в Скво-Вэлли включались в программу каждых последующих Игр. Первоначально соревнования были мужскими, женские дисциплины появились на зимних олимпийских играх 1992 в Альбервиле. В этом виде спорта разыгрываются 10 комплектов наград.</a:t>
            </a:r>
          </a:p>
          <a:p>
            <a:pPr marL="0" indent="0"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зимних Олимпийских игр 1928 по зимние Олимпийские игры 1948 биатлон был демонстрационным видом спорта.</a:t>
            </a:r>
          </a:p>
          <a:p>
            <a:pPr marL="0" indent="0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2" name="Рисунок 3" descr="Svetlana_Ishmouratova_2006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5072063" y="1512821"/>
            <a:ext cx="3240930" cy="43212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  <a:ext uri="{91240B29-F687-4F45-9708-019B960494DF}"/>
          </a:extLst>
        </p:spPr>
      </p:pic>
      <p:sp>
        <p:nvSpPr>
          <p:cNvPr id="7174" name="TextBox 4"/>
          <p:cNvSpPr txBox="1">
            <a:spLocks noChangeArrowheads="1"/>
          </p:cNvSpPr>
          <p:nvPr/>
        </p:nvSpPr>
        <p:spPr bwMode="auto">
          <a:xfrm>
            <a:off x="4978400" y="5441950"/>
            <a:ext cx="3429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latin typeface="Calibri" pitchFamily="34" charset="0"/>
              </a:rPr>
              <a:t>Светлана Ишмуратова</a:t>
            </a:r>
          </a:p>
        </p:txBody>
      </p:sp>
      <p:pic>
        <p:nvPicPr>
          <p:cNvPr id="4" name="Рисунок 5" descr="Biathlon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7875725" y="5636288"/>
            <a:ext cx="944747" cy="9447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/>
            <a:ext uri="{91240B29-F687-4F45-9708-019B960494DF}"/>
          </a:extLst>
        </p:spPr>
      </p:pic>
      <p:sp>
        <p:nvSpPr>
          <p:cNvPr id="2" name="Прямоугольник 1"/>
          <p:cNvSpPr/>
          <p:nvPr/>
        </p:nvSpPr>
        <p:spPr>
          <a:xfrm>
            <a:off x="2785367" y="523636"/>
            <a:ext cx="3577775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Биатлон</a:t>
            </a:r>
          </a:p>
        </p:txBody>
      </p:sp>
    </p:spTree>
  </p:cSld>
  <p:clrMapOvr>
    <a:masterClrMapping/>
  </p:clrMapOvr>
  <p:transition advClick="0" advTm="10000">
    <p:split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5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763"/>
            <a:ext cx="91440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Заголовок 1"/>
          <p:cNvSpPr>
            <a:spLocks noGrp="1"/>
          </p:cNvSpPr>
          <p:nvPr>
            <p:ph type="title"/>
          </p:nvPr>
        </p:nvSpPr>
        <p:spPr>
          <a:xfrm>
            <a:off x="500063" y="214313"/>
            <a:ext cx="8229600" cy="11430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3" y="1700213"/>
            <a:ext cx="8248650" cy="2881312"/>
          </a:xfrm>
        </p:spPr>
        <p:txBody>
          <a:bodyPr rtlCol="0">
            <a:normAutofit fontScale="62500" lnSpcReduction="20000"/>
          </a:bodyPr>
          <a:lstStyle/>
          <a:p>
            <a:pPr marL="0" indent="0"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Родиной бобслея является Швейцария. Здесь в 1888 году английский турист Уилсон Смит соединил между собой двое саней с доской и использовал их для путешествия из Санкт-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Морица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расположенную несколько ниже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Челерину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Соревнования по бобслею на зимних Олимпийских играх впервые появились на зимних Олимпийских играх 1924 в Шамони и с тех пор включались в программу каждых последующих Игр, кроме зимних Олимпийских игр 1960 в Скво-Вэлли. Первоначально соревнования были мужскими, женские дисциплины появились на зимних олимпийских играх 2002 в Солт-Лейк-Сити. В этом виде спорта разыгрываются 3 комплекта наград.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6" name="Рисунок 3" descr="7h_50713520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2571750" y="4437112"/>
            <a:ext cx="3849688" cy="22431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  <a:ext uri="{91240B29-F687-4F45-9708-019B960494DF}"/>
          </a:extLst>
        </p:spPr>
      </p:pic>
      <p:pic>
        <p:nvPicPr>
          <p:cNvPr id="8197" name="Рисунок 4" descr="Bobsleigh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7524328" y="5624763"/>
            <a:ext cx="1080120" cy="10801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/>
            <a:ext uri="{91240B29-F687-4F45-9708-019B960494DF}"/>
          </a:extLst>
        </p:spPr>
      </p:pic>
      <p:sp>
        <p:nvSpPr>
          <p:cNvPr id="2" name="Прямоугольник 1"/>
          <p:cNvSpPr/>
          <p:nvPr/>
        </p:nvSpPr>
        <p:spPr>
          <a:xfrm>
            <a:off x="2781403" y="535781"/>
            <a:ext cx="3640035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Бобслей</a:t>
            </a:r>
          </a:p>
        </p:txBody>
      </p:sp>
    </p:spTree>
  </p:cSld>
  <p:clrMapOvr>
    <a:masterClrMapping/>
  </p:clrMapOvr>
  <p:transition advClick="0" advTm="10000"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5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" name="Содержимое 3" descr="Alpine_skiing.png">
            <a:hlinkClick r:id="rId3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>
          <a:xfrm>
            <a:off x="7489016" y="5517232"/>
            <a:ext cx="1115432" cy="1115432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221" name="Прямоугольник 4"/>
          <p:cNvSpPr>
            <a:spLocks noChangeArrowheads="1"/>
          </p:cNvSpPr>
          <p:nvPr/>
        </p:nvSpPr>
        <p:spPr bwMode="auto">
          <a:xfrm>
            <a:off x="514350" y="1484313"/>
            <a:ext cx="8286750" cy="258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b="1">
                <a:latin typeface="Times New Roman" pitchFamily="18" charset="0"/>
                <a:cs typeface="Times New Roman" pitchFamily="18" charset="0"/>
              </a:rPr>
              <a:t>Горнолыжный спорт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 — спуск с гор на специальных лыжах. Вид спорта, а также популярный вид активного отдыха миллионов людей по всему миру. Родиной горнолыжного спорта являются Альпы, на большинстве языков само название этого вида означает «альпийские лыжи». Горнолыжный спорт впервые был включён в программу IV зимних Олимпийских игр в немецком Гармиш-Партенкирхене в 1936 году. Тогда мужчины и женщины соревновались в комбинации. Интересно, что горнолыжный спорт — один из немногих, в которых мужчины и женщины начали соревноваться на Олимпийских играх в один и тот же год. </a:t>
            </a:r>
          </a:p>
        </p:txBody>
      </p:sp>
      <p:pic>
        <p:nvPicPr>
          <p:cNvPr id="4" name="Рисунок 5" descr="простева1_1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2912177" y="3861048"/>
            <a:ext cx="3630613" cy="21002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  <a:ext uri="{91240B29-F687-4F45-9708-019B960494DF}"/>
          </a:extLst>
        </p:spPr>
      </p:pic>
      <p:sp>
        <p:nvSpPr>
          <p:cNvPr id="2" name="Прямоугольник 1"/>
          <p:cNvSpPr/>
          <p:nvPr/>
        </p:nvSpPr>
        <p:spPr>
          <a:xfrm>
            <a:off x="2051720" y="818935"/>
            <a:ext cx="5834033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Горнолыжный спорт</a:t>
            </a:r>
          </a:p>
        </p:txBody>
      </p:sp>
    </p:spTree>
  </p:cSld>
  <p:clrMapOvr>
    <a:masterClrMapping/>
  </p:clrMapOvr>
  <p:transition advClick="0" advTm="10000">
    <p:checke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Рисунок 5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763"/>
            <a:ext cx="9136063" cy="685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" name="Содержимое 3" descr="Curling.png">
            <a:hlinkClick r:id="rId3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>
          <a:xfrm>
            <a:off x="7380312" y="5517232"/>
            <a:ext cx="1152128" cy="1152128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245" name="Прямоугольник 4"/>
          <p:cNvSpPr>
            <a:spLocks noChangeArrowheads="1"/>
          </p:cNvSpPr>
          <p:nvPr/>
        </p:nvSpPr>
        <p:spPr bwMode="auto">
          <a:xfrm>
            <a:off x="785813" y="1571625"/>
            <a:ext cx="7500937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b="1">
                <a:latin typeface="Calibri" pitchFamily="34" charset="0"/>
              </a:rPr>
              <a:t>Кёрлинг</a:t>
            </a:r>
            <a:r>
              <a:rPr lang="ru-RU">
                <a:latin typeface="Calibri" pitchFamily="34" charset="0"/>
              </a:rPr>
              <a:t> (англ. </a:t>
            </a:r>
            <a:r>
              <a:rPr lang="ru-RU" i="1">
                <a:latin typeface="Calibri" pitchFamily="34" charset="0"/>
              </a:rPr>
              <a:t>curling</a:t>
            </a:r>
            <a:r>
              <a:rPr lang="ru-RU">
                <a:latin typeface="Calibri" pitchFamily="34" charset="0"/>
              </a:rPr>
              <a:t>, от скотс. </a:t>
            </a:r>
            <a:r>
              <a:rPr lang="ru-RU" i="1">
                <a:latin typeface="Calibri" pitchFamily="34" charset="0"/>
              </a:rPr>
              <a:t>curr</a:t>
            </a:r>
            <a:r>
              <a:rPr lang="ru-RU">
                <a:latin typeface="Calibri" pitchFamily="34" charset="0"/>
              </a:rPr>
              <a:t>) — командная спортивная игра на ледяной площадке. Участники двух команд поочерёдно пускают по льду специальные тяжёлые гранитные снаряды («камни») в сторону размеченной на льду мишени («дома»). </a:t>
            </a:r>
          </a:p>
          <a:p>
            <a:pPr algn="just"/>
            <a:r>
              <a:rPr lang="ru-RU">
                <a:latin typeface="Calibri" pitchFamily="34" charset="0"/>
              </a:rPr>
              <a:t>В 1998 году кёрлинг был признан олимпийским видом спорта, и на зимних Олимпийских играх в Нагано были разыграны первые золотые медали. Победителем в соревнованиях мужчин стала команда Швейцарии, а первые золотые медали у женщин завоевала команда Канады.</a:t>
            </a:r>
          </a:p>
        </p:txBody>
      </p:sp>
      <p:pic>
        <p:nvPicPr>
          <p:cNvPr id="4" name="Рисунок 5" descr="i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2428875" y="3840163"/>
            <a:ext cx="3643313" cy="27320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  <a:ext uri="{91240B29-F687-4F45-9708-019B960494DF}"/>
          </a:extLst>
        </p:spPr>
      </p:pic>
      <p:sp>
        <p:nvSpPr>
          <p:cNvPr id="2" name="Прямоугольник 1"/>
          <p:cNvSpPr/>
          <p:nvPr/>
        </p:nvSpPr>
        <p:spPr>
          <a:xfrm>
            <a:off x="2888847" y="625687"/>
            <a:ext cx="336630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Кёрлинг</a:t>
            </a:r>
          </a:p>
        </p:txBody>
      </p:sp>
    </p:spTree>
  </p:cSld>
  <p:clrMapOvr>
    <a:masterClrMapping/>
  </p:clrMapOvr>
  <p:transition advClick="0" advTm="10000">
    <p:strips dir="r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284</TotalTime>
  <Words>288</Words>
  <Application>Microsoft Office PowerPoint</Application>
  <PresentationFormat>Экран (4:3)</PresentationFormat>
  <Paragraphs>51</Paragraphs>
  <Slides>21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Зимние Олимпийские виды спорта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>Your Company Name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Зимние Олимпийские виды спорта</dc:title>
  <dc:creator>Your User Name</dc:creator>
  <cp:lastModifiedBy>Арина</cp:lastModifiedBy>
  <cp:revision>13</cp:revision>
  <dcterms:created xsi:type="dcterms:W3CDTF">2014-01-29T15:08:37Z</dcterms:created>
  <dcterms:modified xsi:type="dcterms:W3CDTF">2016-10-21T03:51:13Z</dcterms:modified>
</cp:coreProperties>
</file>