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61" r:id="rId3"/>
    <p:sldId id="257" r:id="rId4"/>
    <p:sldId id="258" r:id="rId5"/>
    <p:sldId id="262" r:id="rId6"/>
    <p:sldId id="284" r:id="rId7"/>
    <p:sldId id="263" r:id="rId8"/>
    <p:sldId id="266" r:id="rId9"/>
    <p:sldId id="267" r:id="rId10"/>
    <p:sldId id="285" r:id="rId11"/>
    <p:sldId id="282" r:id="rId12"/>
    <p:sldId id="264" r:id="rId13"/>
    <p:sldId id="278" r:id="rId14"/>
    <p:sldId id="280" r:id="rId15"/>
    <p:sldId id="279" r:id="rId16"/>
    <p:sldId id="281" r:id="rId17"/>
    <p:sldId id="283" r:id="rId18"/>
    <p:sldId id="260" r:id="rId19"/>
    <p:sldId id="265" r:id="rId20"/>
    <p:sldId id="277" r:id="rId21"/>
    <p:sldId id="274" r:id="rId22"/>
    <p:sldId id="268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C8FFE-5AC7-4B95-A01C-18F7748F0123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9BA5BC-2B31-49D8-887A-292881223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BA5BC-2B31-49D8-887A-2928812239DF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9BA5BC-2B31-49D8-887A-2928812239DF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8CB6BC-3C43-43DD-A4BB-C73C6DD1C6E9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09DBA9-A4F8-4561-AF64-FFD5B5BFB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120090" cy="1222375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2400" dirty="0" smtClean="0"/>
              <a:t>Презентация к уроку русского языка во 2 классе </a:t>
            </a:r>
            <a:br>
              <a:rPr lang="ru-RU" sz="2400" dirty="0" smtClean="0"/>
            </a:br>
            <a:r>
              <a:rPr lang="ru-RU" sz="2400" dirty="0" smtClean="0"/>
              <a:t>по программе «</a:t>
            </a:r>
            <a:r>
              <a:rPr lang="en-US" sz="2400" dirty="0" smtClean="0"/>
              <a:t>XXI </a:t>
            </a:r>
            <a:r>
              <a:rPr lang="ru-RU" sz="2400" dirty="0" smtClean="0"/>
              <a:t>век»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36712"/>
            <a:ext cx="8496944" cy="3046988"/>
          </a:xfrm>
          <a:prstGeom prst="rect">
            <a:avLst/>
          </a:prstGeom>
          <a:solidFill>
            <a:srgbClr val="00B0F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Значени</a:t>
            </a:r>
            <a:r>
              <a:rPr lang="ru-RU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суффиксов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1944216" cy="93610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smtClean="0"/>
              <a:t>ник</a:t>
            </a:r>
            <a:r>
              <a:rPr lang="ru-RU" sz="2800" dirty="0" smtClean="0"/>
              <a:t>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лесник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1944216" cy="115212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щик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400" dirty="0" smtClean="0"/>
              <a:t>барабанщик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77072"/>
            <a:ext cx="1944216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smtClean="0"/>
              <a:t>чик</a:t>
            </a:r>
            <a:r>
              <a:rPr lang="ru-RU" sz="2800" dirty="0" smtClean="0"/>
              <a:t>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возчик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4005064"/>
            <a:ext cx="1872208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/>
              <a:t>к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800" dirty="0" smtClean="0"/>
              <a:t>радистка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1772816"/>
            <a:ext cx="2088232" cy="122413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тель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800" dirty="0" smtClean="0"/>
              <a:t>учитель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0"/>
            <a:ext cx="1800200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smtClean="0"/>
              <a:t>ниц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000" dirty="0" smtClean="0"/>
              <a:t>учительница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2987824" y="1268760"/>
            <a:ext cx="3240360" cy="2088232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Образуют </a:t>
            </a:r>
            <a:r>
              <a:rPr lang="ru-RU" sz="2800" dirty="0" smtClean="0"/>
              <a:t>названия профессий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555776" y="1124744"/>
            <a:ext cx="936104" cy="576064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483768" y="2420888"/>
            <a:ext cx="504056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99792" y="3140968"/>
            <a:ext cx="936104" cy="100811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68144" y="2996952"/>
            <a:ext cx="720080" cy="108012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228184" y="2348880"/>
            <a:ext cx="504056" cy="7200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80112" y="908720"/>
            <a:ext cx="1080120" cy="648072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7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-91951"/>
            <a:ext cx="7730716" cy="578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76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744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</a:t>
            </a:r>
            <a:r>
              <a:rPr lang="ru-RU" sz="3600" b="1" u="sng" dirty="0" smtClean="0">
                <a:solidFill>
                  <a:srgbClr val="FF0000"/>
                </a:solidFill>
              </a:rPr>
              <a:t>Алгоритм  нахождения суффикса в слове</a:t>
            </a:r>
            <a:r>
              <a:rPr lang="ru-RU" sz="2400" b="1" u="sng" dirty="0" smtClean="0">
                <a:solidFill>
                  <a:srgbClr val="FF0000"/>
                </a:solidFill>
              </a:rPr>
              <a:t>.</a:t>
            </a:r>
          </a:p>
          <a:p>
            <a:endParaRPr lang="ru-RU" sz="2400" dirty="0" smtClean="0"/>
          </a:p>
          <a:p>
            <a:pPr marL="342900" indent="-342900"/>
            <a:r>
              <a:rPr lang="ru-RU" dirty="0" smtClean="0"/>
              <a:t>      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sp>
        <p:nvSpPr>
          <p:cNvPr id="3" name="Дуга 2"/>
          <p:cNvSpPr/>
          <p:nvPr/>
        </p:nvSpPr>
        <p:spPr>
          <a:xfrm>
            <a:off x="899592" y="1988840"/>
            <a:ext cx="3528392" cy="3672408"/>
          </a:xfrm>
          <a:prstGeom prst="arc">
            <a:avLst>
              <a:gd name="adj1" fmla="val 11079646"/>
              <a:gd name="adj2" fmla="val 0"/>
            </a:avLst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2204864"/>
            <a:ext cx="1922512" cy="1706488"/>
          </a:xfrm>
          <a:prstGeom prst="rect">
            <a:avLst/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652120" y="1700808"/>
            <a:ext cx="1080120" cy="216024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716016" y="1700808"/>
            <a:ext cx="864096" cy="208823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524328" y="764704"/>
            <a:ext cx="774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1</a:t>
            </a:r>
            <a:endParaRPr lang="ru-RU" sz="8800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836712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5364088" y="620688"/>
            <a:ext cx="504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3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488832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Calibri" panose="020F0502020204030204" pitchFamily="34" charset="0"/>
              </a:rPr>
              <a:t>          </a:t>
            </a:r>
            <a:r>
              <a:rPr lang="ru-RU" sz="3200" b="1" dirty="0" smtClean="0">
                <a:latin typeface="Calibri" panose="020F0502020204030204" pitchFamily="34" charset="0"/>
              </a:rPr>
              <a:t>СУФФИКС – ЭТО МАЛЕНЬКОЕ СЛОВО</a:t>
            </a:r>
            <a:endParaRPr lang="ru-RU" sz="3200" b="1" dirty="0">
              <a:latin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115616" y="4437112"/>
            <a:ext cx="7560840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latin typeface="Calibri" panose="020F0502020204030204" pitchFamily="34" charset="0"/>
              </a:rPr>
              <a:t>СУФФИКС – ЭТО ЧАСТЬ СЛОВА</a:t>
            </a:r>
            <a:endParaRPr lang="ru-RU" sz="320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7046168" cy="1800200"/>
          </a:xfrm>
          <a:ln w="28575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ВЫБЕРИТЕ ВЕРНОЕ</a:t>
            </a:r>
            <a:br>
              <a:rPr lang="ru-RU" dirty="0" smtClean="0"/>
            </a:br>
            <a:r>
              <a:rPr lang="ru-RU" dirty="0" smtClean="0"/>
              <a:t> ВЫРАЖЕНИЕ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18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924944"/>
            <a:ext cx="7776864" cy="129614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Calibri" panose="020F0502020204030204" pitchFamily="34" charset="0"/>
              </a:rPr>
              <a:t>СУФФИКС СЛУЖИТ ДЛЯ СВЯЗИ СЛОВ </a:t>
            </a:r>
          </a:p>
          <a:p>
            <a:r>
              <a:rPr lang="ru-RU" sz="2800" b="1" dirty="0" smtClean="0">
                <a:latin typeface="Calibri" panose="020F0502020204030204" pitchFamily="34" charset="0"/>
              </a:rPr>
              <a:t>В ПРЕДЛОЖЕНИИ</a:t>
            </a:r>
            <a:endParaRPr lang="ru-RU" sz="2800" b="1" dirty="0">
              <a:latin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115616" y="4437112"/>
            <a:ext cx="7560840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>
                <a:latin typeface="Calibri" panose="020F0502020204030204" pitchFamily="34" charset="0"/>
              </a:rPr>
              <a:t>СУФФИКС  СЛУЖИТ ДЛЯ ОБРАЗОВАНИЯ НОВЫХ СЛОВ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7046168" cy="1800200"/>
          </a:xfrm>
          <a:ln w="28575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ВЫБЕРИТЕ ВЕРНОЕ</a:t>
            </a:r>
            <a:br>
              <a:rPr lang="ru-RU" dirty="0" smtClean="0"/>
            </a:br>
            <a:r>
              <a:rPr lang="ru-RU" dirty="0" smtClean="0"/>
              <a:t> ВЫРАЖЕНИЕ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56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924944"/>
            <a:ext cx="7272808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Calibri" panose="020F0502020204030204" pitchFamily="34" charset="0"/>
              </a:rPr>
              <a:t>          СУФФИКС СТОИТ ПЕРЕД КОРНЕМ</a:t>
            </a:r>
            <a:endParaRPr lang="ru-RU" sz="2800" b="1" dirty="0">
              <a:latin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115616" y="4437112"/>
            <a:ext cx="7560840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>
                <a:latin typeface="Calibri" panose="020F0502020204030204" pitchFamily="34" charset="0"/>
              </a:rPr>
              <a:t>СУФФИКС  СТОИТ ПОСЛЕ КОРНЯ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7046168" cy="1800200"/>
          </a:xfrm>
          <a:ln w="28575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ВЫБЕРИТЕ ВЕРНОЕ</a:t>
            </a:r>
            <a:br>
              <a:rPr lang="ru-RU" dirty="0" smtClean="0"/>
            </a:br>
            <a:r>
              <a:rPr lang="ru-RU" dirty="0" smtClean="0"/>
              <a:t> ВЫРАЖЕНИЕ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588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924944"/>
            <a:ext cx="7272808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Calibri" panose="020F0502020204030204" pitchFamily="34" charset="0"/>
              </a:rPr>
              <a:t>                 СУФФИКС ИМЕЕТ ЗНАЧЕНИЕ</a:t>
            </a:r>
            <a:endParaRPr lang="ru-RU" sz="2800" b="1" dirty="0">
              <a:latin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115616" y="4437112"/>
            <a:ext cx="7560840" cy="12241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>
                <a:latin typeface="Calibri" panose="020F0502020204030204" pitchFamily="34" charset="0"/>
              </a:rPr>
              <a:t>СУФФИКС НЕ ИМЕЕТ ЗНАЧЕНИЕ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3" y="260648"/>
            <a:ext cx="7046168" cy="1800200"/>
          </a:xfrm>
          <a:ln w="28575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ВЫБЕРИТЕ ВЕРНОЕ</a:t>
            </a:r>
            <a:br>
              <a:rPr lang="ru-RU" dirty="0" smtClean="0"/>
            </a:br>
            <a:r>
              <a:rPr lang="ru-RU" dirty="0" smtClean="0"/>
              <a:t> ВЫРАЖЕНИЕ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62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601189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43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043607" y="1497563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142984"/>
            <a:ext cx="930493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Заяц и ёж.</a:t>
            </a:r>
          </a:p>
          <a:p>
            <a:r>
              <a:rPr lang="ru-RU" sz="2800" b="1" dirty="0" smtClean="0"/>
              <a:t>      Беленький, гладенький </a:t>
            </a:r>
            <a:r>
              <a:rPr lang="ru-RU" sz="2800" dirty="0" smtClean="0"/>
              <a:t>зайчик сказал ежу:</a:t>
            </a:r>
          </a:p>
          <a:p>
            <a:r>
              <a:rPr lang="ru-RU" sz="2800" dirty="0" smtClean="0"/>
              <a:t> «Какое у тебя, братец, некрасивое, колючее платье!»</a:t>
            </a:r>
          </a:p>
          <a:p>
            <a:r>
              <a:rPr lang="ru-RU" sz="2800" dirty="0" smtClean="0"/>
              <a:t> - «Правда, - отвечал ёж, - но мои колючки спасают </a:t>
            </a:r>
          </a:p>
          <a:p>
            <a:r>
              <a:rPr lang="ru-RU" sz="2800" dirty="0" smtClean="0"/>
              <a:t>меня от зубов собаки и волка. Служит ли тебе так твоя </a:t>
            </a:r>
            <a:r>
              <a:rPr lang="ru-RU" sz="2800" b="1" dirty="0" smtClean="0"/>
              <a:t>хорошенькая </a:t>
            </a:r>
            <a:r>
              <a:rPr lang="ru-RU" sz="2800" dirty="0" smtClean="0"/>
              <a:t>шкурка?»</a:t>
            </a:r>
          </a:p>
          <a:p>
            <a:r>
              <a:rPr lang="ru-RU" sz="2800" dirty="0" smtClean="0"/>
              <a:t>      Зайчик вместо ответа только вздохнул.</a:t>
            </a:r>
          </a:p>
          <a:p>
            <a:r>
              <a:rPr lang="ru-RU" sz="2800" dirty="0" smtClean="0"/>
              <a:t>                                                                  (К.Ушинский)</a:t>
            </a:r>
            <a:endParaRPr lang="ru-RU" sz="2800" dirty="0"/>
          </a:p>
        </p:txBody>
      </p:sp>
      <p:pic>
        <p:nvPicPr>
          <p:cNvPr id="7" name="Рисунок 6" descr="New_Year_rabbi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0430" y="4500570"/>
            <a:ext cx="2071702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42956050_1240523595_0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0"/>
            <a:ext cx="2088232" cy="1378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0648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Серёжа написал: «</a:t>
            </a:r>
            <a:r>
              <a:rPr lang="ru-RU" sz="3200" b="1" i="1" dirty="0" err="1" smtClean="0"/>
              <a:t>Лидачка</a:t>
            </a:r>
            <a:r>
              <a:rPr lang="ru-RU" sz="3200" b="1" i="1" dirty="0" smtClean="0"/>
              <a:t>» </a:t>
            </a:r>
            <a:r>
              <a:rPr lang="ru-RU" sz="3200" dirty="0" smtClean="0"/>
              <a:t>и обозначил суффикс </a:t>
            </a:r>
            <a:r>
              <a:rPr lang="ru-RU" sz="3200" b="1" i="1" dirty="0" smtClean="0"/>
              <a:t>–</a:t>
            </a:r>
            <a:r>
              <a:rPr lang="ru-RU" sz="3200" b="1" i="1" dirty="0" err="1" smtClean="0"/>
              <a:t>чк</a:t>
            </a:r>
            <a:r>
              <a:rPr lang="ru-RU" sz="3200" b="1" i="1" dirty="0" smtClean="0"/>
              <a:t>-, </a:t>
            </a:r>
            <a:r>
              <a:rPr lang="ru-RU" sz="3200" dirty="0" smtClean="0"/>
              <a:t>так как слово образовано от слова Лида; </a:t>
            </a:r>
          </a:p>
          <a:p>
            <a:r>
              <a:rPr lang="ru-RU" sz="3200" dirty="0" smtClean="0"/>
              <a:t>«</a:t>
            </a:r>
            <a:r>
              <a:rPr lang="ru-RU" sz="3200" b="1" i="1" dirty="0" err="1" smtClean="0"/>
              <a:t>Алёшинька</a:t>
            </a:r>
            <a:r>
              <a:rPr lang="ru-RU" sz="3200" dirty="0" smtClean="0"/>
              <a:t>», потому что </a:t>
            </a:r>
          </a:p>
          <a:p>
            <a:r>
              <a:rPr lang="ru-RU" sz="3200" dirty="0" smtClean="0"/>
              <a:t>сочетания </a:t>
            </a:r>
            <a:r>
              <a:rPr lang="ru-RU" sz="3200" b="1" dirty="0" err="1" smtClean="0"/>
              <a:t>жи</a:t>
            </a:r>
            <a:r>
              <a:rPr lang="ru-RU" sz="3200" dirty="0" err="1" smtClean="0"/>
              <a:t>-</a:t>
            </a:r>
            <a:r>
              <a:rPr lang="ru-RU" sz="3200" b="1" dirty="0" err="1" smtClean="0"/>
              <a:t>ши</a:t>
            </a:r>
            <a:r>
              <a:rPr lang="ru-RU" sz="3200" dirty="0" smtClean="0"/>
              <a:t> надо писать</a:t>
            </a:r>
          </a:p>
          <a:p>
            <a:r>
              <a:rPr lang="ru-RU" sz="3200" dirty="0" smtClean="0"/>
              <a:t> через </a:t>
            </a:r>
            <a:r>
              <a:rPr lang="ru-RU" sz="3200" b="1" dirty="0" smtClean="0"/>
              <a:t>и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 Учитель назвал такие ответы</a:t>
            </a:r>
          </a:p>
          <a:p>
            <a:r>
              <a:rPr lang="ru-RU" sz="3200" dirty="0" smtClean="0"/>
              <a:t> ошибочными.</a:t>
            </a:r>
          </a:p>
          <a:p>
            <a:r>
              <a:rPr lang="ru-RU" sz="3200" dirty="0" smtClean="0"/>
              <a:t> Почему? </a:t>
            </a:r>
            <a:endParaRPr lang="ru-RU" sz="3200" dirty="0"/>
          </a:p>
        </p:txBody>
      </p:sp>
      <p:pic>
        <p:nvPicPr>
          <p:cNvPr id="3" name="Рисунок 2" descr="popup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88224" y="1484784"/>
            <a:ext cx="2416369" cy="2984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50825" y="549275"/>
            <a:ext cx="8605838" cy="4392613"/>
            <a:chOff x="158" y="300"/>
            <a:chExt cx="5421" cy="2767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5003800" y="2636838"/>
            <a:ext cx="2441575" cy="2212975"/>
            <a:chOff x="3152" y="1661"/>
            <a:chExt cx="1538" cy="1394"/>
          </a:xfrm>
        </p:grpSpPr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3868" y="1699"/>
              <a:ext cx="822" cy="1348"/>
            </a:xfrm>
            <a:custGeom>
              <a:avLst/>
              <a:gdLst/>
              <a:ahLst/>
              <a:cxnLst>
                <a:cxn ang="0">
                  <a:pos x="822" y="1038"/>
                </a:cxn>
                <a:cxn ang="0">
                  <a:pos x="301" y="1431"/>
                </a:cxn>
                <a:cxn ang="0">
                  <a:pos x="21" y="1402"/>
                </a:cxn>
                <a:cxn ang="0">
                  <a:pos x="174" y="971"/>
                </a:cxn>
                <a:cxn ang="0">
                  <a:pos x="601" y="0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3152" y="1707"/>
              <a:ext cx="822" cy="1348"/>
            </a:xfrm>
            <a:custGeom>
              <a:avLst/>
              <a:gdLst/>
              <a:ahLst/>
              <a:cxnLst>
                <a:cxn ang="0">
                  <a:pos x="822" y="1038"/>
                </a:cxn>
                <a:cxn ang="0">
                  <a:pos x="301" y="1431"/>
                </a:cxn>
                <a:cxn ang="0">
                  <a:pos x="21" y="1402"/>
                </a:cxn>
                <a:cxn ang="0">
                  <a:pos x="174" y="971"/>
                </a:cxn>
                <a:cxn ang="0">
                  <a:pos x="601" y="0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>
              <a:off x="3695" y="1661"/>
              <a:ext cx="92" cy="90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" name="AutoShape 12"/>
            <p:cNvSpPr>
              <a:spLocks noChangeArrowheads="1"/>
            </p:cNvSpPr>
            <p:nvPr/>
          </p:nvSpPr>
          <p:spPr bwMode="auto">
            <a:xfrm>
              <a:off x="4377" y="1662"/>
              <a:ext cx="92" cy="90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1619250" y="504825"/>
            <a:ext cx="3097213" cy="4344988"/>
            <a:chOff x="1020" y="318"/>
            <a:chExt cx="1951" cy="2737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051" y="318"/>
              <a:ext cx="1080" cy="2737"/>
            </a:xfrm>
            <a:custGeom>
              <a:avLst/>
              <a:gdLst/>
              <a:ahLst/>
              <a:cxnLst>
                <a:cxn ang="0">
                  <a:pos x="894" y="2330"/>
                </a:cxn>
                <a:cxn ang="0">
                  <a:pos x="259" y="2703"/>
                </a:cxn>
                <a:cxn ang="0">
                  <a:pos x="74" y="2537"/>
                </a:cxn>
                <a:cxn ang="0">
                  <a:pos x="344" y="1797"/>
                </a:cxn>
                <a:cxn ang="0">
                  <a:pos x="979" y="493"/>
                </a:cxn>
                <a:cxn ang="0">
                  <a:pos x="951" y="56"/>
                </a:cxn>
                <a:cxn ang="0">
                  <a:pos x="549" y="157"/>
                </a:cxn>
                <a:cxn ang="0">
                  <a:pos x="0" y="505"/>
                </a:cxn>
              </a:cxnLst>
              <a:rect l="0" t="0" r="r" b="b"/>
              <a:pathLst>
                <a:path w="1080" h="2737">
                  <a:moveTo>
                    <a:pt x="894" y="2330"/>
                  </a:moveTo>
                  <a:cubicBezTo>
                    <a:pt x="788" y="2392"/>
                    <a:pt x="396" y="2669"/>
                    <a:pt x="259" y="2703"/>
                  </a:cubicBezTo>
                  <a:cubicBezTo>
                    <a:pt x="122" y="2737"/>
                    <a:pt x="60" y="2688"/>
                    <a:pt x="74" y="2537"/>
                  </a:cubicBezTo>
                  <a:cubicBezTo>
                    <a:pt x="88" y="2386"/>
                    <a:pt x="193" y="2138"/>
                    <a:pt x="344" y="1797"/>
                  </a:cubicBezTo>
                  <a:cubicBezTo>
                    <a:pt x="495" y="1456"/>
                    <a:pt x="878" y="783"/>
                    <a:pt x="979" y="493"/>
                  </a:cubicBezTo>
                  <a:cubicBezTo>
                    <a:pt x="1080" y="203"/>
                    <a:pt x="1023" y="112"/>
                    <a:pt x="951" y="56"/>
                  </a:cubicBezTo>
                  <a:cubicBezTo>
                    <a:pt x="879" y="0"/>
                    <a:pt x="707" y="82"/>
                    <a:pt x="549" y="157"/>
                  </a:cubicBezTo>
                  <a:cubicBezTo>
                    <a:pt x="391" y="232"/>
                    <a:pt x="114" y="433"/>
                    <a:pt x="0" y="505"/>
                  </a:cubicBezTo>
                </a:path>
              </a:pathLst>
            </a:custGeom>
            <a:noFill/>
            <a:ln w="1524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1020" y="753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AutoShape 10"/>
            <p:cNvSpPr>
              <a:spLocks noChangeArrowheads="1"/>
            </p:cNvSpPr>
            <p:nvPr/>
          </p:nvSpPr>
          <p:spPr bwMode="auto">
            <a:xfrm>
              <a:off x="2880" y="34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889" y="437"/>
              <a:ext cx="1036" cy="2607"/>
            </a:xfrm>
            <a:custGeom>
              <a:avLst/>
              <a:gdLst/>
              <a:ahLst/>
              <a:cxnLst>
                <a:cxn ang="0">
                  <a:pos x="834" y="2200"/>
                </a:cxn>
                <a:cxn ang="0">
                  <a:pos x="199" y="2573"/>
                </a:cxn>
                <a:cxn ang="0">
                  <a:pos x="14" y="2407"/>
                </a:cxn>
                <a:cxn ang="0">
                  <a:pos x="284" y="1667"/>
                </a:cxn>
                <a:cxn ang="0">
                  <a:pos x="1036" y="0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18" name="AutoShape 25"/>
          <p:cNvSpPr>
            <a:spLocks noChangeArrowheads="1"/>
          </p:cNvSpPr>
          <p:nvPr/>
        </p:nvSpPr>
        <p:spPr bwMode="auto">
          <a:xfrm rot="12875164">
            <a:off x="1668463" y="1412875"/>
            <a:ext cx="649287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0.02683 C 0.02518 -0.01502 0.07552 -0.05664 0.10347 -0.07028 C 0.13143 -0.08393 0.13768 -0.07653 0.14323 -0.05549 C 0.14879 -0.03445 0.15643 -0.01687 0.13681 0.05642 C 0.11719 0.12972 0.05 0.31376 0.0257 0.38428 C 0.00139 0.4548 -0.00503 0.45318 -0.0092 0.47931 C -0.01337 0.50544 -0.02187 0.54405 0.00035 0.54058 C 0.02257 0.53711 0.07327 0.49758 0.12413 0.45827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98 -0.0793 C 0.23959 0.13087 0.16736 0.34128 0.14202 0.44278 C 0.11667 0.54405 0.1382 0.5281 0.15955 0.52948 C 0.1809 0.53064 0.25209 0.46428 0.27066 0.4511 " pathEditMode="relative" rAng="0" ptsTypes="aaaA">
                                      <p:cBhvr>
                                        <p:cTn id="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3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34 0.23261 C 0.41875 0.32856 0.37934 0.42451 0.36615 0.47561 C 0.35295 0.52671 0.35729 0.54405 0.379 0.5392 C 0.4007 0.53434 0.44844 0.49018 0.49636 0.44602 " pathEditMode="relative" rAng="0" ptsTypes="aaaA">
                                      <p:cBhvr>
                                        <p:cTn id="1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" y="1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865 0.23261 C 0.53629 0.34359 0.49393 0.4548 0.48646 0.50105 C 0.479 0.54729 0.5125 0.51908 0.5342 0.5096 C 0.5559 0.50012 0.60295 0.45503 0.61667 0.44417 " pathEditMode="relative" rAng="0" ptsTypes="aaaA">
                                      <p:cBhvr>
                                        <p:cTn id="1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8" grpId="2" animBg="1"/>
      <p:bldP spid="18" grpId="3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3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9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1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4" name="Group 57"/>
          <p:cNvGrpSpPr>
            <a:grpSpLocks/>
          </p:cNvGrpSpPr>
          <p:nvPr/>
        </p:nvGrpSpPr>
        <p:grpSpPr bwMode="auto">
          <a:xfrm>
            <a:off x="857250" y="5429250"/>
            <a:ext cx="1050924" cy="952500"/>
            <a:chOff x="313" y="1243"/>
            <a:chExt cx="662" cy="600"/>
          </a:xfrm>
        </p:grpSpPr>
        <p:sp>
          <p:nvSpPr>
            <p:cNvPr id="15" name="AutoShape 58"/>
            <p:cNvSpPr>
              <a:spLocks noChangeArrowheads="1"/>
            </p:cNvSpPr>
            <p:nvPr/>
          </p:nvSpPr>
          <p:spPr bwMode="auto">
            <a:xfrm>
              <a:off x="313" y="124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1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20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21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2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23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2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26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27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8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29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3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00"/>
                            </p:stCondLst>
                            <p:childTnLst>
                              <p:par>
                                <p:cTn id="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500"/>
                            </p:stCondLst>
                            <p:childTnLst>
                              <p:par>
                                <p:cTn id="1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000"/>
                            </p:stCondLst>
                            <p:childTnLst>
                              <p:par>
                                <p:cTn id="1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8500"/>
                            </p:stCondLst>
                            <p:childTnLst>
                              <p:par>
                                <p:cTn id="1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00"/>
                            </p:stCondLst>
                            <p:childTnLst>
                              <p:par>
                                <p:cTn id="1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000"/>
                            </p:stCondLst>
                            <p:childTnLst>
                              <p:par>
                                <p:cTn id="1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500"/>
                            </p:stCondLst>
                            <p:childTnLst>
                              <p:par>
                                <p:cTn id="161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91 0.0324 C -0.25191 -0.13889 -0.13212 -0.27824 0.01563 -0.27824 C 0.1632 -0.27824 0.28368 -0.13889 0.28368 0.0324 " pathEditMode="relative" rAng="0" ptsTypes="fff">
                                      <p:cBhvr>
                                        <p:cTn id="16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6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08149 L 0.33837 -0.72963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37 -0.72963 L 0.71667 -0.00533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3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500"/>
                            </p:stCondLst>
                            <p:childTnLst>
                              <p:par>
                                <p:cTn id="18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-0.40174 -4.07407E-6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7500"/>
                            </p:stCondLst>
                            <p:childTnLst>
                              <p:par>
                                <p:cTn id="19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41 0.02639 L -0.39375 0.80324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576 0.80324 L 0.42535 0.80324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31500"/>
                            </p:stCondLst>
                            <p:childTnLst>
                              <p:par>
                                <p:cTn id="19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0.80324 L 0.42535 -0.00532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3500"/>
                            </p:stCondLst>
                            <p:childTnLst>
                              <p:par>
                                <p:cTn id="19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35 -0.00532 L -0.39375 -0.00532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20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5500"/>
                            </p:stCondLst>
                            <p:childTnLst>
                              <p:par>
                                <p:cTn id="20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36500"/>
                            </p:stCondLst>
                            <p:childTnLst>
                              <p:par>
                                <p:cTn id="20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мама\Мои рисунки\Фон\Изображение 015.gif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Блок-схема: перфолента 2"/>
          <p:cNvSpPr/>
          <p:nvPr/>
        </p:nvSpPr>
        <p:spPr>
          <a:xfrm>
            <a:off x="714348" y="1214422"/>
            <a:ext cx="7715304" cy="3714776"/>
          </a:xfrm>
          <a:prstGeom prst="flowChartPunchedTap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57150">
            <a:solidFill>
              <a:srgbClr val="00206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  <a:softEdge rad="63500"/>
          </a:effectLst>
        </p:spPr>
        <p:txBody>
          <a:bodyPr wrap="square">
            <a:prstTxWarp prst="textInflateBottom">
              <a:avLst/>
            </a:prstTxWarp>
            <a:spAutoFit/>
          </a:bodyPr>
          <a:lstStyle/>
          <a:p>
            <a:pPr algn="ctr"/>
            <a:r>
              <a:rPr lang="ru-RU" sz="6000" b="1" kern="1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S Reference Sans Serif" pitchFamily="34" charset="0"/>
                <a:ea typeface="Gungsuh" pitchFamily="18" charset="-127"/>
                <a:cs typeface="Arial"/>
              </a:rPr>
              <a:t>Берегите</a:t>
            </a:r>
            <a:r>
              <a:rPr lang="ru-RU" sz="6000" b="1" kern="1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rial"/>
              </a:rPr>
              <a:t> зрение</a:t>
            </a:r>
            <a:endParaRPr lang="ru-RU" sz="6000" b="1" kern="1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Gungsuh" pitchFamily="18" charset="-127"/>
              <a:ea typeface="Gungsuh" pitchFamily="18" charset="-127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4293096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11560" y="2996952"/>
            <a:ext cx="576064" cy="5627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1560" y="1988840"/>
            <a:ext cx="576064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11560" y="1052736"/>
            <a:ext cx="576064" cy="482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31640" y="1124744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Понимаю, что такое суффикс.</a:t>
            </a:r>
          </a:p>
          <a:p>
            <a:endParaRPr lang="ru-RU" sz="2800" dirty="0" smtClean="0"/>
          </a:p>
          <a:p>
            <a:r>
              <a:rPr lang="ru-RU" sz="2800" dirty="0" smtClean="0"/>
              <a:t>Умею находить суффикс в слове.</a:t>
            </a:r>
          </a:p>
          <a:p>
            <a:endParaRPr lang="ru-RU" sz="2800" dirty="0" smtClean="0"/>
          </a:p>
          <a:p>
            <a:r>
              <a:rPr lang="ru-RU" sz="2800" dirty="0" smtClean="0"/>
              <a:t>Знаю три значения, которые может иметь суффикс.</a:t>
            </a:r>
          </a:p>
          <a:p>
            <a:endParaRPr lang="ru-RU" sz="2800" dirty="0" smtClean="0"/>
          </a:p>
          <a:p>
            <a:r>
              <a:rPr lang="ru-RU" sz="2800" dirty="0" smtClean="0"/>
              <a:t>Умею образовывать новые слова с помощью суффиксов.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420888"/>
            <a:ext cx="7632848" cy="2078072"/>
          </a:xfrm>
          <a:prstGeom prst="rect">
            <a:avLst/>
          </a:prstGeom>
          <a:noFill/>
        </p:spPr>
        <p:txBody>
          <a:bodyPr wrap="square" rtlCol="0">
            <a:prstTxWarp prst="textButton">
              <a:avLst/>
            </a:prstTxWarp>
            <a:spAutoFit/>
          </a:bodyPr>
          <a:lstStyle/>
          <a:p>
            <a:r>
              <a:rPr lang="ru-RU" sz="1660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Молодцы</a:t>
            </a:r>
            <a:r>
              <a:rPr lang="ru-RU" sz="1150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!</a:t>
            </a:r>
            <a:endParaRPr lang="ru-RU" sz="11500" dirty="0">
              <a:ln>
                <a:solidFill>
                  <a:srgbClr val="FF0000"/>
                </a:solidFill>
              </a:ln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yay-12552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71800" y="3227594"/>
            <a:ext cx="4147198" cy="29265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33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412776"/>
            <a:ext cx="1524000" cy="2171700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33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2132856"/>
            <a:ext cx="960107" cy="1368152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339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188640"/>
            <a:ext cx="2383043" cy="33958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2996952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         кот   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645024"/>
            <a:ext cx="1183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котик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3645024"/>
            <a:ext cx="1565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котище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2372443dom_narisovan_cop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1340768"/>
            <a:ext cx="1403648" cy="1403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31656901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52120" y="404664"/>
            <a:ext cx="3265056" cy="24448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opu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27784" y="1124744"/>
            <a:ext cx="2771800" cy="1680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3356992"/>
            <a:ext cx="1564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домик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3356992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дом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3356992"/>
            <a:ext cx="1984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домище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332656"/>
            <a:ext cx="273630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Части слова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28800"/>
            <a:ext cx="194421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3200" dirty="0" smtClean="0"/>
              <a:t>корень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1700808"/>
            <a:ext cx="237626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суффикс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1628800"/>
            <a:ext cx="22322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окончание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91680" y="1052736"/>
            <a:ext cx="1008112" cy="504056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</p:cNvCxnSpPr>
          <p:nvPr/>
        </p:nvCxnSpPr>
        <p:spPr>
          <a:xfrm>
            <a:off x="4067944" y="1052736"/>
            <a:ext cx="0" cy="648072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08104" y="1052736"/>
            <a:ext cx="936104" cy="576064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23528" y="3284984"/>
            <a:ext cx="2376264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общая часть родственных слов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3284984"/>
            <a:ext cx="237626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для образования новых слов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3212976"/>
            <a:ext cx="208823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для изменения формы слова</a:t>
            </a:r>
            <a:endParaRPr lang="ru-RU" sz="28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475656" y="2276872"/>
            <a:ext cx="0" cy="936104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067944" y="2348880"/>
            <a:ext cx="0" cy="936104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236296" y="2276872"/>
            <a:ext cx="36004" cy="936104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1944216" cy="93610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-к-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н</a:t>
            </a:r>
            <a:r>
              <a:rPr lang="ru-RU" sz="2800" dirty="0" smtClean="0"/>
              <a:t>очка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1944216" cy="115212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ень</a:t>
            </a:r>
            <a:r>
              <a:rPr lang="ru-RU" sz="2800" dirty="0" err="1" smtClean="0"/>
              <a:t>ка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800" dirty="0" smtClean="0"/>
              <a:t>доченька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77072"/>
            <a:ext cx="1944216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ик</a:t>
            </a:r>
            <a:r>
              <a:rPr lang="ru-RU" sz="2800" dirty="0" smtClean="0"/>
              <a:t>-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мячик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4005064"/>
            <a:ext cx="1872208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онок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800" dirty="0" smtClean="0"/>
              <a:t>волчонок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1772816"/>
            <a:ext cx="2088232" cy="122413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ёнок</a:t>
            </a:r>
            <a:r>
              <a:rPr lang="ru-RU" sz="2800" dirty="0" smtClean="0"/>
              <a:t>-</a:t>
            </a:r>
            <a:endParaRPr lang="ru-RU" sz="2800" dirty="0" smtClean="0"/>
          </a:p>
          <a:p>
            <a:pPr algn="ctr"/>
            <a:r>
              <a:rPr lang="ru-RU" sz="2800" dirty="0" smtClean="0"/>
              <a:t>тигрёнок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0"/>
            <a:ext cx="1800200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smtClean="0"/>
              <a:t>инка-</a:t>
            </a:r>
            <a:endParaRPr lang="ru-RU" sz="2800" dirty="0" smtClean="0"/>
          </a:p>
          <a:p>
            <a:pPr algn="ctr"/>
            <a:r>
              <a:rPr lang="ru-RU" sz="2800" dirty="0" smtClean="0"/>
              <a:t>снежинка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2987824" y="1268760"/>
            <a:ext cx="3240360" cy="2088232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УМЕНЬШИТЕЛЬНО-ЛАСКАТЕЛЬНОЕ ЗНАЧЕНИЕ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555776" y="1124744"/>
            <a:ext cx="936104" cy="576064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483768" y="2420888"/>
            <a:ext cx="504056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99792" y="3140968"/>
            <a:ext cx="936104" cy="100811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68144" y="2996952"/>
            <a:ext cx="720080" cy="108012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228184" y="2348880"/>
            <a:ext cx="504056" cy="7200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80112" y="908720"/>
            <a:ext cx="1080120" cy="648072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64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68760"/>
            <a:ext cx="7400487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/>
              <a:t>Найдите суффикс в словах:</a:t>
            </a:r>
          </a:p>
          <a:p>
            <a:endParaRPr lang="ru-RU" sz="3200" dirty="0" smtClean="0"/>
          </a:p>
          <a:p>
            <a:r>
              <a:rPr lang="ru-RU" sz="3600" dirty="0" smtClean="0"/>
              <a:t>голосок, столик, стебелёк, стульчик, </a:t>
            </a:r>
          </a:p>
          <a:p>
            <a:r>
              <a:rPr lang="ru-RU" sz="3600" dirty="0" smtClean="0"/>
              <a:t>тигрёнок.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1944216" cy="93610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евн</a:t>
            </a:r>
            <a:r>
              <a:rPr lang="ru-RU" sz="2800" dirty="0" smtClean="0"/>
              <a:t>-</a:t>
            </a:r>
            <a:br>
              <a:rPr lang="ru-RU" sz="2800" dirty="0" smtClean="0"/>
            </a:br>
            <a:r>
              <a:rPr lang="ru-RU" sz="2800" dirty="0" smtClean="0"/>
              <a:t>Сергеевна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1944216" cy="115212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евич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Сергеевич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77072"/>
            <a:ext cx="1944216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овн</a:t>
            </a:r>
            <a:r>
              <a:rPr lang="ru-RU" sz="2800" dirty="0" smtClean="0"/>
              <a:t>-</a:t>
            </a:r>
            <a:br>
              <a:rPr lang="ru-RU" sz="2800" dirty="0" smtClean="0"/>
            </a:br>
            <a:r>
              <a:rPr lang="ru-RU" sz="2800" dirty="0" smtClean="0"/>
              <a:t>Петровна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4005064"/>
            <a:ext cx="1872208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ович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Петрович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1772816"/>
            <a:ext cx="2088232" cy="122413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еничн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Ильинична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0"/>
            <a:ext cx="1800200" cy="10801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-</a:t>
            </a:r>
            <a:r>
              <a:rPr lang="ru-RU" sz="2800" dirty="0" err="1" smtClean="0"/>
              <a:t>ич</a:t>
            </a:r>
            <a:r>
              <a:rPr lang="ru-RU" sz="2800" dirty="0" smtClean="0"/>
              <a:t>-</a:t>
            </a:r>
          </a:p>
          <a:p>
            <a:pPr algn="ctr"/>
            <a:r>
              <a:rPr lang="ru-RU" sz="2800" dirty="0" smtClean="0"/>
              <a:t>Ильич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2987824" y="1268760"/>
            <a:ext cx="3240360" cy="2088232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Образуют</a:t>
            </a:r>
            <a:r>
              <a:rPr lang="ru-RU" sz="2800" dirty="0" smtClean="0"/>
              <a:t> </a:t>
            </a:r>
            <a:r>
              <a:rPr lang="ru-RU" sz="3600" dirty="0" smtClean="0"/>
              <a:t>отчества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555776" y="1124744"/>
            <a:ext cx="936104" cy="576064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483768" y="2420888"/>
            <a:ext cx="504056" cy="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99792" y="3140968"/>
            <a:ext cx="936104" cy="1008112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68144" y="2996952"/>
            <a:ext cx="720080" cy="1080120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228184" y="2348880"/>
            <a:ext cx="504056" cy="72008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80112" y="908720"/>
            <a:ext cx="1080120" cy="648072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66247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i="1" dirty="0" smtClean="0"/>
              <a:t>Образуйте отчества от следующих имён и выделите суффиксы:</a:t>
            </a:r>
          </a:p>
          <a:p>
            <a:endParaRPr lang="ru-RU" sz="3200" dirty="0" smtClean="0"/>
          </a:p>
          <a:p>
            <a:r>
              <a:rPr lang="ru-RU" sz="3200" dirty="0" smtClean="0"/>
              <a:t>Андрей –</a:t>
            </a:r>
          </a:p>
          <a:p>
            <a:r>
              <a:rPr lang="ru-RU" sz="3200" dirty="0" smtClean="0"/>
              <a:t>Роман – </a:t>
            </a:r>
            <a:br>
              <a:rPr lang="ru-RU" sz="3200" dirty="0" smtClean="0"/>
            </a:br>
            <a:r>
              <a:rPr lang="ru-RU" sz="3200" dirty="0" smtClean="0"/>
              <a:t>Кузьма –</a:t>
            </a:r>
          </a:p>
          <a:p>
            <a:endParaRPr lang="ru-RU" sz="3200" dirty="0" smtClean="0"/>
          </a:p>
        </p:txBody>
      </p:sp>
      <p:sp>
        <p:nvSpPr>
          <p:cNvPr id="3" name="TextBox 2"/>
          <p:cNvSpPr txBox="1"/>
          <p:nvPr/>
        </p:nvSpPr>
        <p:spPr>
          <a:xfrm flipH="1">
            <a:off x="3131833" y="2348880"/>
            <a:ext cx="4824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Андреевич, Андреевна.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28529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Романович, Романовна.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335699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Кузьмич, Кузьминична.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525</TotalTime>
  <Words>336</Words>
  <Application>Microsoft Office PowerPoint</Application>
  <PresentationFormat>Экран (4:3)</PresentationFormat>
  <Paragraphs>105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к уроку русского языка во 2 классе  по программе «XXI век»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ВЫБЕРИТЕ ВЕРНОЕ  ВЫРАЖЕНИЕ</vt:lpstr>
      <vt:lpstr>ВЫБЕРИТЕ ВЕРНОЕ  ВЫРАЖЕНИЕ</vt:lpstr>
      <vt:lpstr>ВЫБЕРИТЕ ВЕРНОЕ  ВЫРАЖЕНИЕ</vt:lpstr>
      <vt:lpstr>ВЫБЕРИТЕ ВЕРНОЕ  ВЫРАЖЕНИЕ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70</cp:revision>
  <dcterms:created xsi:type="dcterms:W3CDTF">2011-11-20T12:20:39Z</dcterms:created>
  <dcterms:modified xsi:type="dcterms:W3CDTF">2013-11-18T17:22:26Z</dcterms:modified>
</cp:coreProperties>
</file>