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70" r:id="rId3"/>
    <p:sldId id="257" r:id="rId4"/>
    <p:sldId id="284" r:id="rId5"/>
    <p:sldId id="264" r:id="rId6"/>
    <p:sldId id="285" r:id="rId7"/>
    <p:sldId id="266" r:id="rId8"/>
    <p:sldId id="271" r:id="rId9"/>
    <p:sldId id="272" r:id="rId10"/>
    <p:sldId id="281" r:id="rId11"/>
    <p:sldId id="282" r:id="rId12"/>
    <p:sldId id="283" r:id="rId13"/>
    <p:sldId id="273" r:id="rId14"/>
    <p:sldId id="286" r:id="rId15"/>
    <p:sldId id="287" r:id="rId16"/>
    <p:sldId id="275" r:id="rId17"/>
    <p:sldId id="288" r:id="rId18"/>
    <p:sldId id="274" r:id="rId19"/>
    <p:sldId id="269" r:id="rId20"/>
    <p:sldId id="276" r:id="rId21"/>
    <p:sldId id="289" r:id="rId22"/>
    <p:sldId id="290" r:id="rId23"/>
    <p:sldId id="291" r:id="rId24"/>
    <p:sldId id="277" r:id="rId25"/>
    <p:sldId id="278" r:id="rId26"/>
    <p:sldId id="292" r:id="rId27"/>
    <p:sldId id="293" r:id="rId28"/>
    <p:sldId id="279" r:id="rId29"/>
    <p:sldId id="297" r:id="rId30"/>
    <p:sldId id="294" r:id="rId31"/>
    <p:sldId id="295" r:id="rId32"/>
    <p:sldId id="296" r:id="rId33"/>
    <p:sldId id="280" r:id="rId34"/>
    <p:sldId id="259" r:id="rId35"/>
  </p:sldIdLst>
  <p:sldSz cx="9144000" cy="5715000" type="screen16x1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97" autoAdjust="0"/>
    <p:restoredTop sz="95408" autoAdjust="0"/>
  </p:normalViewPr>
  <p:slideViewPr>
    <p:cSldViewPr>
      <p:cViewPr varScale="1">
        <p:scale>
          <a:sx n="103" d="100"/>
          <a:sy n="103" d="100"/>
        </p:scale>
        <p:origin x="-456" y="-126"/>
      </p:cViewPr>
      <p:guideLst>
        <p:guide orient="horz" pos="1800"/>
        <p:guide pos="2880"/>
      </p:guideLst>
    </p:cSldViewPr>
  </p:slideViewPr>
  <p:outlineViewPr>
    <p:cViewPr>
      <p:scale>
        <a:sx n="33" d="100"/>
        <a:sy n="33" d="100"/>
      </p:scale>
      <p:origin x="66" y="5515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D68CC94-CA42-4E3E-9959-DE1F95226079}" type="datetimeFigureOut">
              <a:rPr lang="ru-RU"/>
              <a:pPr>
                <a:defRPr/>
              </a:pPr>
              <a:t>06.11.2016</a:t>
            </a:fld>
            <a:endParaRPr lang="ru-RU"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u-RU"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627008F-38A6-47DF-9751-16B44E6B6386}" type="slidenum">
              <a:rPr lang="ru-RU"/>
              <a:pPr>
                <a:defRPr/>
              </a:pPr>
              <a:t>‹#›</a:t>
            </a:fld>
            <a:endParaRPr lang="ru-RU" dirty="0"/>
          </a:p>
        </p:txBody>
      </p:sp>
    </p:spTree>
    <p:extLst>
      <p:ext uri="{BB962C8B-B14F-4D97-AF65-F5344CB8AC3E}">
        <p14:creationId xmlns:p14="http://schemas.microsoft.com/office/powerpoint/2010/main" xmlns="" val="14024899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Образ слайда 1"/>
          <p:cNvSpPr>
            <a:spLocks noGrp="1" noRot="1" noChangeAspect="1"/>
          </p:cNvSpPr>
          <p:nvPr>
            <p:ph type="sldImg"/>
          </p:nvPr>
        </p:nvSpPr>
        <p:spPr bwMode="auto">
          <a:noFill/>
          <a:ln>
            <a:solidFill>
              <a:srgbClr val="000000"/>
            </a:solidFill>
            <a:miter lim="800000"/>
            <a:headEnd/>
            <a:tailEnd/>
          </a:ln>
        </p:spPr>
      </p:sp>
      <p:sp>
        <p:nvSpPr>
          <p:cNvPr id="3789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Номер слайда 3"/>
          <p:cNvSpPr>
            <a:spLocks noGrp="1"/>
          </p:cNvSpPr>
          <p:nvPr>
            <p:ph type="sldNum" sz="quarter" idx="5"/>
          </p:nvPr>
        </p:nvSpPr>
        <p:spPr/>
        <p:txBody>
          <a:bodyPr/>
          <a:lstStyle/>
          <a:p>
            <a:pPr>
              <a:defRPr/>
            </a:pPr>
            <a:fld id="{B4AD7C87-9415-480A-8597-25D43BF9D9BE}" type="slidenum">
              <a:rPr lang="ru-RU" smtClean="0"/>
              <a:pPr>
                <a:defRPr/>
              </a:pPr>
              <a:t>34</a:t>
            </a:fld>
            <a:endParaRPr lang="ru-RU" dirty="0"/>
          </a:p>
        </p:txBody>
      </p:sp>
    </p:spTree>
    <p:extLst>
      <p:ext uri="{BB962C8B-B14F-4D97-AF65-F5344CB8AC3E}">
        <p14:creationId xmlns:p14="http://schemas.microsoft.com/office/powerpoint/2010/main" xmlns="" val="2127737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6"/>
          <p:cNvSpPr>
            <a:spLocks/>
          </p:cNvSpPr>
          <p:nvPr/>
        </p:nvSpPr>
        <p:spPr bwMode="auto">
          <a:xfrm>
            <a:off x="0" y="3960813"/>
            <a:ext cx="9144000" cy="1760537"/>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5" name="Freeform 7"/>
          <p:cNvSpPr>
            <a:spLocks/>
          </p:cNvSpPr>
          <p:nvPr/>
        </p:nvSpPr>
        <p:spPr bwMode="auto">
          <a:xfrm>
            <a:off x="6105525" y="0"/>
            <a:ext cx="3038475" cy="5715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9" name="Title 8"/>
          <p:cNvSpPr>
            <a:spLocks noGrp="1"/>
          </p:cNvSpPr>
          <p:nvPr>
            <p:ph type="ctrTitle"/>
          </p:nvPr>
        </p:nvSpPr>
        <p:spPr>
          <a:xfrm>
            <a:off x="429064" y="2781300"/>
            <a:ext cx="6480048" cy="191770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287343"/>
            <a:ext cx="6480048" cy="14605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FFF2CA62-0642-41CE-B30C-6AEFCE8C5F30}" type="datetimeFigureOut">
              <a:rPr lang="ru-RU"/>
              <a:pPr>
                <a:defRPr/>
              </a:pPr>
              <a:t>06.11.2016</a:t>
            </a:fld>
            <a:endParaRPr lang="ru-RU" dirty="0"/>
          </a:p>
        </p:txBody>
      </p:sp>
      <p:sp>
        <p:nvSpPr>
          <p:cNvPr id="7" name="Footer Placeholder 18"/>
          <p:cNvSpPr>
            <a:spLocks noGrp="1"/>
          </p:cNvSpPr>
          <p:nvPr>
            <p:ph type="ftr" sz="quarter" idx="11"/>
          </p:nvPr>
        </p:nvSpPr>
        <p:spPr/>
        <p:txBody>
          <a:bodyPr/>
          <a:lstStyle>
            <a:lvl1pPr>
              <a:defRPr/>
            </a:lvl1pPr>
          </a:lstStyle>
          <a:p>
            <a:pPr>
              <a:defRPr/>
            </a:pPr>
            <a:endParaRPr lang="ru-RU" dirty="0"/>
          </a:p>
        </p:txBody>
      </p:sp>
      <p:sp>
        <p:nvSpPr>
          <p:cNvPr id="8" name="Slide Number Placeholder 26"/>
          <p:cNvSpPr>
            <a:spLocks noGrp="1"/>
          </p:cNvSpPr>
          <p:nvPr>
            <p:ph type="sldNum" sz="quarter" idx="12"/>
          </p:nvPr>
        </p:nvSpPr>
        <p:spPr/>
        <p:txBody>
          <a:bodyPr/>
          <a:lstStyle>
            <a:lvl1pPr>
              <a:defRPr/>
            </a:lvl1pPr>
          </a:lstStyle>
          <a:p>
            <a:pPr>
              <a:defRPr/>
            </a:pPr>
            <a:fld id="{AF1A90B0-EA6B-4BE0-9784-A97D995E9F36}"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transition spd="slow">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085245-BD4F-4D0B-ACA7-1B49541460CB}" type="datetimeFigureOut">
              <a:rPr lang="ru-RU"/>
              <a:pPr>
                <a:defRPr/>
              </a:pPr>
              <a:t>06.11.2016</a:t>
            </a:fld>
            <a:endParaRPr lang="ru-RU" dirty="0"/>
          </a:p>
        </p:txBody>
      </p:sp>
      <p:sp>
        <p:nvSpPr>
          <p:cNvPr id="5" name="Footer Placeholder 21"/>
          <p:cNvSpPr>
            <a:spLocks noGrp="1"/>
          </p:cNvSpPr>
          <p:nvPr>
            <p:ph type="ftr" sz="quarter" idx="11"/>
          </p:nvPr>
        </p:nvSpPr>
        <p:spPr/>
        <p:txBody>
          <a:bodyPr/>
          <a:lstStyle>
            <a:lvl1pPr>
              <a:defRPr/>
            </a:lvl1pPr>
          </a:lstStyle>
          <a:p>
            <a:pPr>
              <a:defRPr/>
            </a:pPr>
            <a:endParaRPr lang="ru-RU" dirty="0"/>
          </a:p>
        </p:txBody>
      </p:sp>
      <p:sp>
        <p:nvSpPr>
          <p:cNvPr id="6" name="Slide Number Placeholder 17"/>
          <p:cNvSpPr>
            <a:spLocks noGrp="1"/>
          </p:cNvSpPr>
          <p:nvPr>
            <p:ph type="sldNum" sz="quarter" idx="12"/>
          </p:nvPr>
        </p:nvSpPr>
        <p:spPr/>
        <p:txBody>
          <a:bodyPr/>
          <a:lstStyle>
            <a:lvl1pPr>
              <a:defRPr/>
            </a:lvl1pPr>
          </a:lstStyle>
          <a:p>
            <a:pPr>
              <a:defRPr/>
            </a:pPr>
            <a:fld id="{BC0BFB98-1D92-41F2-8447-EAA0882ECFC3}" type="slidenum">
              <a:rPr lang="ru-RU"/>
              <a:pPr>
                <a:defRPr/>
              </a:pPr>
              <a:t>‹#›</a:t>
            </a:fld>
            <a:endParaRPr lang="ru-RU" dirty="0"/>
          </a:p>
        </p:txBody>
      </p:sp>
    </p:spTree>
  </p:cSld>
  <p:clrMapOvr>
    <a:masterClrMapping/>
  </p:clrMapOvr>
  <p:transition spd="slow">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22C5025-971B-4DD2-8FB9-7AF42B09B388}" type="datetimeFigureOut">
              <a:rPr lang="ru-RU"/>
              <a:pPr>
                <a:defRPr/>
              </a:pPr>
              <a:t>06.11.2016</a:t>
            </a:fld>
            <a:endParaRPr lang="ru-RU" dirty="0"/>
          </a:p>
        </p:txBody>
      </p:sp>
      <p:sp>
        <p:nvSpPr>
          <p:cNvPr id="5" name="Footer Placeholder 21"/>
          <p:cNvSpPr>
            <a:spLocks noGrp="1"/>
          </p:cNvSpPr>
          <p:nvPr>
            <p:ph type="ftr" sz="quarter" idx="11"/>
          </p:nvPr>
        </p:nvSpPr>
        <p:spPr/>
        <p:txBody>
          <a:bodyPr/>
          <a:lstStyle>
            <a:lvl1pPr>
              <a:defRPr/>
            </a:lvl1pPr>
          </a:lstStyle>
          <a:p>
            <a:pPr>
              <a:defRPr/>
            </a:pPr>
            <a:endParaRPr lang="ru-RU" dirty="0"/>
          </a:p>
        </p:txBody>
      </p:sp>
      <p:sp>
        <p:nvSpPr>
          <p:cNvPr id="6" name="Slide Number Placeholder 17"/>
          <p:cNvSpPr>
            <a:spLocks noGrp="1"/>
          </p:cNvSpPr>
          <p:nvPr>
            <p:ph type="sldNum" sz="quarter" idx="12"/>
          </p:nvPr>
        </p:nvSpPr>
        <p:spPr/>
        <p:txBody>
          <a:bodyPr/>
          <a:lstStyle>
            <a:lvl1pPr>
              <a:defRPr/>
            </a:lvl1pPr>
          </a:lstStyle>
          <a:p>
            <a:pPr>
              <a:defRPr/>
            </a:pPr>
            <a:fld id="{ADACE91B-3851-4FC5-805C-5E8962F94161}" type="slidenum">
              <a:rPr lang="ru-RU"/>
              <a:pPr>
                <a:defRPr/>
              </a:pPr>
              <a:t>‹#›</a:t>
            </a:fld>
            <a:endParaRPr lang="ru-RU" dirty="0"/>
          </a:p>
        </p:txBody>
      </p:sp>
    </p:spTree>
  </p:cSld>
  <p:clrMapOvr>
    <a:masterClrMapping/>
  </p:clrMapOvr>
  <p:transition spd="slow">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EFF4AE8-FC02-4EE1-82CE-FDC08028AA7D}" type="datetimeFigureOut">
              <a:rPr lang="ru-RU"/>
              <a:pPr>
                <a:defRPr/>
              </a:pPr>
              <a:t>06.11.2016</a:t>
            </a:fld>
            <a:endParaRPr lang="ru-RU" dirty="0"/>
          </a:p>
        </p:txBody>
      </p:sp>
      <p:sp>
        <p:nvSpPr>
          <p:cNvPr id="5" name="Footer Placeholder 21"/>
          <p:cNvSpPr>
            <a:spLocks noGrp="1"/>
          </p:cNvSpPr>
          <p:nvPr>
            <p:ph type="ftr" sz="quarter" idx="11"/>
          </p:nvPr>
        </p:nvSpPr>
        <p:spPr/>
        <p:txBody>
          <a:bodyPr/>
          <a:lstStyle>
            <a:lvl1pPr>
              <a:defRPr/>
            </a:lvl1pPr>
          </a:lstStyle>
          <a:p>
            <a:pPr>
              <a:defRPr/>
            </a:pPr>
            <a:endParaRPr lang="ru-RU" dirty="0"/>
          </a:p>
        </p:txBody>
      </p:sp>
      <p:sp>
        <p:nvSpPr>
          <p:cNvPr id="6" name="Slide Number Placeholder 17"/>
          <p:cNvSpPr>
            <a:spLocks noGrp="1"/>
          </p:cNvSpPr>
          <p:nvPr>
            <p:ph type="sldNum" sz="quarter" idx="12"/>
          </p:nvPr>
        </p:nvSpPr>
        <p:spPr/>
        <p:txBody>
          <a:bodyPr/>
          <a:lstStyle>
            <a:lvl1pPr>
              <a:defRPr/>
            </a:lvl1pPr>
          </a:lstStyle>
          <a:p>
            <a:pPr>
              <a:defRPr/>
            </a:pPr>
            <a:fld id="{8AE752B9-3A04-46E6-BEE2-824F5A0FA41E}" type="slidenum">
              <a:rPr lang="ru-RU"/>
              <a:pPr>
                <a:defRPr/>
              </a:pPr>
              <a:t>‹#›</a:t>
            </a:fld>
            <a:endParaRPr lang="ru-RU" dirty="0"/>
          </a:p>
        </p:txBody>
      </p:sp>
    </p:spTree>
  </p:cSld>
  <p:clrMapOvr>
    <a:masterClrMapping/>
  </p:clrMapOvr>
  <p:transition spd="slow">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6"/>
          <p:cNvSpPr>
            <a:spLocks/>
          </p:cNvSpPr>
          <p:nvPr/>
        </p:nvSpPr>
        <p:spPr bwMode="auto">
          <a:xfrm>
            <a:off x="0" y="3960813"/>
            <a:ext cx="9144000" cy="1760537"/>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5" name="Freeform 8"/>
          <p:cNvSpPr>
            <a:spLocks/>
          </p:cNvSpPr>
          <p:nvPr/>
        </p:nvSpPr>
        <p:spPr bwMode="auto">
          <a:xfrm>
            <a:off x="6105525" y="0"/>
            <a:ext cx="3038475" cy="5715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2" name="Title 1"/>
          <p:cNvSpPr>
            <a:spLocks noGrp="1"/>
          </p:cNvSpPr>
          <p:nvPr>
            <p:ph type="title"/>
          </p:nvPr>
        </p:nvSpPr>
        <p:spPr>
          <a:xfrm>
            <a:off x="685800" y="2986531"/>
            <a:ext cx="6629400" cy="1521969"/>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071500"/>
            <a:ext cx="6629400" cy="888907"/>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46EB2D8F-1A19-4AFA-A5CA-EFC0F018ECE5}" type="datetimeFigureOut">
              <a:rPr lang="ru-RU"/>
              <a:pPr>
                <a:defRPr/>
              </a:pPr>
              <a:t>06.11.2016</a:t>
            </a:fld>
            <a:endParaRPr lang="ru-RU" dirty="0"/>
          </a:p>
        </p:txBody>
      </p:sp>
      <p:sp>
        <p:nvSpPr>
          <p:cNvPr id="7" name="Footer Placeholder 4"/>
          <p:cNvSpPr>
            <a:spLocks noGrp="1"/>
          </p:cNvSpPr>
          <p:nvPr>
            <p:ph type="ftr" sz="quarter" idx="11"/>
          </p:nvPr>
        </p:nvSpPr>
        <p:spPr/>
        <p:txBody>
          <a:bodyPr/>
          <a:lstStyle>
            <a:lvl1pPr>
              <a:defRPr/>
            </a:lvl1pPr>
          </a:lstStyle>
          <a:p>
            <a:pPr>
              <a:defRPr/>
            </a:pPr>
            <a:endParaRPr lang="ru-RU" dirty="0"/>
          </a:p>
        </p:txBody>
      </p:sp>
      <p:sp>
        <p:nvSpPr>
          <p:cNvPr id="8" name="Slide Number Placeholder 5"/>
          <p:cNvSpPr>
            <a:spLocks noGrp="1"/>
          </p:cNvSpPr>
          <p:nvPr>
            <p:ph type="sldNum" sz="quarter" idx="12"/>
          </p:nvPr>
        </p:nvSpPr>
        <p:spPr/>
        <p:txBody>
          <a:bodyPr/>
          <a:lstStyle>
            <a:lvl1pPr>
              <a:defRPr/>
            </a:lvl1pPr>
          </a:lstStyle>
          <a:p>
            <a:pPr>
              <a:defRPr/>
            </a:pPr>
            <a:fld id="{75D96FC5-4CF0-44A4-AC03-46B5223B5334}" type="slidenum">
              <a:rPr lang="ru-RU"/>
              <a:pPr>
                <a:defRPr/>
              </a:pPr>
              <a:t>‹#›</a:t>
            </a:fld>
            <a:endParaRPr lang="ru-RU" dirty="0"/>
          </a:p>
        </p:txBody>
      </p:sp>
    </p:spTree>
  </p:cSld>
  <p:clrMapOvr>
    <a:overrideClrMapping bg1="dk1" tx1="lt1" bg2="dk2" tx2="lt2" accent1="accent1" accent2="accent2" accent3="accent3" accent4="accent4" accent5="accent5" accent6="accent6" hlink="hlink" folHlink="folHlink"/>
  </p:clrMapOvr>
  <p:transition spd="slow">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5"/>
            <a:ext cx="7467600" cy="9525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3657600" cy="3771636"/>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333500"/>
            <a:ext cx="3657600" cy="3771636"/>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776358A-FC00-4181-8D4B-CC4521C04531}" type="datetimeFigureOut">
              <a:rPr lang="ru-RU"/>
              <a:pPr>
                <a:defRPr/>
              </a:pPr>
              <a:t>06.11.2016</a:t>
            </a:fld>
            <a:endParaRPr lang="ru-RU" dirty="0"/>
          </a:p>
        </p:txBody>
      </p:sp>
      <p:sp>
        <p:nvSpPr>
          <p:cNvPr id="6" name="Footer Placeholder 21"/>
          <p:cNvSpPr>
            <a:spLocks noGrp="1"/>
          </p:cNvSpPr>
          <p:nvPr>
            <p:ph type="ftr" sz="quarter" idx="11"/>
          </p:nvPr>
        </p:nvSpPr>
        <p:spPr/>
        <p:txBody>
          <a:bodyPr/>
          <a:lstStyle>
            <a:lvl1pPr>
              <a:defRPr/>
            </a:lvl1pPr>
          </a:lstStyle>
          <a:p>
            <a:pPr>
              <a:defRPr/>
            </a:pPr>
            <a:endParaRPr lang="ru-RU" dirty="0"/>
          </a:p>
        </p:txBody>
      </p:sp>
      <p:sp>
        <p:nvSpPr>
          <p:cNvPr id="7" name="Slide Number Placeholder 17"/>
          <p:cNvSpPr>
            <a:spLocks noGrp="1"/>
          </p:cNvSpPr>
          <p:nvPr>
            <p:ph type="sldNum" sz="quarter" idx="12"/>
          </p:nvPr>
        </p:nvSpPr>
        <p:spPr/>
        <p:txBody>
          <a:bodyPr/>
          <a:lstStyle>
            <a:lvl1pPr>
              <a:defRPr/>
            </a:lvl1pPr>
          </a:lstStyle>
          <a:p>
            <a:pPr>
              <a:defRPr/>
            </a:pPr>
            <a:fld id="{41DD2B16-7188-4C72-83E7-2351A3D4296E}" type="slidenum">
              <a:rPr lang="ru-RU"/>
              <a:pPr>
                <a:defRPr/>
              </a:pPr>
              <a:t>‹#›</a:t>
            </a:fld>
            <a:endParaRPr lang="ru-RU" dirty="0"/>
          </a:p>
        </p:txBody>
      </p:sp>
    </p:spTree>
  </p:cSld>
  <p:clrMapOvr>
    <a:masterClrMapping/>
  </p:clrMapOvr>
  <p:transition spd="slow">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42"/>
            <a:ext cx="8229600" cy="9525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4572000"/>
            <a:ext cx="4040188" cy="6985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4572000"/>
            <a:ext cx="4041775" cy="6985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264093"/>
            <a:ext cx="4040188" cy="328480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1264093"/>
            <a:ext cx="4041775" cy="328480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2AAD4B32-E876-45B4-A90D-2903C43477BB}" type="datetimeFigureOut">
              <a:rPr lang="ru-RU"/>
              <a:pPr>
                <a:defRPr/>
              </a:pPr>
              <a:t>06.11.2016</a:t>
            </a:fld>
            <a:endParaRPr lang="ru-RU" dirty="0"/>
          </a:p>
        </p:txBody>
      </p:sp>
      <p:sp>
        <p:nvSpPr>
          <p:cNvPr id="8" name="Footer Placeholder 21"/>
          <p:cNvSpPr>
            <a:spLocks noGrp="1"/>
          </p:cNvSpPr>
          <p:nvPr>
            <p:ph type="ftr" sz="quarter" idx="11"/>
          </p:nvPr>
        </p:nvSpPr>
        <p:spPr/>
        <p:txBody>
          <a:bodyPr/>
          <a:lstStyle>
            <a:lvl1pPr>
              <a:defRPr/>
            </a:lvl1pPr>
          </a:lstStyle>
          <a:p>
            <a:pPr>
              <a:defRPr/>
            </a:pPr>
            <a:endParaRPr lang="ru-RU" dirty="0"/>
          </a:p>
        </p:txBody>
      </p:sp>
      <p:sp>
        <p:nvSpPr>
          <p:cNvPr id="9" name="Slide Number Placeholder 17"/>
          <p:cNvSpPr>
            <a:spLocks noGrp="1"/>
          </p:cNvSpPr>
          <p:nvPr>
            <p:ph type="sldNum" sz="quarter" idx="12"/>
          </p:nvPr>
        </p:nvSpPr>
        <p:spPr/>
        <p:txBody>
          <a:bodyPr/>
          <a:lstStyle>
            <a:lvl1pPr>
              <a:defRPr/>
            </a:lvl1pPr>
          </a:lstStyle>
          <a:p>
            <a:pPr>
              <a:defRPr/>
            </a:pPr>
            <a:fld id="{396EFE0A-29F6-4886-B559-061B6CBE9EFA}" type="slidenum">
              <a:rPr lang="ru-RU"/>
              <a:pPr>
                <a:defRPr/>
              </a:pPr>
              <a:t>‹#›</a:t>
            </a:fld>
            <a:endParaRPr lang="ru-RU" dirty="0"/>
          </a:p>
        </p:txBody>
      </p:sp>
    </p:spTree>
  </p:cSld>
  <p:clrMapOvr>
    <a:masterClrMapping/>
  </p:clrMapOvr>
  <p:transition spd="slow">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70648" cy="9525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5D1A340-ADFE-47D6-9895-050A803518FF}" type="datetimeFigureOut">
              <a:rPr lang="ru-RU"/>
              <a:pPr>
                <a:defRPr/>
              </a:pPr>
              <a:t>06.11.2016</a:t>
            </a:fld>
            <a:endParaRPr lang="ru-RU" dirty="0"/>
          </a:p>
        </p:txBody>
      </p:sp>
      <p:sp>
        <p:nvSpPr>
          <p:cNvPr id="4" name="Footer Placeholder 21"/>
          <p:cNvSpPr>
            <a:spLocks noGrp="1"/>
          </p:cNvSpPr>
          <p:nvPr>
            <p:ph type="ftr" sz="quarter" idx="11"/>
          </p:nvPr>
        </p:nvSpPr>
        <p:spPr/>
        <p:txBody>
          <a:bodyPr/>
          <a:lstStyle>
            <a:lvl1pPr>
              <a:defRPr/>
            </a:lvl1pPr>
          </a:lstStyle>
          <a:p>
            <a:pPr>
              <a:defRPr/>
            </a:pPr>
            <a:endParaRPr lang="ru-RU" dirty="0"/>
          </a:p>
        </p:txBody>
      </p:sp>
      <p:sp>
        <p:nvSpPr>
          <p:cNvPr id="5" name="Slide Number Placeholder 17"/>
          <p:cNvSpPr>
            <a:spLocks noGrp="1"/>
          </p:cNvSpPr>
          <p:nvPr>
            <p:ph type="sldNum" sz="quarter" idx="12"/>
          </p:nvPr>
        </p:nvSpPr>
        <p:spPr/>
        <p:txBody>
          <a:bodyPr/>
          <a:lstStyle>
            <a:lvl1pPr>
              <a:defRPr/>
            </a:lvl1pPr>
          </a:lstStyle>
          <a:p>
            <a:pPr>
              <a:defRPr/>
            </a:pPr>
            <a:fld id="{B10482F2-A965-42AB-BDBA-2FE460644CC3}" type="slidenum">
              <a:rPr lang="ru-RU"/>
              <a:pPr>
                <a:defRPr/>
              </a:pPr>
              <a:t>‹#›</a:t>
            </a:fld>
            <a:endParaRPr lang="ru-RU" dirty="0"/>
          </a:p>
        </p:txBody>
      </p:sp>
    </p:spTree>
  </p:cSld>
  <p:clrMapOvr>
    <a:masterClrMapping/>
  </p:clrMapOvr>
  <p:transition spd="slow">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C7D007A-7043-4053-B3BA-A1A808BF280F}" type="datetimeFigureOut">
              <a:rPr lang="ru-RU"/>
              <a:pPr>
                <a:defRPr/>
              </a:pPr>
              <a:t>06.11.2016</a:t>
            </a:fld>
            <a:endParaRPr lang="ru-RU" dirty="0"/>
          </a:p>
        </p:txBody>
      </p:sp>
      <p:sp>
        <p:nvSpPr>
          <p:cNvPr id="3" name="Footer Placeholder 21"/>
          <p:cNvSpPr>
            <a:spLocks noGrp="1"/>
          </p:cNvSpPr>
          <p:nvPr>
            <p:ph type="ftr" sz="quarter" idx="11"/>
          </p:nvPr>
        </p:nvSpPr>
        <p:spPr/>
        <p:txBody>
          <a:bodyPr/>
          <a:lstStyle>
            <a:lvl1pPr>
              <a:defRPr/>
            </a:lvl1pPr>
          </a:lstStyle>
          <a:p>
            <a:pPr>
              <a:defRPr/>
            </a:pPr>
            <a:endParaRPr lang="ru-RU" dirty="0"/>
          </a:p>
        </p:txBody>
      </p:sp>
      <p:sp>
        <p:nvSpPr>
          <p:cNvPr id="4" name="Slide Number Placeholder 17"/>
          <p:cNvSpPr>
            <a:spLocks noGrp="1"/>
          </p:cNvSpPr>
          <p:nvPr>
            <p:ph type="sldNum" sz="quarter" idx="12"/>
          </p:nvPr>
        </p:nvSpPr>
        <p:spPr/>
        <p:txBody>
          <a:bodyPr/>
          <a:lstStyle>
            <a:lvl1pPr>
              <a:defRPr/>
            </a:lvl1pPr>
          </a:lstStyle>
          <a:p>
            <a:pPr>
              <a:defRPr/>
            </a:pPr>
            <a:fld id="{7B52FE56-706B-4DB1-8B65-C96723438252}" type="slidenum">
              <a:rPr lang="ru-RU"/>
              <a:pPr>
                <a:defRPr/>
              </a:pPr>
              <a:t>‹#›</a:t>
            </a:fld>
            <a:endParaRPr lang="ru-RU" dirty="0"/>
          </a:p>
        </p:txBody>
      </p:sp>
    </p:spTree>
  </p:cSld>
  <p:clrMapOvr>
    <a:masterClrMapping/>
  </p:clrMapOvr>
  <p:transition spd="slow">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87940"/>
            <a:ext cx="3200400" cy="608542"/>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78687"/>
            <a:ext cx="2743200" cy="7620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651000"/>
            <a:ext cx="7086600" cy="3175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12D09B51-942E-4C19-8A0A-471BF0D883B5}" type="datetimeFigureOut">
              <a:rPr lang="ru-RU"/>
              <a:pPr>
                <a:defRPr/>
              </a:pPr>
              <a:t>06.11.2016</a:t>
            </a:fld>
            <a:endParaRPr lang="ru-RU" dirty="0"/>
          </a:p>
        </p:txBody>
      </p:sp>
      <p:sp>
        <p:nvSpPr>
          <p:cNvPr id="6" name="Footer Placeholder 5"/>
          <p:cNvSpPr>
            <a:spLocks noGrp="1"/>
          </p:cNvSpPr>
          <p:nvPr>
            <p:ph type="ftr" sz="quarter" idx="11"/>
          </p:nvPr>
        </p:nvSpPr>
        <p:spPr/>
        <p:txBody>
          <a:bodyPr/>
          <a:lstStyle>
            <a:lvl1pPr>
              <a:defRPr/>
            </a:lvl1pPr>
          </a:lstStyle>
          <a:p>
            <a:pPr>
              <a:defRPr/>
            </a:pPr>
            <a:endParaRPr lang="ru-RU" dirty="0"/>
          </a:p>
        </p:txBody>
      </p:sp>
      <p:sp>
        <p:nvSpPr>
          <p:cNvPr id="7" name="Slide Number Placeholder 6"/>
          <p:cNvSpPr>
            <a:spLocks noGrp="1"/>
          </p:cNvSpPr>
          <p:nvPr>
            <p:ph type="sldNum" sz="quarter" idx="12"/>
          </p:nvPr>
        </p:nvSpPr>
        <p:spPr>
          <a:xfrm>
            <a:off x="8156575" y="5351463"/>
            <a:ext cx="762000" cy="304800"/>
          </a:xfrm>
        </p:spPr>
        <p:txBody>
          <a:bodyPr/>
          <a:lstStyle>
            <a:lvl1pPr>
              <a:defRPr/>
            </a:lvl1pPr>
          </a:lstStyle>
          <a:p>
            <a:pPr>
              <a:defRPr/>
            </a:pPr>
            <a:fld id="{D1F7ACD7-7E63-4D07-B4A4-A63C4E5316F9}" type="slidenum">
              <a:rPr lang="ru-RU"/>
              <a:pPr>
                <a:defRPr/>
              </a:pPr>
              <a:t>‹#›</a:t>
            </a:fld>
            <a:endParaRPr lang="ru-RU" dirty="0"/>
          </a:p>
        </p:txBody>
      </p:sp>
    </p:spTree>
  </p:cSld>
  <p:clrMapOvr>
    <a:masterClrMapping/>
  </p:clrMapOvr>
  <p:transition spd="slow">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421424"/>
            <a:ext cx="3053868" cy="1044840"/>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849923"/>
            <a:ext cx="4114800" cy="34290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5556734" y="2498971"/>
            <a:ext cx="3053866" cy="2219568"/>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9"/>
          <p:cNvSpPr>
            <a:spLocks noGrp="1"/>
          </p:cNvSpPr>
          <p:nvPr>
            <p:ph type="dt" sz="half" idx="10"/>
          </p:nvPr>
        </p:nvSpPr>
        <p:spPr/>
        <p:txBody>
          <a:bodyPr/>
          <a:lstStyle>
            <a:lvl1pPr>
              <a:defRPr/>
            </a:lvl1pPr>
          </a:lstStyle>
          <a:p>
            <a:pPr>
              <a:defRPr/>
            </a:pPr>
            <a:fld id="{1F860445-4E1D-4A19-882B-12EB449F5BC5}" type="datetimeFigureOut">
              <a:rPr lang="ru-RU"/>
              <a:pPr>
                <a:defRPr/>
              </a:pPr>
              <a:t>06.11.2016</a:t>
            </a:fld>
            <a:endParaRPr lang="ru-RU" dirty="0"/>
          </a:p>
        </p:txBody>
      </p:sp>
      <p:sp>
        <p:nvSpPr>
          <p:cNvPr id="6" name="Footer Placeholder 21"/>
          <p:cNvSpPr>
            <a:spLocks noGrp="1"/>
          </p:cNvSpPr>
          <p:nvPr>
            <p:ph type="ftr" sz="quarter" idx="11"/>
          </p:nvPr>
        </p:nvSpPr>
        <p:spPr/>
        <p:txBody>
          <a:bodyPr/>
          <a:lstStyle>
            <a:lvl1pPr>
              <a:defRPr/>
            </a:lvl1pPr>
          </a:lstStyle>
          <a:p>
            <a:pPr>
              <a:defRPr/>
            </a:pPr>
            <a:endParaRPr lang="ru-RU" dirty="0"/>
          </a:p>
        </p:txBody>
      </p:sp>
      <p:sp>
        <p:nvSpPr>
          <p:cNvPr id="7" name="Slide Number Placeholder 17"/>
          <p:cNvSpPr>
            <a:spLocks noGrp="1"/>
          </p:cNvSpPr>
          <p:nvPr>
            <p:ph type="sldNum" sz="quarter" idx="12"/>
          </p:nvPr>
        </p:nvSpPr>
        <p:spPr/>
        <p:txBody>
          <a:bodyPr/>
          <a:lstStyle>
            <a:lvl1pPr>
              <a:defRPr/>
            </a:lvl1pPr>
          </a:lstStyle>
          <a:p>
            <a:pPr>
              <a:defRPr/>
            </a:pPr>
            <a:fld id="{24C8A715-FAAA-4579-B050-B185A90D8227}" type="slidenum">
              <a:rPr lang="ru-RU"/>
              <a:pPr>
                <a:defRPr/>
              </a:pPr>
              <a:t>‹#›</a:t>
            </a:fld>
            <a:endParaRPr lang="ru-RU" dirty="0"/>
          </a:p>
        </p:txBody>
      </p:sp>
    </p:spTree>
  </p:cSld>
  <p:clrMapOvr>
    <a:masterClrMapping/>
  </p:clrMapOvr>
  <p:transition spd="slow">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0" b="-10000"/>
          </a:stretch>
        </a:blipFill>
        <a:effectLst/>
      </p:bgPr>
    </p:bg>
    <p:spTree>
      <p:nvGrpSpPr>
        <p:cNvPr id="1" name=""/>
        <p:cNvGrpSpPr/>
        <p:nvPr/>
      </p:nvGrpSpPr>
      <p:grpSpPr>
        <a:xfrm>
          <a:off x="0" y="0"/>
          <a:ext cx="0" cy="0"/>
          <a:chOff x="0" y="0"/>
          <a:chExt cx="0" cy="0"/>
        </a:xfrm>
      </p:grpSpPr>
      <p:sp>
        <p:nvSpPr>
          <p:cNvPr id="12" name="Freeform 11"/>
          <p:cNvSpPr>
            <a:spLocks/>
          </p:cNvSpPr>
          <p:nvPr/>
        </p:nvSpPr>
        <p:spPr bwMode="auto">
          <a:xfrm>
            <a:off x="0" y="3960813"/>
            <a:ext cx="9144000" cy="1760537"/>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16" name="Freeform 15"/>
          <p:cNvSpPr>
            <a:spLocks/>
          </p:cNvSpPr>
          <p:nvPr/>
        </p:nvSpPr>
        <p:spPr bwMode="auto">
          <a:xfrm>
            <a:off x="7315200" y="0"/>
            <a:ext cx="1828800" cy="5715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1028" name="Title Placeholder 8"/>
          <p:cNvSpPr>
            <a:spLocks noGrp="1"/>
          </p:cNvSpPr>
          <p:nvPr>
            <p:ph type="title"/>
          </p:nvPr>
        </p:nvSpPr>
        <p:spPr bwMode="auto">
          <a:xfrm>
            <a:off x="457200" y="228600"/>
            <a:ext cx="7467600" cy="9525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333500"/>
            <a:ext cx="7467600" cy="3771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5351463"/>
            <a:ext cx="2133600" cy="304800"/>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defRPr>
            </a:lvl1pPr>
          </a:lstStyle>
          <a:p>
            <a:pPr>
              <a:defRPr/>
            </a:pPr>
            <a:fld id="{22422507-51BB-4D02-9502-D80ECB2BE6B9}" type="datetimeFigureOut">
              <a:rPr lang="ru-RU"/>
              <a:pPr>
                <a:defRPr/>
              </a:pPr>
              <a:t>06.11.2016</a:t>
            </a:fld>
            <a:endParaRPr lang="ru-RU" dirty="0"/>
          </a:p>
        </p:txBody>
      </p:sp>
      <p:sp>
        <p:nvSpPr>
          <p:cNvPr id="22" name="Footer Placeholder 21"/>
          <p:cNvSpPr>
            <a:spLocks noGrp="1"/>
          </p:cNvSpPr>
          <p:nvPr>
            <p:ph type="ftr" sz="quarter" idx="3"/>
          </p:nvPr>
        </p:nvSpPr>
        <p:spPr>
          <a:xfrm>
            <a:off x="3124200" y="5351463"/>
            <a:ext cx="2895600" cy="304800"/>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ru-RU" dirty="0"/>
          </a:p>
        </p:txBody>
      </p:sp>
      <p:sp>
        <p:nvSpPr>
          <p:cNvPr id="18" name="Slide Number Placeholder 17"/>
          <p:cNvSpPr>
            <a:spLocks noGrp="1"/>
          </p:cNvSpPr>
          <p:nvPr>
            <p:ph type="sldNum" sz="quarter" idx="4"/>
          </p:nvPr>
        </p:nvSpPr>
        <p:spPr>
          <a:xfrm>
            <a:off x="8153400" y="5351463"/>
            <a:ext cx="762000" cy="304800"/>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defRPr>
            </a:lvl1pPr>
          </a:lstStyle>
          <a:p>
            <a:pPr>
              <a:defRPr/>
            </a:pPr>
            <a:fld id="{C403D282-6898-49D6-A582-542C0B4BB26C}" type="slidenum">
              <a:rPr lang="ru-RU"/>
              <a:pPr>
                <a:defRPr/>
              </a:pPr>
              <a:t>‹#›</a:t>
            </a:fld>
            <a:endParaRPr lang="ru-RU" dirty="0"/>
          </a:p>
        </p:txBody>
      </p:sp>
    </p:spTree>
  </p:cSld>
  <p:clrMap bg1="dk1" tx1="lt1" bg2="dk2" tx2="lt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74" r:id="rId8"/>
    <p:sldLayoutId id="2147483669" r:id="rId9"/>
    <p:sldLayoutId id="2147483670" r:id="rId10"/>
    <p:sldLayoutId id="2147483671" r:id="rId11"/>
  </p:sldLayoutIdLst>
  <p:transition spd="slow">
    <p:strips dir="ld"/>
  </p:transition>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alexnews.info/"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www.bibliotekar.r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65212"/>
            <a:ext cx="6480048" cy="1917700"/>
          </a:xfrm>
        </p:spPr>
        <p:txBody>
          <a:bodyPr>
            <a:normAutofit/>
          </a:bodyPr>
          <a:lstStyle/>
          <a:p>
            <a:pPr eaLnBrk="1" fontAlgn="auto" hangingPunct="1">
              <a:spcAft>
                <a:spcPts val="0"/>
              </a:spcAft>
              <a:defRPr/>
            </a:pPr>
            <a:r>
              <a:rPr lang="ru-RU" dirty="0" smtClean="0"/>
              <a:t>Библиотека</a:t>
            </a:r>
            <a:r>
              <a:rPr lang="en-US" dirty="0" smtClean="0"/>
              <a:t/>
            </a:r>
            <a:br>
              <a:rPr lang="en-US" dirty="0" smtClean="0"/>
            </a:br>
            <a:r>
              <a:rPr lang="ru-RU" dirty="0" smtClean="0"/>
              <a:t> </a:t>
            </a:r>
            <a:r>
              <a:rPr lang="ru-RU" dirty="0" smtClean="0"/>
              <a:t>Ивана</a:t>
            </a:r>
            <a:r>
              <a:rPr lang="en-US" dirty="0" smtClean="0"/>
              <a:t> </a:t>
            </a:r>
            <a:r>
              <a:rPr lang="ru-RU" dirty="0" smtClean="0"/>
              <a:t>грозного</a:t>
            </a:r>
            <a:endParaRPr lang="ru-RU" dirty="0"/>
          </a:p>
        </p:txBody>
      </p:sp>
      <p:sp>
        <p:nvSpPr>
          <p:cNvPr id="14338" name="Subtitle 2"/>
          <p:cNvSpPr>
            <a:spLocks noGrp="1"/>
          </p:cNvSpPr>
          <p:nvPr>
            <p:ph type="subTitle" idx="1"/>
          </p:nvPr>
        </p:nvSpPr>
        <p:spPr>
          <a:xfrm>
            <a:off x="467544" y="4153644"/>
            <a:ext cx="6480175" cy="1460500"/>
          </a:xfrm>
        </p:spPr>
        <p:txBody>
          <a:bodyPr/>
          <a:lstStyle/>
          <a:p>
            <a:pPr eaLnBrk="1" hangingPunct="1"/>
            <a:r>
              <a:rPr lang="ru-RU" altLang="ru-RU" dirty="0" smtClean="0"/>
              <a:t>Презентация ученика 7 класса </a:t>
            </a:r>
            <a:r>
              <a:rPr lang="ru-RU" altLang="ru-RU" dirty="0" smtClean="0"/>
              <a:t>ЧУ </a:t>
            </a:r>
            <a:r>
              <a:rPr lang="ru-RU" altLang="ru-RU" dirty="0" smtClean="0"/>
              <a:t>ОО  СОШ «Виктория» Эртелева Викентия</a:t>
            </a:r>
          </a:p>
          <a:p>
            <a:pPr eaLnBrk="1" hangingPunct="1"/>
            <a:r>
              <a:rPr lang="ru-RU" altLang="ru-RU" dirty="0" smtClean="0"/>
              <a:t>Научный руководитель – Тарусина Г.Н.</a:t>
            </a:r>
          </a:p>
          <a:p>
            <a:pPr eaLnBrk="1" hangingPunct="1"/>
            <a:endParaRPr lang="ru-RU" dirty="0" smtClean="0"/>
          </a:p>
        </p:txBody>
      </p:sp>
    </p:spTree>
  </p:cSld>
  <p:clrMapOvr>
    <a:masterClrMapping/>
  </p:clrMapOvr>
  <p:transition spd="slow">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a:xfrm>
            <a:off x="0" y="-311150"/>
            <a:ext cx="7467600" cy="952500"/>
          </a:xfrm>
        </p:spPr>
        <p:txBody>
          <a:bodyPr/>
          <a:lstStyle/>
          <a:p>
            <a:r>
              <a:rPr lang="ru-RU" sz="3200" dirty="0" smtClean="0">
                <a:latin typeface="Corbel" pitchFamily="34" charset="0"/>
              </a:rPr>
              <a:t>Либерия - выдумка</a:t>
            </a:r>
          </a:p>
        </p:txBody>
      </p:sp>
      <p:sp>
        <p:nvSpPr>
          <p:cNvPr id="24578" name="Rectangle 3"/>
          <p:cNvSpPr>
            <a:spLocks noGrp="1"/>
          </p:cNvSpPr>
          <p:nvPr>
            <p:ph type="body" idx="1"/>
          </p:nvPr>
        </p:nvSpPr>
        <p:spPr>
          <a:xfrm>
            <a:off x="0" y="409575"/>
            <a:ext cx="6156325" cy="3771900"/>
          </a:xfrm>
        </p:spPr>
        <p:txBody>
          <a:bodyPr/>
          <a:lstStyle/>
          <a:p>
            <a:r>
              <a:rPr lang="ru-RU" sz="2400" dirty="0" smtClean="0">
                <a:latin typeface="Corbel" pitchFamily="34" charset="0"/>
              </a:rPr>
              <a:t>Само существование Либерии оспаривается многими авторами и исследователями. В истории её происхождения и рассказах о дальнейшей судьбе они усматривают многочисленные натяжки и </a:t>
            </a:r>
            <a:r>
              <a:rPr lang="ru-RU" sz="2400" dirty="0" smtClean="0">
                <a:latin typeface="Corbel" pitchFamily="34" charset="0"/>
              </a:rPr>
              <a:t>несоответствия. </a:t>
            </a:r>
            <a:endParaRPr lang="ru-RU" sz="2400" dirty="0" smtClean="0">
              <a:latin typeface="Corbel" pitchFamily="34" charset="0"/>
            </a:endParaRPr>
          </a:p>
          <a:p>
            <a:r>
              <a:rPr lang="ru-RU" sz="2400" dirty="0" smtClean="0">
                <a:latin typeface="Corbel" pitchFamily="34" charset="0"/>
              </a:rPr>
              <a:t>Во-первых, возможность вывоза библиотеки из осаждённой столицы</a:t>
            </a:r>
            <a:r>
              <a:rPr lang="en-US" sz="2400" dirty="0" smtClean="0">
                <a:latin typeface="Corbel" pitchFamily="34" charset="0"/>
              </a:rPr>
              <a:t> </a:t>
            </a:r>
            <a:r>
              <a:rPr lang="ru-RU" sz="2400" dirty="0" smtClean="0">
                <a:latin typeface="Corbel" pitchFamily="34" charset="0"/>
              </a:rPr>
              <a:t>Византии весьма сомнительна. Далее, после своего бегства, семья Палеологов оказалась в Риме буквально без гроша, и библиотека вряд ли не была бы продана.</a:t>
            </a:r>
          </a:p>
          <a:p>
            <a:endParaRPr lang="ru-RU" sz="2400" dirty="0" smtClean="0">
              <a:latin typeface="Corbel" pitchFamily="34" charset="0"/>
            </a:endParaRPr>
          </a:p>
        </p:txBody>
      </p:sp>
      <p:pic>
        <p:nvPicPr>
          <p:cNvPr id="24580" name="Picture 4" descr="CRW_8662-1453-2"/>
          <p:cNvPicPr>
            <a:picLocks noChangeAspect="1" noChangeArrowheads="1"/>
          </p:cNvPicPr>
          <p:nvPr/>
        </p:nvPicPr>
        <p:blipFill rotWithShape="1">
          <a:blip r:embed="rId2" cstate="print"/>
          <a:srcRect l="29793" t="-4282" r="29774" b="7430"/>
          <a:stretch/>
        </p:blipFill>
        <p:spPr bwMode="auto">
          <a:xfrm>
            <a:off x="6417558" y="-188192"/>
            <a:ext cx="2736304" cy="4369667"/>
          </a:xfrm>
          <a:prstGeom prst="rect">
            <a:avLst/>
          </a:prstGeom>
          <a:noFill/>
        </p:spPr>
      </p:pic>
      <p:sp>
        <p:nvSpPr>
          <p:cNvPr id="12" name="Rounded Rectangle 11"/>
          <p:cNvSpPr/>
          <p:nvPr/>
        </p:nvSpPr>
        <p:spPr>
          <a:xfrm>
            <a:off x="6012160" y="4181475"/>
            <a:ext cx="3131840" cy="1484337"/>
          </a:xfrm>
          <a:prstGeom prst="roundRect">
            <a:avLst>
              <a:gd name="adj" fmla="val 1780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2000" dirty="0" smtClean="0">
                <a:solidFill>
                  <a:srgbClr val="FFFFFF"/>
                </a:solidFill>
                <a:latin typeface="Comic Sans MS" pitchFamily="66" charset="0"/>
              </a:rPr>
              <a:t>Осада Константинополя</a:t>
            </a:r>
          </a:p>
          <a:p>
            <a:r>
              <a:rPr lang="ru-RU" sz="2000" dirty="0" smtClean="0">
                <a:solidFill>
                  <a:srgbClr val="FFFFFF"/>
                </a:solidFill>
                <a:latin typeface="Comic Sans MS" pitchFamily="66" charset="0"/>
              </a:rPr>
              <a:t>Фрагмент панорамы из музея-панорамы «1453» </a:t>
            </a:r>
            <a:r>
              <a:rPr lang="ru-RU" sz="2000" dirty="0">
                <a:solidFill>
                  <a:srgbClr val="FFFFFF"/>
                </a:solidFill>
                <a:latin typeface="Comic Sans MS" pitchFamily="66" charset="0"/>
              </a:rPr>
              <a:t>в Стамбуле</a:t>
            </a:r>
          </a:p>
        </p:txBody>
      </p:sp>
    </p:spTree>
  </p:cSld>
  <p:clrMapOvr>
    <a:masterClrMapping/>
  </p:clrMapOvr>
  <p:transition spd="slow">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p:cNvSpPr>
          <p:nvPr>
            <p:ph type="body" idx="1"/>
          </p:nvPr>
        </p:nvSpPr>
        <p:spPr>
          <a:xfrm>
            <a:off x="0" y="0"/>
            <a:ext cx="8713788" cy="4984750"/>
          </a:xfrm>
        </p:spPr>
        <p:txBody>
          <a:bodyPr/>
          <a:lstStyle/>
          <a:p>
            <a:r>
              <a:rPr lang="ru-RU" sz="2400" dirty="0" smtClean="0">
                <a:latin typeface="Corbel" pitchFamily="34" charset="0"/>
              </a:rPr>
              <a:t>Также приводится довод о том, что в эпоху Ивана III на Руси, как и в Европе, было довольно мало бумажных книг. В библиотеках могли хранить в основном лишь пергаментные кодексы — дорогие и штучные реликвии, практически у каждой из которых можно проследить своеобразную «биографию».</a:t>
            </a:r>
          </a:p>
          <a:p>
            <a:r>
              <a:rPr lang="ru-RU" sz="2400" dirty="0" smtClean="0">
                <a:latin typeface="Corbel" pitchFamily="34" charset="0"/>
              </a:rPr>
              <a:t>Различные исследователи полагали, что Либерия могла погибнуть в многочисленных московских пожарах, причём С. А. Белокуров</a:t>
            </a:r>
            <a:r>
              <a:rPr lang="en-US" sz="2400" dirty="0" smtClean="0">
                <a:latin typeface="Corbel" pitchFamily="34" charset="0"/>
              </a:rPr>
              <a:t> </a:t>
            </a:r>
            <a:r>
              <a:rPr lang="ru-RU" sz="2400" dirty="0" smtClean="0">
                <a:latin typeface="Corbel" pitchFamily="34" charset="0"/>
              </a:rPr>
              <a:t>относил это событие к Смутному времени, а В. Ф. Клоссиус к 1626 году. Согласно наиболее экзотичному предположению, кожаные фолианты Либерии в 1612 году съели осаждённые в Москве поляки. </a:t>
            </a:r>
          </a:p>
        </p:txBody>
      </p:sp>
    </p:spTree>
  </p:cSld>
  <p:clrMapOvr>
    <a:masterClrMapping/>
  </p:clrMapOvr>
  <p:transition spd="slow">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p:cNvSpPr>
          <p:nvPr>
            <p:ph type="body" idx="1"/>
          </p:nvPr>
        </p:nvSpPr>
        <p:spPr>
          <a:xfrm>
            <a:off x="0" y="0"/>
            <a:ext cx="4644008" cy="5715000"/>
          </a:xfrm>
        </p:spPr>
        <p:txBody>
          <a:bodyPr/>
          <a:lstStyle/>
          <a:p>
            <a:r>
              <a:rPr lang="ru-RU" sz="2400" dirty="0" smtClean="0">
                <a:latin typeface="Corbel" pitchFamily="34" charset="0"/>
              </a:rPr>
              <a:t>Критике подвергается и подлинность свидетельств о библиотеке и её составе. Первое из них — «Сказание о преподобном Максиме философе…». С. А. Белокуров пытался доказать его позднее происхождение. Противоположную точку зрения высказал А. И. Соболевский. Он и палеограф Илья Денисов предположили, что автором мог быть боярин А. М. Курбский. </a:t>
            </a:r>
          </a:p>
        </p:txBody>
      </p:sp>
      <p:pic>
        <p:nvPicPr>
          <p:cNvPr id="3" name="Picture 2" descr="kurbskiy.jpg"/>
          <p:cNvPicPr>
            <a:picLocks noChangeAspect="1"/>
          </p:cNvPicPr>
          <p:nvPr/>
        </p:nvPicPr>
        <p:blipFill>
          <a:blip r:embed="rId2" cstate="print"/>
          <a:stretch>
            <a:fillRect/>
          </a:stretch>
        </p:blipFill>
        <p:spPr>
          <a:xfrm>
            <a:off x="4716016" y="121196"/>
            <a:ext cx="3960440" cy="3986808"/>
          </a:xfrm>
          <a:prstGeom prst="rect">
            <a:avLst/>
          </a:prstGeom>
        </p:spPr>
      </p:pic>
      <p:sp>
        <p:nvSpPr>
          <p:cNvPr id="4" name="Rounded Rectangle 3"/>
          <p:cNvSpPr/>
          <p:nvPr/>
        </p:nvSpPr>
        <p:spPr>
          <a:xfrm>
            <a:off x="4644008" y="4081636"/>
            <a:ext cx="410445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Павел </a:t>
            </a:r>
            <a:r>
              <a:rPr lang="ru-RU" sz="2000" dirty="0" err="1" smtClean="0">
                <a:latin typeface="Comic Sans MS" pitchFamily="66" charset="0"/>
              </a:rPr>
              <a:t>Рыженко</a:t>
            </a:r>
            <a:r>
              <a:rPr lang="ru-RU" sz="2000" dirty="0" smtClean="0">
                <a:latin typeface="Comic Sans MS" pitchFamily="66" charset="0"/>
              </a:rPr>
              <a:t> </a:t>
            </a:r>
            <a:r>
              <a:rPr lang="ru-RU" sz="2000" dirty="0" smtClean="0">
                <a:latin typeface="Comic Sans MS" pitchFamily="66" charset="0"/>
              </a:rPr>
              <a:t>.</a:t>
            </a:r>
            <a:r>
              <a:rPr lang="ru-RU" sz="2000" dirty="0" smtClean="0">
                <a:latin typeface="Comic Sans MS" pitchFamily="66" charset="0"/>
              </a:rPr>
              <a:t> </a:t>
            </a:r>
          </a:p>
          <a:p>
            <a:pPr algn="ctr"/>
            <a:r>
              <a:rPr lang="ru-RU" sz="2000" dirty="0" smtClean="0">
                <a:latin typeface="Comic Sans MS" pitchFamily="66" charset="0"/>
              </a:rPr>
              <a:t>Князь </a:t>
            </a:r>
            <a:r>
              <a:rPr lang="ru-RU" sz="2000" dirty="0" smtClean="0">
                <a:latin typeface="Comic Sans MS" pitchFamily="66" charset="0"/>
              </a:rPr>
              <a:t>Курбского</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a:xfrm>
            <a:off x="0" y="0"/>
            <a:ext cx="7467600" cy="952500"/>
          </a:xfrm>
        </p:spPr>
        <p:txBody>
          <a:bodyPr/>
          <a:lstStyle/>
          <a:p>
            <a:pPr eaLnBrk="1" hangingPunct="1"/>
            <a:r>
              <a:rPr lang="ru-RU" sz="3200" dirty="0" smtClean="0">
                <a:latin typeface="Corbel" pitchFamily="34" charset="0"/>
              </a:rPr>
              <a:t>Доказательства существования Либерии</a:t>
            </a:r>
          </a:p>
        </p:txBody>
      </p:sp>
      <p:sp>
        <p:nvSpPr>
          <p:cNvPr id="27650" name="Rectangle 3"/>
          <p:cNvSpPr>
            <a:spLocks noGrp="1"/>
          </p:cNvSpPr>
          <p:nvPr>
            <p:ph type="body" idx="1"/>
          </p:nvPr>
        </p:nvSpPr>
        <p:spPr>
          <a:xfrm>
            <a:off x="0" y="841375"/>
            <a:ext cx="4644008" cy="4413250"/>
          </a:xfrm>
        </p:spPr>
        <p:txBody>
          <a:bodyPr/>
          <a:lstStyle/>
          <a:p>
            <a:pPr eaLnBrk="1" hangingPunct="1">
              <a:lnSpc>
                <a:spcPct val="80000"/>
              </a:lnSpc>
            </a:pPr>
            <a:r>
              <a:rPr lang="ru-RU" sz="2400" dirty="0" smtClean="0">
                <a:latin typeface="Corbel" pitchFamily="34" charset="0"/>
              </a:rPr>
              <a:t>Одним из главных доказательств существования Либерии после «Сказаний о Максиме Греке» считается свидетельство протестантского пастора Иоганна Веттермана из Дерпта, которого Иван Грозный, якобы, в 1570 году пригласил для перевода книг. Его слова приводит в своей «Ливонской хронике» Франц Ниенштедт (</a:t>
            </a:r>
            <a:r>
              <a:rPr lang="en-US" sz="2400" dirty="0" smtClean="0">
                <a:latin typeface="Corbel" pitchFamily="34" charset="0"/>
              </a:rPr>
              <a:t>XVI </a:t>
            </a:r>
            <a:r>
              <a:rPr lang="ru-RU" sz="2400" dirty="0" smtClean="0">
                <a:latin typeface="Corbel" pitchFamily="34" charset="0"/>
              </a:rPr>
              <a:t>в.): «книги, как драгоценное сокровище, хранились, замурованными в двух сводчатых подвалах</a:t>
            </a:r>
            <a:r>
              <a:rPr lang="en-US" sz="2400" dirty="0" smtClean="0">
                <a:latin typeface="Corbel" pitchFamily="34" charset="0"/>
              </a:rPr>
              <a:t>”</a:t>
            </a:r>
            <a:endParaRPr lang="ru-RU" sz="2400" dirty="0" smtClean="0">
              <a:latin typeface="Corbel" pitchFamily="34" charset="0"/>
            </a:endParaRPr>
          </a:p>
        </p:txBody>
      </p:sp>
      <p:pic>
        <p:nvPicPr>
          <p:cNvPr id="22530" name="Picture 2" descr="Town Hall23 2008.JPG"/>
          <p:cNvPicPr>
            <a:picLocks noChangeAspect="1" noChangeArrowheads="1"/>
          </p:cNvPicPr>
          <p:nvPr/>
        </p:nvPicPr>
        <p:blipFill>
          <a:blip r:embed="rId2" cstate="print"/>
          <a:srcRect/>
          <a:stretch>
            <a:fillRect/>
          </a:stretch>
        </p:blipFill>
        <p:spPr bwMode="auto">
          <a:xfrm>
            <a:off x="4644008" y="985292"/>
            <a:ext cx="4176464" cy="2736304"/>
          </a:xfrm>
          <a:prstGeom prst="rect">
            <a:avLst/>
          </a:prstGeom>
          <a:noFill/>
        </p:spPr>
      </p:pic>
      <p:sp>
        <p:nvSpPr>
          <p:cNvPr id="5" name="Rounded Rectangle 4"/>
          <p:cNvSpPr/>
          <p:nvPr/>
        </p:nvSpPr>
        <p:spPr>
          <a:xfrm>
            <a:off x="4572000" y="3721596"/>
            <a:ext cx="432048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г.Дерпт (с 1919 года г.Тарту)</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p:cNvSpPr>
          <p:nvPr>
            <p:ph type="body" idx="1"/>
          </p:nvPr>
        </p:nvSpPr>
        <p:spPr>
          <a:xfrm>
            <a:off x="0" y="0"/>
            <a:ext cx="5724128" cy="5105400"/>
          </a:xfrm>
        </p:spPr>
        <p:txBody>
          <a:bodyPr/>
          <a:lstStyle/>
          <a:p>
            <a:pPr eaLnBrk="1" hangingPunct="1">
              <a:lnSpc>
                <a:spcPct val="90000"/>
              </a:lnSpc>
            </a:pPr>
            <a:r>
              <a:rPr lang="ru-RU" sz="2400" dirty="0" smtClean="0">
                <a:latin typeface="Corbel" pitchFamily="34" charset="0"/>
              </a:rPr>
              <a:t>Другое доказательство существования Либерии связано со свидетельством некоего </a:t>
            </a:r>
            <a:r>
              <a:rPr lang="ru-RU" sz="2400" dirty="0" smtClean="0">
                <a:latin typeface="Corbel" pitchFamily="34" charset="0"/>
              </a:rPr>
              <a:t>пономаря, Канона </a:t>
            </a:r>
            <a:r>
              <a:rPr lang="ru-RU" sz="2400" dirty="0" smtClean="0">
                <a:latin typeface="Corbel" pitchFamily="34" charset="0"/>
              </a:rPr>
              <a:t>Осипова, которое в XIX веке обнаружил историк И.Е. Забелин, изучая архивы времен Петра I. Согласно донесению этого пономаря, его друг, дьяк Василий Макарьев, исполняя некое поручение царевны Софьи, исследовал подземелья Кремля и  наткнулся на потайную комнату, заставленную сундуками. По словам Макарьева в них хранились драгоценные рукописи библиотеки Ивана Грозного. Он доложил обо всем Софье, но царевна приказала об увиденном забыть. </a:t>
            </a:r>
          </a:p>
        </p:txBody>
      </p:sp>
      <p:pic>
        <p:nvPicPr>
          <p:cNvPr id="21506" name="Picture 2" descr="Софья Алексеевна"/>
          <p:cNvPicPr>
            <a:picLocks noChangeAspect="1" noChangeArrowheads="1"/>
          </p:cNvPicPr>
          <p:nvPr/>
        </p:nvPicPr>
        <p:blipFill>
          <a:blip r:embed="rId2" cstate="print"/>
          <a:srcRect/>
          <a:stretch>
            <a:fillRect/>
          </a:stretch>
        </p:blipFill>
        <p:spPr bwMode="auto">
          <a:xfrm>
            <a:off x="5580112" y="0"/>
            <a:ext cx="3240360" cy="3649588"/>
          </a:xfrm>
          <a:prstGeom prst="rect">
            <a:avLst/>
          </a:prstGeom>
          <a:noFill/>
        </p:spPr>
      </p:pic>
      <p:sp>
        <p:nvSpPr>
          <p:cNvPr id="4" name="Rounded Rectangle 3"/>
          <p:cNvSpPr/>
          <p:nvPr/>
        </p:nvSpPr>
        <p:spPr>
          <a:xfrm>
            <a:off x="5940152" y="3649588"/>
            <a:ext cx="2592288"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Парсуна. Царевна </a:t>
            </a:r>
            <a:r>
              <a:rPr lang="ru-RU" sz="2000" dirty="0" smtClean="0">
                <a:latin typeface="Comic Sans MS" pitchFamily="66" charset="0"/>
              </a:rPr>
              <a:t>Софья Алексеевна</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p:cNvSpPr>
          <p:nvPr>
            <p:ph type="body" idx="1"/>
          </p:nvPr>
        </p:nvSpPr>
        <p:spPr>
          <a:xfrm>
            <a:off x="0" y="0"/>
            <a:ext cx="7924800" cy="5105400"/>
          </a:xfrm>
        </p:spPr>
        <p:txBody>
          <a:bodyPr/>
          <a:lstStyle/>
          <a:p>
            <a:pPr eaLnBrk="1" hangingPunct="1">
              <a:lnSpc>
                <a:spcPct val="90000"/>
              </a:lnSpc>
            </a:pPr>
            <a:r>
              <a:rPr lang="ru-RU" sz="2400" dirty="0" smtClean="0">
                <a:latin typeface="Corbel" pitchFamily="34" charset="0"/>
              </a:rPr>
              <a:t>Многие годы дьяк хранил тайну, поведал её лишь Осипову., который передавал его слова так</a:t>
            </a:r>
            <a:r>
              <a:rPr lang="en-US" sz="2400" dirty="0" smtClean="0">
                <a:latin typeface="Corbel" pitchFamily="34" charset="0"/>
              </a:rPr>
              <a:t>:</a:t>
            </a:r>
            <a:r>
              <a:rPr lang="ru-RU" sz="2400" dirty="0" smtClean="0">
                <a:latin typeface="Corbel" pitchFamily="34" charset="0"/>
              </a:rPr>
              <a:t> </a:t>
            </a:r>
            <a:r>
              <a:rPr lang="en-US" sz="2400" dirty="0" smtClean="0">
                <a:latin typeface="Corbel" pitchFamily="34" charset="0"/>
              </a:rPr>
              <a:t>“</a:t>
            </a:r>
            <a:r>
              <a:rPr lang="ru-RU" sz="2400" i="1" dirty="0" smtClean="0">
                <a:latin typeface="Corbel" pitchFamily="34" charset="0"/>
              </a:rPr>
              <a:t>Есть в Москве под Кремлём-городом тайник, и в том тайнике есть две палаты, полны наставлены сундуками до стропу. А те палаты за великою укрепою; у тех палат двери железные, поперёк чепи в кольца проёмные, замки вислые, превеликие, печати на проволоке свинцовые, а у тех палат по одному окошку, а в них решётки без затворов. А ныне тот тайник завален землёю, за неведением, как виден ров под Цехаузной двор и тем рвом на тот тайник нашли на своды, и те своды проломаны и, проломавши, насыпали землю накрепко</a:t>
            </a:r>
            <a:r>
              <a:rPr lang="ru-RU" sz="2400" dirty="0" smtClean="0">
                <a:latin typeface="Corbel" pitchFamily="34" charset="0"/>
              </a:rPr>
              <a:t> </a:t>
            </a:r>
            <a:r>
              <a:rPr lang="en-US" sz="2400" dirty="0" smtClean="0">
                <a:latin typeface="Corbel" pitchFamily="34" charset="0"/>
              </a:rPr>
              <a:t>”</a:t>
            </a:r>
            <a:endParaRPr lang="ru-RU" sz="2400" dirty="0" smtClean="0">
              <a:latin typeface="Corbel" pitchFamily="34" charset="0"/>
            </a:endParaRPr>
          </a:p>
          <a:p>
            <a:pPr>
              <a:lnSpc>
                <a:spcPct val="90000"/>
              </a:lnSpc>
            </a:pPr>
            <a:endParaRPr lang="ru-RU" sz="2400" dirty="0" smtClean="0">
              <a:latin typeface="Corbel" pitchFamily="34" charset="0"/>
            </a:endParaRPr>
          </a:p>
          <a:p>
            <a:pPr>
              <a:lnSpc>
                <a:spcPct val="90000"/>
              </a:lnSpc>
            </a:pPr>
            <a:endParaRPr lang="ru-RU" sz="2400" dirty="0" smtClean="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a:xfrm>
            <a:off x="0" y="-95250"/>
            <a:ext cx="6948264" cy="3528814"/>
          </a:xfrm>
        </p:spPr>
        <p:txBody>
          <a:bodyPr/>
          <a:lstStyle/>
          <a:p>
            <a:pPr eaLnBrk="1" hangingPunct="1"/>
            <a:r>
              <a:rPr lang="ru-RU" sz="2400" dirty="0" smtClean="0">
                <a:latin typeface="Corbel" pitchFamily="34" charset="0"/>
              </a:rPr>
              <a:t>Следует упомянуть и известный список профессора Дерптского университета Христофора Христиана фон Дабелова с описью книг, входивших в Либерию. В 1822 г</a:t>
            </a:r>
            <a:r>
              <a:rPr lang="ru-RU" sz="2400" dirty="0" smtClean="0">
                <a:latin typeface="Corbel" pitchFamily="34" charset="0"/>
              </a:rPr>
              <a:t>.  </a:t>
            </a:r>
            <a:r>
              <a:rPr lang="ru-RU" sz="2400" dirty="0" smtClean="0">
                <a:latin typeface="Corbel" pitchFamily="34" charset="0"/>
              </a:rPr>
              <a:t>он цитировал документ, названный им «Указатель неизвестного лица». Это и был список рукописей библиотеки Ивана Грозного. Профессор утверждал, что этот список ему прислали из архива города Пернов (Пярну). Статья заинтересовала коллегу Дабелова – профессора-правоведа Вальтера Клоссиуса. </a:t>
            </a:r>
          </a:p>
        </p:txBody>
      </p:sp>
      <p:pic>
        <p:nvPicPr>
          <p:cNvPr id="19458" name="Picture 2" descr="http://mystage.ru/wp-content/uploads/2012/05/Klossius-FW.jpg"/>
          <p:cNvPicPr>
            <a:picLocks noChangeAspect="1" noChangeArrowheads="1"/>
          </p:cNvPicPr>
          <p:nvPr/>
        </p:nvPicPr>
        <p:blipFill>
          <a:blip r:embed="rId2" cstate="print"/>
          <a:srcRect/>
          <a:stretch>
            <a:fillRect/>
          </a:stretch>
        </p:blipFill>
        <p:spPr bwMode="auto">
          <a:xfrm>
            <a:off x="6948264" y="0"/>
            <a:ext cx="2195736" cy="3168352"/>
          </a:xfrm>
          <a:prstGeom prst="rect">
            <a:avLst/>
          </a:prstGeom>
          <a:noFill/>
        </p:spPr>
      </p:pic>
      <p:sp>
        <p:nvSpPr>
          <p:cNvPr id="4" name="Rounded Rectangle 3"/>
          <p:cNvSpPr/>
          <p:nvPr/>
        </p:nvSpPr>
        <p:spPr>
          <a:xfrm>
            <a:off x="6948264" y="3136590"/>
            <a:ext cx="221573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Вальтер Клоссиус</a:t>
            </a:r>
            <a:endParaRPr lang="ru-RU" sz="2000" dirty="0">
              <a:latin typeface="Comic Sans MS" pitchFamily="66" charset="0"/>
            </a:endParaRPr>
          </a:p>
        </p:txBody>
      </p:sp>
      <p:sp>
        <p:nvSpPr>
          <p:cNvPr id="5" name="Rectangle 4"/>
          <p:cNvSpPr/>
          <p:nvPr/>
        </p:nvSpPr>
        <p:spPr>
          <a:xfrm>
            <a:off x="467544" y="3937620"/>
            <a:ext cx="8100392" cy="1569660"/>
          </a:xfrm>
          <a:prstGeom prst="rect">
            <a:avLst/>
          </a:prstGeom>
        </p:spPr>
        <p:txBody>
          <a:bodyPr wrap="square">
            <a:spAutoFit/>
          </a:bodyPr>
          <a:lstStyle/>
          <a:p>
            <a:pPr eaLnBrk="1" hangingPunct="1"/>
            <a:r>
              <a:rPr lang="ru-RU" sz="2400" dirty="0" smtClean="0">
                <a:latin typeface="Corbel" pitchFamily="34" charset="0"/>
              </a:rPr>
              <a:t>При встрече </a:t>
            </a:r>
            <a:r>
              <a:rPr lang="ru-RU" sz="2400" dirty="0" smtClean="0">
                <a:latin typeface="Corbel" pitchFamily="34" charset="0"/>
              </a:rPr>
              <a:t>Вальтер</a:t>
            </a:r>
            <a:r>
              <a:rPr lang="ru-RU" sz="2400" dirty="0" smtClean="0">
                <a:latin typeface="Corbel" pitchFamily="34" charset="0"/>
              </a:rPr>
              <a:t> </a:t>
            </a:r>
            <a:r>
              <a:rPr lang="ru-RU" sz="2400" dirty="0" smtClean="0">
                <a:latin typeface="Corbel" pitchFamily="34" charset="0"/>
              </a:rPr>
              <a:t>попросил  </a:t>
            </a:r>
            <a:r>
              <a:rPr lang="ru-RU" sz="2400" dirty="0" err="1" smtClean="0">
                <a:latin typeface="Corbel" pitchFamily="34" charset="0"/>
              </a:rPr>
              <a:t>Дабелова</a:t>
            </a:r>
            <a:r>
              <a:rPr lang="ru-RU" sz="2400" dirty="0" smtClean="0">
                <a:latin typeface="Corbel" pitchFamily="34" charset="0"/>
              </a:rPr>
              <a:t> </a:t>
            </a:r>
            <a:endParaRPr lang="ru-RU" sz="2400" dirty="0" smtClean="0">
              <a:latin typeface="Corbel" pitchFamily="34" charset="0"/>
            </a:endParaRPr>
          </a:p>
          <a:p>
            <a:pPr eaLnBrk="1" hangingPunct="1"/>
            <a:r>
              <a:rPr lang="ru-RU" sz="2400" dirty="0" smtClean="0">
                <a:latin typeface="Corbel" pitchFamily="34" charset="0"/>
              </a:rPr>
              <a:t>показать </a:t>
            </a:r>
            <a:r>
              <a:rPr lang="ru-RU" sz="2400" dirty="0" smtClean="0">
                <a:latin typeface="Corbel" pitchFamily="34" charset="0"/>
              </a:rPr>
              <a:t>подлинник документа, но тот заявил, что располагает лишь копией, а оригинал он отослал </a:t>
            </a:r>
            <a:endParaRPr lang="ru-RU" sz="2400" dirty="0" smtClean="0">
              <a:latin typeface="Corbel" pitchFamily="34" charset="0"/>
            </a:endParaRPr>
          </a:p>
          <a:p>
            <a:pPr eaLnBrk="1" hangingPunct="1"/>
            <a:r>
              <a:rPr lang="ru-RU" sz="2400" dirty="0" smtClean="0">
                <a:latin typeface="Corbel" pitchFamily="34" charset="0"/>
              </a:rPr>
              <a:t>обратно </a:t>
            </a:r>
            <a:r>
              <a:rPr lang="ru-RU" sz="2400" dirty="0" smtClean="0">
                <a:latin typeface="Corbel" pitchFamily="34" charset="0"/>
              </a:rPr>
              <a:t>в </a:t>
            </a:r>
            <a:r>
              <a:rPr lang="ru-RU" sz="2400" dirty="0" err="1" smtClean="0">
                <a:latin typeface="Corbel" pitchFamily="34" charset="0"/>
              </a:rPr>
              <a:t>Пернов</a:t>
            </a:r>
            <a:r>
              <a:rPr lang="ru-RU" sz="2400" dirty="0" smtClean="0">
                <a:latin typeface="Corbel" pitchFamily="34" charset="0"/>
              </a:rPr>
              <a:t>. </a:t>
            </a:r>
          </a:p>
        </p:txBody>
      </p:sp>
    </p:spTree>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p:cNvSpPr>
          <p:nvPr>
            <p:ph type="body" idx="1"/>
          </p:nvPr>
        </p:nvSpPr>
        <p:spPr>
          <a:xfrm>
            <a:off x="323528" y="769268"/>
            <a:ext cx="7601272" cy="4336132"/>
          </a:xfrm>
        </p:spPr>
        <p:txBody>
          <a:bodyPr/>
          <a:lstStyle/>
          <a:p>
            <a:pPr eaLnBrk="1" hangingPunct="1"/>
            <a:r>
              <a:rPr lang="ru-RU" sz="2400" dirty="0" smtClean="0">
                <a:latin typeface="Corbel" pitchFamily="34" charset="0"/>
              </a:rPr>
              <a:t>Дальнейшие поиски Клоссиуса не увенчались успехом</a:t>
            </a:r>
            <a:r>
              <a:rPr lang="en-US" sz="2400" dirty="0" smtClean="0">
                <a:latin typeface="Corbel" pitchFamily="34" charset="0"/>
              </a:rPr>
              <a:t>:</a:t>
            </a:r>
            <a:r>
              <a:rPr lang="ru-RU" sz="2400" dirty="0" smtClean="0">
                <a:latin typeface="Corbel" pitchFamily="34" charset="0"/>
              </a:rPr>
              <a:t> список не значился ни в одной описи. Но в1834 г., уже после смерти Дабелова, Клоссиус опубликовал статью «Библиотека великого князя Василия Иоанновича и царя Иоанна Васильевича», в которой рассказал о находке профессора. </a:t>
            </a:r>
          </a:p>
          <a:p>
            <a:pPr eaLnBrk="1" hangingPunct="1"/>
            <a:r>
              <a:rPr lang="ru-RU" sz="2400" dirty="0" smtClean="0">
                <a:latin typeface="Corbel" pitchFamily="34" charset="0"/>
              </a:rPr>
              <a:t>Археолог Игнатий Стеллецкий, разыскивавший Либерею в ХХ в., утверждал, что в1914 г. в Пернове он нашел «Указатель». Но успел лишь переписать его, поскольку вскоре документ пропал. </a:t>
            </a:r>
          </a:p>
          <a:p>
            <a:endParaRPr lang="ru-RU" sz="2400" dirty="0" smtClean="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0"/>
            <a:ext cx="3603625" cy="584200"/>
          </a:xfrm>
          <a:prstGeom prst="rect">
            <a:avLst/>
          </a:prstGeom>
          <a:noFill/>
          <a:ln w="9525">
            <a:noFill/>
            <a:miter lim="800000"/>
            <a:headEnd/>
            <a:tailEnd/>
          </a:ln>
        </p:spPr>
        <p:txBody>
          <a:bodyPr wrap="none">
            <a:spAutoFit/>
          </a:bodyPr>
          <a:lstStyle/>
          <a:p>
            <a:r>
              <a:rPr lang="ru-RU" sz="3200" dirty="0">
                <a:latin typeface="Corbel" pitchFamily="34" charset="0"/>
              </a:rPr>
              <a:t>Состав библиотеки</a:t>
            </a:r>
          </a:p>
        </p:txBody>
      </p:sp>
      <p:sp>
        <p:nvSpPr>
          <p:cNvPr id="29698" name="Rectangle 2"/>
          <p:cNvSpPr>
            <a:spLocks noChangeArrowheads="1"/>
          </p:cNvSpPr>
          <p:nvPr/>
        </p:nvSpPr>
        <p:spPr bwMode="auto">
          <a:xfrm>
            <a:off x="0" y="625475"/>
            <a:ext cx="8893175" cy="4154488"/>
          </a:xfrm>
          <a:prstGeom prst="rect">
            <a:avLst/>
          </a:prstGeom>
          <a:noFill/>
          <a:ln w="9525">
            <a:noFill/>
            <a:miter lim="800000"/>
            <a:headEnd/>
            <a:tailEnd/>
          </a:ln>
        </p:spPr>
        <p:txBody>
          <a:bodyPr>
            <a:spAutoFit/>
          </a:bodyPr>
          <a:lstStyle/>
          <a:p>
            <a:r>
              <a:rPr lang="ru-RU" sz="2400" dirty="0">
                <a:latin typeface="Corbel" pitchFamily="34" charset="0"/>
              </a:rPr>
              <a:t>Объём библиотеки оценивается в 800 томов, среди которых могли быть очень редкие и ценные. </a:t>
            </a:r>
          </a:p>
          <a:p>
            <a:r>
              <a:rPr lang="ru-RU" sz="2400" dirty="0">
                <a:latin typeface="Corbel" pitchFamily="34" charset="0"/>
              </a:rPr>
              <a:t>Согласно списку Дабелова Либерия содержала  труды Тита Ливия, Тацита, Полибия, Светония, Цицерона, Вергилия, Аристофана, Пиндара, Кальва и т.д. </a:t>
            </a:r>
          </a:p>
          <a:p>
            <a:r>
              <a:rPr lang="ru-RU" sz="2400" dirty="0">
                <a:latin typeface="Corbel" pitchFamily="34" charset="0"/>
              </a:rPr>
              <a:t> В «Алфавитном перечне книг, известных с именем Ивана Грозного», составленном в 1930-е гг. археографом Н.Н.Зарубиным по разным источникам (обнаруженные при описях имущества царя, переданные ему разными лицами и т.п.), значатся 154 книги. Среди них есть и книги из списка Дабелова, что может подтверждать подлинность последнего.</a:t>
            </a:r>
          </a:p>
        </p:txBody>
      </p:sp>
    </p:spTree>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a:xfrm>
            <a:off x="0" y="0"/>
            <a:ext cx="7467600" cy="952500"/>
          </a:xfrm>
        </p:spPr>
        <p:txBody>
          <a:bodyPr/>
          <a:lstStyle/>
          <a:p>
            <a:pPr eaLnBrk="1" hangingPunct="1"/>
            <a:r>
              <a:rPr lang="ru-RU" sz="3200" dirty="0" smtClean="0">
                <a:latin typeface="Corbel" pitchFamily="34" charset="0"/>
              </a:rPr>
              <a:t>Судьба Либерии</a:t>
            </a:r>
          </a:p>
        </p:txBody>
      </p:sp>
      <p:sp>
        <p:nvSpPr>
          <p:cNvPr id="30722" name="Rectangle 3"/>
          <p:cNvSpPr>
            <a:spLocks noGrp="1"/>
          </p:cNvSpPr>
          <p:nvPr>
            <p:ph type="body" idx="1"/>
          </p:nvPr>
        </p:nvSpPr>
        <p:spPr>
          <a:xfrm>
            <a:off x="0" y="625475"/>
            <a:ext cx="7467600" cy="3771900"/>
          </a:xfrm>
        </p:spPr>
        <p:txBody>
          <a:bodyPr/>
          <a:lstStyle/>
          <a:p>
            <a:pPr eaLnBrk="1" hangingPunct="1">
              <a:lnSpc>
                <a:spcPct val="80000"/>
              </a:lnSpc>
              <a:spcBef>
                <a:spcPct val="0"/>
              </a:spcBef>
              <a:buClrTx/>
              <a:buSzTx/>
              <a:buFontTx/>
              <a:buNone/>
            </a:pPr>
            <a:r>
              <a:rPr lang="ru-RU" sz="2400" dirty="0" smtClean="0">
                <a:latin typeface="Corbel" pitchFamily="34" charset="0"/>
              </a:rPr>
              <a:t>Последним владельцем Либерии был Иван Грозный. Дальнейшая судьба ее покрыта тайной, не разгаданной и поныне.</a:t>
            </a:r>
          </a:p>
          <a:p>
            <a:pPr eaLnBrk="1" hangingPunct="1">
              <a:lnSpc>
                <a:spcPct val="80000"/>
              </a:lnSpc>
              <a:spcBef>
                <a:spcPct val="0"/>
              </a:spcBef>
              <a:buClrTx/>
              <a:buSzTx/>
              <a:buFontTx/>
              <a:buNone/>
            </a:pPr>
            <a:r>
              <a:rPr lang="ru-RU" sz="2400" dirty="0" smtClean="0">
                <a:latin typeface="Corbel" pitchFamily="34" charset="0"/>
              </a:rPr>
              <a:t>Исчезновение Либереи обычно относят к периоду после 1571 г., когда царь уезжал в Александрову слободу. </a:t>
            </a:r>
          </a:p>
          <a:p>
            <a:pPr eaLnBrk="1" hangingPunct="1">
              <a:lnSpc>
                <a:spcPct val="80000"/>
              </a:lnSpc>
              <a:spcBef>
                <a:spcPct val="0"/>
              </a:spcBef>
              <a:buClrTx/>
              <a:buSzTx/>
              <a:buFontTx/>
              <a:buNone/>
            </a:pPr>
            <a:r>
              <a:rPr lang="ru-RU" sz="2400" dirty="0" smtClean="0">
                <a:latin typeface="Corbel" pitchFamily="34" charset="0"/>
              </a:rPr>
              <a:t>Многие исследователи пришли к выводу, что она погибла в результате пожаров или во времена Смутного времени. Например, историк И.Е.Забелин считал, что библиотека погибла во время большого пожара Москвы в 1571 г.</a:t>
            </a:r>
          </a:p>
          <a:p>
            <a:pPr eaLnBrk="1" hangingPunct="1">
              <a:lnSpc>
                <a:spcPct val="80000"/>
              </a:lnSpc>
              <a:spcBef>
                <a:spcPct val="0"/>
              </a:spcBef>
              <a:buClrTx/>
              <a:buSzTx/>
              <a:buFontTx/>
              <a:buNone/>
            </a:pPr>
            <a:r>
              <a:rPr lang="ru-RU" sz="2400" dirty="0" smtClean="0">
                <a:latin typeface="Corbel" pitchFamily="34" charset="0"/>
              </a:rPr>
              <a:t> Другие считают, что она была спрятана Грозным в тайнике Московского Кремля, построенного еще Иваном III или  Софьей Палеолог, или в другом тайном месте. </a:t>
            </a:r>
          </a:p>
          <a:p>
            <a:pPr eaLnBrk="1" hangingPunct="1">
              <a:lnSpc>
                <a:spcPct val="80000"/>
              </a:lnSpc>
            </a:pPr>
            <a:endParaRPr lang="ru-RU" sz="2400" dirty="0" smtClean="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p:cNvSpPr>
          <p:nvPr>
            <p:ph type="body" idx="4294967295"/>
          </p:nvPr>
        </p:nvSpPr>
        <p:spPr>
          <a:xfrm>
            <a:off x="0" y="0"/>
            <a:ext cx="7467600" cy="3771900"/>
          </a:xfrm>
        </p:spPr>
        <p:txBody>
          <a:bodyPr/>
          <a:lstStyle/>
          <a:p>
            <a:pPr eaLnBrk="1" hangingPunct="1"/>
            <a:r>
              <a:rPr lang="ru-RU" sz="2400" dirty="0" smtClean="0">
                <a:latin typeface="Corbel" pitchFamily="34" charset="0"/>
              </a:rPr>
              <a:t>Библиоте́ка Ива́на Гро́зного (также называемая Либере́я и Либери́я от лат. </a:t>
            </a:r>
            <a:r>
              <a:rPr lang="ru-RU" sz="2400" i="1" dirty="0" smtClean="0">
                <a:latin typeface="Corbel" pitchFamily="34" charset="0"/>
              </a:rPr>
              <a:t>liber</a:t>
            </a:r>
            <a:r>
              <a:rPr lang="ru-RU" sz="2400" dirty="0" smtClean="0">
                <a:latin typeface="Corbel" pitchFamily="34" charset="0"/>
              </a:rPr>
              <a:t> — «книга») — легендарная коллекция книг и документов, последним владельцем которой предположительно был царь Иван </a:t>
            </a:r>
            <a:r>
              <a:rPr lang="ru-RU" sz="2400" dirty="0" smtClean="0">
                <a:latin typeface="Corbel" pitchFamily="34" charset="0"/>
              </a:rPr>
              <a:t>IV</a:t>
            </a:r>
            <a:r>
              <a:rPr lang="en-US" sz="2400" dirty="0" smtClean="0">
                <a:latin typeface="Corbel" pitchFamily="34" charset="0"/>
              </a:rPr>
              <a:t>.</a:t>
            </a:r>
            <a:r>
              <a:rPr lang="ru-RU" sz="2400" dirty="0" smtClean="0">
                <a:latin typeface="Corbel" pitchFamily="34" charset="0"/>
              </a:rPr>
              <a:t> </a:t>
            </a:r>
            <a:r>
              <a:rPr lang="ru-RU" sz="2400" dirty="0" smtClean="0">
                <a:latin typeface="Corbel" pitchFamily="34" charset="0"/>
              </a:rPr>
              <a:t>Грозный.</a:t>
            </a:r>
          </a:p>
        </p:txBody>
      </p:sp>
    </p:spTree>
  </p:cSld>
  <p:clrMapOvr>
    <a:masterClrMapping/>
  </p:clrMapOvr>
  <p:transition spd="slow">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a:xfrm>
            <a:off x="0" y="0"/>
            <a:ext cx="7467600" cy="952500"/>
          </a:xfrm>
        </p:spPr>
        <p:txBody>
          <a:bodyPr/>
          <a:lstStyle/>
          <a:p>
            <a:r>
              <a:rPr lang="ru-RU" sz="3200" dirty="0" smtClean="0">
                <a:latin typeface="Corbel" pitchFamily="34" charset="0"/>
              </a:rPr>
              <a:t>Поиски библиотеки</a:t>
            </a:r>
          </a:p>
        </p:txBody>
      </p:sp>
      <p:sp>
        <p:nvSpPr>
          <p:cNvPr id="31746" name="Rectangle 3"/>
          <p:cNvSpPr>
            <a:spLocks noGrp="1"/>
          </p:cNvSpPr>
          <p:nvPr>
            <p:ph type="body" idx="1"/>
          </p:nvPr>
        </p:nvSpPr>
        <p:spPr>
          <a:xfrm>
            <a:off x="0" y="696913"/>
            <a:ext cx="7467600" cy="4048125"/>
          </a:xfrm>
        </p:spPr>
        <p:txBody>
          <a:bodyPr/>
          <a:lstStyle/>
          <a:p>
            <a:pPr eaLnBrk="1" hangingPunct="1">
              <a:lnSpc>
                <a:spcPct val="80000"/>
              </a:lnSpc>
              <a:spcBef>
                <a:spcPct val="0"/>
              </a:spcBef>
              <a:buClrTx/>
              <a:buSzTx/>
              <a:buFontTx/>
              <a:buNone/>
            </a:pPr>
            <a:r>
              <a:rPr lang="ru-RU" sz="2400" dirty="0" smtClean="0">
                <a:latin typeface="Corbel" pitchFamily="34" charset="0"/>
              </a:rPr>
              <a:t>Поиски Либерии начались вскоре после смерти Ивана Грозного. Первым эти поиски начал Ватикан, где воспитывалась Софья Палеолог и где знали о ценности Либерии.</a:t>
            </a:r>
          </a:p>
          <a:p>
            <a:pPr eaLnBrk="1" hangingPunct="1">
              <a:lnSpc>
                <a:spcPct val="80000"/>
              </a:lnSpc>
              <a:spcBef>
                <a:spcPct val="0"/>
              </a:spcBef>
              <a:buClrTx/>
              <a:buSzTx/>
              <a:buFontTx/>
              <a:buNone/>
            </a:pPr>
            <a:r>
              <a:rPr lang="ru-RU" sz="2400" dirty="0" smtClean="0">
                <a:latin typeface="Corbel" pitchFamily="34" charset="0"/>
              </a:rPr>
              <a:t>Документы из архива Ватикана говорят о том, что, ещё в 1601 г. канцлер Великого княжества Литовского Лев Сапега и иезуит Петр Аркудий получили задание разыскать царское собрание древних книг, но не смогли обнаружить даже слухов о нём. </a:t>
            </a:r>
          </a:p>
          <a:p>
            <a:pPr eaLnBrk="1" hangingPunct="1">
              <a:lnSpc>
                <a:spcPct val="80000"/>
              </a:lnSpc>
              <a:spcBef>
                <a:spcPct val="0"/>
              </a:spcBef>
              <a:buClrTx/>
              <a:buSzTx/>
              <a:buFontTx/>
              <a:buNone/>
            </a:pPr>
            <a:r>
              <a:rPr lang="ru-RU" sz="2400" dirty="0" smtClean="0">
                <a:latin typeface="Corbel" pitchFamily="34" charset="0"/>
              </a:rPr>
              <a:t>В 1662 г. в Москву прибыл митрополит Газский Паисий Лигарид с той же целью – разыскать библиотеку по заданию Ватикана, но и он ничего не нашел. </a:t>
            </a:r>
          </a:p>
        </p:txBody>
      </p:sp>
    </p:spTree>
  </p:cSld>
  <p:clrMapOvr>
    <a:masterClrMapping/>
  </p:clrMapOvr>
  <p:transition spd="slow">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p:cNvSpPr>
          <p:nvPr>
            <p:ph type="body" idx="1"/>
          </p:nvPr>
        </p:nvSpPr>
        <p:spPr>
          <a:xfrm>
            <a:off x="0" y="0"/>
            <a:ext cx="6012160" cy="5105400"/>
          </a:xfrm>
        </p:spPr>
        <p:txBody>
          <a:bodyPr/>
          <a:lstStyle/>
          <a:p>
            <a:pPr eaLnBrk="1" hangingPunct="1">
              <a:lnSpc>
                <a:spcPct val="80000"/>
              </a:lnSpc>
              <a:spcBef>
                <a:spcPct val="0"/>
              </a:spcBef>
              <a:buClrTx/>
              <a:buSzTx/>
              <a:buFontTx/>
              <a:buNone/>
            </a:pPr>
            <a:r>
              <a:rPr lang="ru-RU" sz="2400" dirty="0" smtClean="0">
                <a:latin typeface="Corbel" pitchFamily="34" charset="0"/>
              </a:rPr>
              <a:t>Считается, что библиотеку искал и хорватский учёный Юрий Крижанич, за что и был сослан в Тобольск. </a:t>
            </a:r>
          </a:p>
          <a:p>
            <a:pPr>
              <a:lnSpc>
                <a:spcPct val="80000"/>
              </a:lnSpc>
            </a:pPr>
            <a:r>
              <a:rPr lang="ru-RU" sz="2400" dirty="0" smtClean="0">
                <a:latin typeface="Corbel" pitchFamily="34" charset="0"/>
              </a:rPr>
              <a:t>Искали ее и власти России. Первые  официальные поиски Либереи были проведены еще  в 1724 г.  по указанию Петра </a:t>
            </a:r>
            <a:r>
              <a:rPr lang="en-US" sz="2400" dirty="0" smtClean="0">
                <a:latin typeface="Corbel" pitchFamily="34" charset="0"/>
              </a:rPr>
              <a:t>I</a:t>
            </a:r>
            <a:r>
              <a:rPr lang="ru-RU" sz="2400" dirty="0" smtClean="0">
                <a:latin typeface="Corbel" pitchFamily="34" charset="0"/>
              </a:rPr>
              <a:t> и Сената. Их начали после показаний пономаря московской церкви Иоанна Предтечи Конона Осипова, пересказавшего рассказ дьяка Василия Макарьева. Пономарь хотел сам отыскать библиотеку, но указанный Макарьевым ход оказался засыпан землей, добраться до тайника в одиночку было немыслимо. После обращения Осипова к властям, и начались первые раскопки. Копали дважды с разницей в 10 лет в пяти местах, но безрезультатно.  </a:t>
            </a:r>
          </a:p>
        </p:txBody>
      </p:sp>
      <p:pic>
        <p:nvPicPr>
          <p:cNvPr id="14338" name="Picture 2" descr="Картинки по запросу пётр 1"/>
          <p:cNvPicPr>
            <a:picLocks noChangeAspect="1" noChangeArrowheads="1"/>
          </p:cNvPicPr>
          <p:nvPr/>
        </p:nvPicPr>
        <p:blipFill>
          <a:blip r:embed="rId2" cstate="print"/>
          <a:srcRect/>
          <a:stretch>
            <a:fillRect/>
          </a:stretch>
        </p:blipFill>
        <p:spPr bwMode="auto">
          <a:xfrm>
            <a:off x="6020259" y="0"/>
            <a:ext cx="3096344" cy="3672408"/>
          </a:xfrm>
          <a:prstGeom prst="rect">
            <a:avLst/>
          </a:prstGeom>
          <a:noFill/>
        </p:spPr>
      </p:pic>
      <p:sp>
        <p:nvSpPr>
          <p:cNvPr id="4" name="Rounded Rectangle 3"/>
          <p:cNvSpPr/>
          <p:nvPr/>
        </p:nvSpPr>
        <p:spPr>
          <a:xfrm>
            <a:off x="5687616" y="3672408"/>
            <a:ext cx="3456384"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Поль </a:t>
            </a:r>
            <a:r>
              <a:rPr lang="ru-RU" sz="2000" dirty="0" err="1" smtClean="0">
                <a:latin typeface="Comic Sans MS" pitchFamily="66" charset="0"/>
              </a:rPr>
              <a:t>Деларош</a:t>
            </a:r>
            <a:r>
              <a:rPr lang="ru-RU" sz="2000" dirty="0" smtClean="0">
                <a:latin typeface="Comic Sans MS" pitchFamily="66" charset="0"/>
              </a:rPr>
              <a:t>. Романтизированный</a:t>
            </a:r>
            <a:r>
              <a:rPr lang="ru-RU" sz="2000" dirty="0" smtClean="0">
                <a:latin typeface="Comic Sans MS" pitchFamily="66" charset="0"/>
              </a:rPr>
              <a:t/>
            </a:r>
            <a:br>
              <a:rPr lang="ru-RU" sz="2000" dirty="0" smtClean="0">
                <a:latin typeface="Comic Sans MS" pitchFamily="66" charset="0"/>
              </a:rPr>
            </a:br>
            <a:r>
              <a:rPr lang="ru-RU" sz="2000" dirty="0" smtClean="0">
                <a:latin typeface="Comic Sans MS" pitchFamily="66" charset="0"/>
              </a:rPr>
              <a:t>портрет Петра I (1838)</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p:cNvSpPr>
          <p:nvPr>
            <p:ph type="body" idx="1"/>
          </p:nvPr>
        </p:nvSpPr>
        <p:spPr>
          <a:xfrm>
            <a:off x="0" y="0"/>
            <a:ext cx="5940152" cy="5105400"/>
          </a:xfrm>
        </p:spPr>
        <p:txBody>
          <a:bodyPr/>
          <a:lstStyle/>
          <a:p>
            <a:pPr>
              <a:lnSpc>
                <a:spcPct val="80000"/>
              </a:lnSpc>
            </a:pPr>
            <a:r>
              <a:rPr lang="ru-RU" sz="2400" dirty="0" smtClean="0">
                <a:latin typeface="Corbel" pitchFamily="34" charset="0"/>
              </a:rPr>
              <a:t>В конце </a:t>
            </a:r>
            <a:r>
              <a:rPr lang="en-US" sz="2400" dirty="0" smtClean="0">
                <a:latin typeface="Corbel" pitchFamily="34" charset="0"/>
              </a:rPr>
              <a:t>XIX</a:t>
            </a:r>
            <a:r>
              <a:rPr lang="ru-RU" sz="2400" dirty="0" smtClean="0">
                <a:latin typeface="Corbel" pitchFamily="34" charset="0"/>
              </a:rPr>
              <a:t> в. Поиски Либерии возобновились. Руководил ими директор Исторического музея князь Н. С. Щербатов. Одновременно с ним по личному поручению Александра III поиски проводил и немецкий учёный Эдуард Тремер. Но они не добились успеха.</a:t>
            </a:r>
          </a:p>
          <a:p>
            <a:pPr>
              <a:lnSpc>
                <a:spcPct val="80000"/>
              </a:lnSpc>
            </a:pPr>
            <a:r>
              <a:rPr lang="ru-RU" sz="2400" dirty="0" smtClean="0">
                <a:latin typeface="Corbel" pitchFamily="34" charset="0"/>
              </a:rPr>
              <a:t>В 1898 году русский историк и археограф С. А. Белокуров опубликовал монографию «О библиотеке московских государей в XVI столетии», в которой отрицал факт существования Либереи. В связи с его выводами «Журнал министерства народного просвещения» в 1899 году даже предложил «вопрос о царской библиотеке считать исчерпанным».</a:t>
            </a:r>
          </a:p>
        </p:txBody>
      </p:sp>
      <p:pic>
        <p:nvPicPr>
          <p:cNvPr id="13314" name="Picture 2" descr="Картинки по запросу александр 3"/>
          <p:cNvPicPr>
            <a:picLocks noChangeAspect="1" noChangeArrowheads="1"/>
          </p:cNvPicPr>
          <p:nvPr/>
        </p:nvPicPr>
        <p:blipFill>
          <a:blip r:embed="rId2" cstate="print"/>
          <a:srcRect/>
          <a:stretch>
            <a:fillRect/>
          </a:stretch>
        </p:blipFill>
        <p:spPr bwMode="auto">
          <a:xfrm>
            <a:off x="6156176" y="625252"/>
            <a:ext cx="2667000" cy="3800476"/>
          </a:xfrm>
          <a:prstGeom prst="rect">
            <a:avLst/>
          </a:prstGeom>
          <a:noFill/>
        </p:spPr>
      </p:pic>
      <p:sp>
        <p:nvSpPr>
          <p:cNvPr id="4" name="Rounded Rectangle 3"/>
          <p:cNvSpPr/>
          <p:nvPr/>
        </p:nvSpPr>
        <p:spPr>
          <a:xfrm>
            <a:off x="6228184" y="4369668"/>
            <a:ext cx="259228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И. Крамской </a:t>
            </a:r>
            <a:r>
              <a:rPr lang="ru-RU" sz="2000" dirty="0" smtClean="0">
                <a:latin typeface="Comic Sans MS" pitchFamily="66" charset="0"/>
              </a:rPr>
              <a:t>. </a:t>
            </a:r>
            <a:r>
              <a:rPr lang="ru-RU" sz="2000" dirty="0" smtClean="0">
                <a:latin typeface="Comic Sans MS" pitchFamily="66" charset="0"/>
              </a:rPr>
              <a:t>Александр </a:t>
            </a:r>
            <a:r>
              <a:rPr lang="en-US" sz="2000" dirty="0" smtClean="0">
                <a:latin typeface="Comic Sans MS" pitchFamily="66" charset="0"/>
              </a:rPr>
              <a:t>III</a:t>
            </a:r>
            <a:endParaRPr lang="ru-RU" sz="2000" dirty="0" smtClean="0">
              <a:latin typeface="Comic Sans MS" pitchFamily="66" charset="0"/>
            </a:endParaRPr>
          </a:p>
          <a:p>
            <a:pPr algn="ctr"/>
            <a:r>
              <a:rPr lang="ru-RU" sz="2000" dirty="0" smtClean="0">
                <a:latin typeface="Comic Sans MS" pitchFamily="66" charset="0"/>
              </a:rPr>
              <a:t>1886г.</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p:cNvSpPr>
          <p:nvPr>
            <p:ph type="body" idx="1"/>
          </p:nvPr>
        </p:nvSpPr>
        <p:spPr>
          <a:xfrm>
            <a:off x="251520" y="985292"/>
            <a:ext cx="7673280" cy="4120108"/>
          </a:xfrm>
        </p:spPr>
        <p:txBody>
          <a:bodyPr/>
          <a:lstStyle/>
          <a:p>
            <a:pPr>
              <a:lnSpc>
                <a:spcPct val="80000"/>
              </a:lnSpc>
            </a:pPr>
            <a:r>
              <a:rPr lang="ru-RU" sz="2400" dirty="0" smtClean="0">
                <a:latin typeface="Corbel" pitchFamily="34" charset="0"/>
              </a:rPr>
              <a:t>С начала XX века поисками библиотеки активно занимался археолог И. Я. Стеллецкий. Искал он ее в Москве, Коломенском, Александрове, Вологде и многих других местах. Поиски в Арсенальной башне Московского Кремля были проведены им ещё в 1912 и 1914 годах, однако застряли из-за отсутствия средств. В1933 г. Стеллецкий подал докладную записку самому Сталину и добился разрешения на раскопки на территории Кремля. В ходе раскопок обнаружили белокаменный ход под Кремлём из угловой Арсенальной башни через среднюю Арсенальную башню до Арсенала, но в 1935 году по непонятным причинам они были приостановлены.</a:t>
            </a:r>
          </a:p>
          <a:p>
            <a:pPr>
              <a:lnSpc>
                <a:spcPct val="80000"/>
              </a:lnSpc>
            </a:pPr>
            <a:endParaRPr lang="ru-RU" sz="2400" dirty="0" smtClean="0">
              <a:latin typeface="Corbel" pitchFamily="34" charset="0"/>
            </a:endParaRPr>
          </a:p>
          <a:p>
            <a:pPr>
              <a:lnSpc>
                <a:spcPct val="80000"/>
              </a:lnSpc>
            </a:pPr>
            <a:endParaRPr lang="ru-RU" sz="2400" dirty="0" smtClean="0">
              <a:latin typeface="Corbel" pitchFamily="34" charset="0"/>
            </a:endParaRPr>
          </a:p>
          <a:p>
            <a:pPr>
              <a:lnSpc>
                <a:spcPct val="80000"/>
              </a:lnSpc>
            </a:pPr>
            <a:endParaRPr lang="ru-RU" sz="2400" dirty="0" smtClean="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p:cNvSpPr>
          <p:nvPr>
            <p:ph type="body" idx="1"/>
          </p:nvPr>
        </p:nvSpPr>
        <p:spPr>
          <a:xfrm>
            <a:off x="107950" y="120650"/>
            <a:ext cx="4896098" cy="5977210"/>
          </a:xfrm>
        </p:spPr>
        <p:txBody>
          <a:bodyPr/>
          <a:lstStyle/>
          <a:p>
            <a:pPr>
              <a:lnSpc>
                <a:spcPct val="80000"/>
              </a:lnSpc>
            </a:pPr>
            <a:r>
              <a:rPr lang="ru-RU" sz="2400" dirty="0" smtClean="0">
                <a:latin typeface="Corbel" pitchFamily="34" charset="0"/>
              </a:rPr>
              <a:t>Поиски возобновились в 1995 году по инициативе коммерсанта Германа Стерлигова. При Дворянском Собрании Москвы был создан поисковый «штаб». После подготовительного этапа — работы в архивах — состоялось несколько экспедиций. Поиски велись в Александровской слободе, а также под Рязанью и Вологдой. В июле 1997 года был даже создан специальный совет содействия во главе с Ю. М. Лужковым. Мэрия выделила значительные средства. В 1999 году поиски вновь прекратились </a:t>
            </a:r>
            <a:r>
              <a:rPr lang="ru-RU" sz="2400" dirty="0" smtClean="0">
                <a:latin typeface="Corbel" pitchFamily="34" charset="0"/>
              </a:rPr>
              <a:t>.</a:t>
            </a:r>
            <a:endParaRPr lang="ru-RU" sz="2400" dirty="0" smtClean="0">
              <a:latin typeface="Corbel" pitchFamily="34" charset="0"/>
            </a:endParaRPr>
          </a:p>
        </p:txBody>
      </p:sp>
      <p:pic>
        <p:nvPicPr>
          <p:cNvPr id="11266" name="Picture 2" descr="Картинки по запросу александровская слобода"/>
          <p:cNvPicPr>
            <a:picLocks noChangeAspect="1" noChangeArrowheads="1"/>
          </p:cNvPicPr>
          <p:nvPr/>
        </p:nvPicPr>
        <p:blipFill>
          <a:blip r:embed="rId2" cstate="print"/>
          <a:srcRect/>
          <a:stretch>
            <a:fillRect/>
          </a:stretch>
        </p:blipFill>
        <p:spPr bwMode="auto">
          <a:xfrm>
            <a:off x="5076056" y="0"/>
            <a:ext cx="4049283" cy="3398501"/>
          </a:xfrm>
          <a:prstGeom prst="rect">
            <a:avLst/>
          </a:prstGeom>
          <a:noFill/>
        </p:spPr>
      </p:pic>
      <p:sp>
        <p:nvSpPr>
          <p:cNvPr id="4" name="Rounded Rectangle 3"/>
          <p:cNvSpPr/>
          <p:nvPr/>
        </p:nvSpPr>
        <p:spPr>
          <a:xfrm>
            <a:off x="5148064" y="3289548"/>
            <a:ext cx="3995936"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Александровская слобода</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a:xfrm>
            <a:off x="0" y="4279"/>
            <a:ext cx="4860032" cy="952500"/>
          </a:xfrm>
        </p:spPr>
        <p:txBody>
          <a:bodyPr/>
          <a:lstStyle/>
          <a:p>
            <a:r>
              <a:rPr lang="ru-RU" sz="3200" dirty="0" smtClean="0">
                <a:latin typeface="Corbel" pitchFamily="34" charset="0"/>
              </a:rPr>
              <a:t>Предполагаемое место нахождения Либерии</a:t>
            </a:r>
          </a:p>
        </p:txBody>
      </p:sp>
      <p:sp>
        <p:nvSpPr>
          <p:cNvPr id="33794" name="Rectangle 3"/>
          <p:cNvSpPr>
            <a:spLocks noGrp="1"/>
          </p:cNvSpPr>
          <p:nvPr>
            <p:ph type="body" idx="1"/>
          </p:nvPr>
        </p:nvSpPr>
        <p:spPr>
          <a:xfrm>
            <a:off x="107950" y="912813"/>
            <a:ext cx="5472162" cy="3771900"/>
          </a:xfrm>
        </p:spPr>
        <p:txBody>
          <a:bodyPr/>
          <a:lstStyle/>
          <a:p>
            <a:pPr eaLnBrk="1" hangingPunct="1">
              <a:lnSpc>
                <a:spcPct val="80000"/>
              </a:lnSpc>
              <a:spcBef>
                <a:spcPct val="0"/>
              </a:spcBef>
              <a:buClrTx/>
              <a:buSzTx/>
              <a:buFontTx/>
              <a:buNone/>
            </a:pPr>
            <a:r>
              <a:rPr lang="ru-RU" sz="900" dirty="0" smtClean="0"/>
              <a:t> </a:t>
            </a:r>
            <a:r>
              <a:rPr lang="ru-RU" sz="2400" dirty="0" smtClean="0">
                <a:latin typeface="Corbel" pitchFamily="34" charset="0"/>
              </a:rPr>
              <a:t>На сегодняшний день выдвинуто более 60 гипотез о её местонахождении.</a:t>
            </a:r>
            <a:endParaRPr lang="en-US" sz="2400" b="1" dirty="0" smtClean="0">
              <a:latin typeface="Corbel" pitchFamily="34" charset="0"/>
            </a:endParaRPr>
          </a:p>
          <a:p>
            <a:pPr>
              <a:lnSpc>
                <a:spcPct val="80000"/>
              </a:lnSpc>
            </a:pPr>
            <a:r>
              <a:rPr lang="ru-RU" sz="2400" b="1" dirty="0" smtClean="0">
                <a:latin typeface="Corbel" pitchFamily="34" charset="0"/>
              </a:rPr>
              <a:t>Москва</a:t>
            </a:r>
          </a:p>
          <a:p>
            <a:pPr>
              <a:lnSpc>
                <a:spcPct val="80000"/>
              </a:lnSpc>
            </a:pPr>
            <a:r>
              <a:rPr lang="ru-RU" sz="2400" b="1" dirty="0" smtClean="0">
                <a:latin typeface="Corbel" pitchFamily="34" charset="0"/>
              </a:rPr>
              <a:t>Московский Кремль.</a:t>
            </a:r>
            <a:r>
              <a:rPr lang="ru-RU" sz="2400" dirty="0" smtClean="0">
                <a:latin typeface="Corbel" pitchFamily="34" charset="0"/>
              </a:rPr>
              <a:t> У Тайницких ворот на Житном дворе, на площади против Иностранной коллегии, напротив колокольни Ивана Великого, у Цейхгаузской стены в Круглой башне</a:t>
            </a:r>
            <a:r>
              <a:rPr lang="ru-RU" sz="2400" i="1" dirty="0" smtClean="0">
                <a:latin typeface="Corbel" pitchFamily="34" charset="0"/>
              </a:rPr>
              <a:t>(«Сенатские раскопки» 1724 года, раскопки Н. С. Щербатова конца XIX века)</a:t>
            </a:r>
            <a:r>
              <a:rPr lang="ru-RU" sz="2400" dirty="0" smtClean="0">
                <a:latin typeface="Corbel" pitchFamily="34" charset="0"/>
              </a:rPr>
              <a:t>. Боровицкий холм, набережная реки Москвы, Арсенальная башня Кремля</a:t>
            </a:r>
            <a:r>
              <a:rPr lang="ru-RU" sz="2400" i="1" dirty="0" smtClean="0">
                <a:latin typeface="Corbel" pitchFamily="34" charset="0"/>
              </a:rPr>
              <a:t>(И. Я. Стеллецкий)</a:t>
            </a:r>
            <a:r>
              <a:rPr lang="ru-RU" sz="2400" dirty="0" smtClean="0">
                <a:latin typeface="Corbel" pitchFamily="34" charset="0"/>
              </a:rPr>
              <a:t>.</a:t>
            </a:r>
          </a:p>
        </p:txBody>
      </p:sp>
      <p:pic>
        <p:nvPicPr>
          <p:cNvPr id="10242" name="Picture 2" descr="Картинки по запросу московский кремль"/>
          <p:cNvPicPr>
            <a:picLocks noChangeAspect="1" noChangeArrowheads="1"/>
          </p:cNvPicPr>
          <p:nvPr/>
        </p:nvPicPr>
        <p:blipFill>
          <a:blip r:embed="rId2" cstate="print"/>
          <a:srcRect l="-458" r="60456" b="-1517"/>
          <a:stretch>
            <a:fillRect/>
          </a:stretch>
        </p:blipFill>
        <p:spPr bwMode="auto">
          <a:xfrm>
            <a:off x="6047656" y="0"/>
            <a:ext cx="3096344" cy="4369668"/>
          </a:xfrm>
          <a:prstGeom prst="rect">
            <a:avLst/>
          </a:prstGeom>
          <a:noFill/>
        </p:spPr>
      </p:pic>
      <p:sp>
        <p:nvSpPr>
          <p:cNvPr id="5" name="Rounded Rectangle 4"/>
          <p:cNvSpPr/>
          <p:nvPr/>
        </p:nvSpPr>
        <p:spPr>
          <a:xfrm>
            <a:off x="5788267" y="4297660"/>
            <a:ext cx="3355733" cy="9132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Московский кремль</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p:cNvSpPr>
          <p:nvPr>
            <p:ph type="body" idx="1"/>
          </p:nvPr>
        </p:nvSpPr>
        <p:spPr>
          <a:xfrm>
            <a:off x="107504" y="1057300"/>
            <a:ext cx="7817296" cy="4048100"/>
          </a:xfrm>
        </p:spPr>
        <p:txBody>
          <a:bodyPr/>
          <a:lstStyle/>
          <a:p>
            <a:pPr>
              <a:lnSpc>
                <a:spcPct val="80000"/>
              </a:lnSpc>
            </a:pPr>
            <a:r>
              <a:rPr lang="ru-RU" sz="2400" b="1" dirty="0" smtClean="0">
                <a:latin typeface="Corbel" pitchFamily="34" charset="0"/>
              </a:rPr>
              <a:t>Дом Пашкова</a:t>
            </a:r>
            <a:r>
              <a:rPr lang="ru-RU" sz="2400" dirty="0" smtClean="0">
                <a:latin typeface="Corbel" pitchFamily="34" charset="0"/>
              </a:rPr>
              <a:t>. </a:t>
            </a:r>
            <a:r>
              <a:rPr lang="ru-RU" sz="2400" dirty="0" smtClean="0">
                <a:latin typeface="Corbel" pitchFamily="34" charset="0"/>
              </a:rPr>
              <a:t>Согласно городской </a:t>
            </a:r>
            <a:r>
              <a:rPr lang="ru-RU" sz="2400" dirty="0" smtClean="0">
                <a:latin typeface="Corbel" pitchFamily="34" charset="0"/>
              </a:rPr>
              <a:t>легенде, во время строительства станции метро«Библиотека им. В. И. Ленина» строители наткнулись на старинную подземную галерею. В1993 году по заказу «Центра археологических исследований» на территории Дома Пашковых проводились геофизические исследования, которые выявили наличие подземного колодца диаметром 8 метров и глубиной около 25 метров. По непонятным причинам исследования были свёрнуты. </a:t>
            </a:r>
          </a:p>
          <a:p>
            <a:pPr>
              <a:lnSpc>
                <a:spcPct val="80000"/>
              </a:lnSpc>
            </a:pPr>
            <a:r>
              <a:rPr lang="ru-RU" sz="2400" b="1" dirty="0" smtClean="0">
                <a:latin typeface="Corbel" pitchFamily="34" charset="0"/>
              </a:rPr>
              <a:t>Коломенское</a:t>
            </a:r>
            <a:r>
              <a:rPr lang="ru-RU" sz="2400" dirty="0" smtClean="0">
                <a:latin typeface="Corbel" pitchFamily="34" charset="0"/>
              </a:rPr>
              <a:t>. Раскопками в Коломенском занимался ещё И. Я. Стеллецкий. В 1990-е годы здешнюю землю исследовал геофизик Александр Зайцев. Называют даже конкретное место в Коломенском, где Либерея была зарыта — Голосов овраг. </a:t>
            </a:r>
          </a:p>
        </p:txBody>
      </p:sp>
    </p:spTree>
  </p:cSld>
  <p:clrMapOvr>
    <a:masterClrMapping/>
  </p:clrMapOvr>
  <p:transition spd="slow">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p:cNvSpPr>
          <p:nvPr>
            <p:ph type="body" idx="1"/>
          </p:nvPr>
        </p:nvSpPr>
        <p:spPr>
          <a:xfrm>
            <a:off x="0" y="0"/>
            <a:ext cx="3707904" cy="5105400"/>
          </a:xfrm>
        </p:spPr>
        <p:txBody>
          <a:bodyPr/>
          <a:lstStyle/>
          <a:p>
            <a:pPr>
              <a:lnSpc>
                <a:spcPct val="80000"/>
              </a:lnSpc>
            </a:pPr>
            <a:r>
              <a:rPr lang="ru-RU" sz="2400" dirty="0" smtClean="0">
                <a:latin typeface="Corbel" pitchFamily="34" charset="0"/>
              </a:rPr>
              <a:t>Алесандрова Слобода</a:t>
            </a:r>
          </a:p>
          <a:p>
            <a:pPr>
              <a:lnSpc>
                <a:spcPct val="80000"/>
              </a:lnSpc>
            </a:pPr>
            <a:r>
              <a:rPr lang="ru-RU" sz="2400" dirty="0" smtClean="0">
                <a:latin typeface="Corbel" pitchFamily="34" charset="0"/>
              </a:rPr>
              <a:t>Существует версия о том, что Либерея была увезена Иваном Грозным  в Александровскую слободу во время опричнины. Стеллецкий считал, что в слободе находилась лишь часть Либерии, своеобразный «походный филиал» </a:t>
            </a:r>
            <a:r>
              <a:rPr lang="ru-RU" sz="2400" dirty="0" smtClean="0">
                <a:latin typeface="Corbel" pitchFamily="34" charset="0"/>
              </a:rPr>
              <a:t>библиотеки. </a:t>
            </a:r>
            <a:endParaRPr lang="en-US" sz="2400" dirty="0" smtClean="0">
              <a:latin typeface="Corbel" pitchFamily="34" charset="0"/>
            </a:endParaRPr>
          </a:p>
          <a:p>
            <a:pPr>
              <a:lnSpc>
                <a:spcPct val="80000"/>
              </a:lnSpc>
            </a:pPr>
            <a:r>
              <a:rPr lang="ru-RU" sz="2400" dirty="0" smtClean="0">
                <a:latin typeface="Corbel" pitchFamily="34" charset="0"/>
              </a:rPr>
              <a:t>. </a:t>
            </a:r>
          </a:p>
        </p:txBody>
      </p:sp>
      <p:pic>
        <p:nvPicPr>
          <p:cNvPr id="8194" name="Picture 2" descr="Картинки по запросу вологодский кремль"/>
          <p:cNvPicPr>
            <a:picLocks noChangeAspect="1" noChangeArrowheads="1"/>
          </p:cNvPicPr>
          <p:nvPr/>
        </p:nvPicPr>
        <p:blipFill>
          <a:blip r:embed="rId2" cstate="print"/>
          <a:srcRect l="19501" t="39641" r="20779" b="14655"/>
          <a:stretch>
            <a:fillRect/>
          </a:stretch>
        </p:blipFill>
        <p:spPr bwMode="auto">
          <a:xfrm>
            <a:off x="3851921" y="0"/>
            <a:ext cx="5292080" cy="3024337"/>
          </a:xfrm>
          <a:prstGeom prst="rect">
            <a:avLst/>
          </a:prstGeom>
          <a:noFill/>
        </p:spPr>
      </p:pic>
      <p:sp>
        <p:nvSpPr>
          <p:cNvPr id="5" name="Rounded Rectangle 4"/>
          <p:cNvSpPr/>
          <p:nvPr/>
        </p:nvSpPr>
        <p:spPr>
          <a:xfrm>
            <a:off x="3851920" y="3065512"/>
            <a:ext cx="5292080" cy="944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Comic Sans MS" pitchFamily="66" charset="0"/>
              </a:rPr>
              <a:t>Вологодский кремль</a:t>
            </a:r>
            <a:endParaRPr lang="ru-RU" sz="2000" dirty="0">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p:cNvSpPr>
          <p:nvPr>
            <p:ph type="body" idx="1"/>
          </p:nvPr>
        </p:nvSpPr>
        <p:spPr>
          <a:xfrm>
            <a:off x="0" y="0"/>
            <a:ext cx="7467600" cy="4751388"/>
          </a:xfrm>
        </p:spPr>
        <p:txBody>
          <a:bodyPr/>
          <a:lstStyle/>
          <a:p>
            <a:pPr>
              <a:lnSpc>
                <a:spcPct val="80000"/>
              </a:lnSpc>
            </a:pPr>
            <a:r>
              <a:rPr lang="ru-RU" sz="2400" dirty="0" smtClean="0">
                <a:latin typeface="Corbel" pitchFamily="34" charset="0"/>
              </a:rPr>
              <a:t>В опубликованном к 860-летнему юбилею города сборнике статей «Археология Вологды» появились данные научных наблюдений во время земляных работ на Кремлёвской площади возле одной из стен церкви святого Александра Невского. Храм стоит рядом с Соборной горкой на возвышенности, называвшейся в старину «Известной горой», в которой согласно «Сказанию о тёмной пещере и Никольской иконе в Известной горе» должен быть тайник. Однако подземелий обнаружено не было. </a:t>
            </a:r>
          </a:p>
        </p:txBody>
      </p:sp>
    </p:spTree>
  </p:cSld>
  <p:clrMapOvr>
    <a:masterClrMapping/>
  </p:clrMapOvr>
  <p:transition spd="slow">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5814392" cy="3642920"/>
          </a:xfrm>
          <a:prstGeom prst="rect">
            <a:avLst/>
          </a:prstGeom>
        </p:spPr>
        <p:txBody>
          <a:bodyPr wrap="square">
            <a:spAutoFit/>
          </a:bodyPr>
          <a:lstStyle/>
          <a:p>
            <a:pPr>
              <a:lnSpc>
                <a:spcPct val="80000"/>
              </a:lnSpc>
            </a:pPr>
            <a:r>
              <a:rPr lang="ru-RU" sz="2400" dirty="0" smtClean="0">
                <a:latin typeface="Corbel" pitchFamily="34" charset="0"/>
              </a:rPr>
              <a:t>Вологда</a:t>
            </a:r>
          </a:p>
          <a:p>
            <a:pPr>
              <a:lnSpc>
                <a:spcPct val="80000"/>
              </a:lnSpc>
            </a:pPr>
            <a:r>
              <a:rPr lang="ru-RU" sz="2400" dirty="0" smtClean="0">
                <a:latin typeface="Corbel" pitchFamily="34" charset="0"/>
              </a:rPr>
              <a:t>Вологда была «северной резиденцией» Грозного, которой он уделял большое внимание: подолгу жил здесь, проводил масштабную перестройку города. Наиболее вероятным местонахождением называют «Соборную Горку» рядом с Софийским собором. Ходы и клады в Соборной горке искали неоднократно. Впервые — генерал Бороздин в 1809 году, а затем в 1866 году некий штабс-капитан З. Во всех случаях безрезультатно</a:t>
            </a:r>
            <a:endParaRPr lang="ru-RU" sz="2400" dirty="0"/>
          </a:p>
        </p:txBody>
      </p:sp>
    </p:spTree>
  </p:cSld>
  <p:clrMapOvr>
    <a:masterClrMapping/>
  </p:clrMapOvr>
  <p:transition spd="slow">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8"/>
          <p:cNvSpPr>
            <a:spLocks noChangeArrowheads="1"/>
          </p:cNvSpPr>
          <p:nvPr/>
        </p:nvSpPr>
        <p:spPr bwMode="auto">
          <a:xfrm>
            <a:off x="0" y="0"/>
            <a:ext cx="6481763" cy="4647426"/>
          </a:xfrm>
          <a:prstGeom prst="rect">
            <a:avLst/>
          </a:prstGeom>
          <a:noFill/>
          <a:ln w="9525">
            <a:noFill/>
            <a:miter lim="800000"/>
            <a:headEnd/>
            <a:tailEnd/>
          </a:ln>
        </p:spPr>
        <p:txBody>
          <a:bodyPr>
            <a:spAutoFit/>
          </a:bodyPr>
          <a:lstStyle/>
          <a:p>
            <a:r>
              <a:rPr lang="ru-RU" sz="3200" b="1" dirty="0">
                <a:latin typeface="Corbel" pitchFamily="34" charset="0"/>
              </a:rPr>
              <a:t>Иван </a:t>
            </a:r>
            <a:r>
              <a:rPr lang="ru-RU" sz="3200" b="1" dirty="0" smtClean="0">
                <a:latin typeface="Corbel" pitchFamily="34" charset="0"/>
              </a:rPr>
              <a:t>Грозный</a:t>
            </a:r>
            <a:endParaRPr lang="ru-RU" sz="3200" b="1" dirty="0">
              <a:latin typeface="Corbel" pitchFamily="34" charset="0"/>
            </a:endParaRPr>
          </a:p>
          <a:p>
            <a:r>
              <a:rPr lang="ru-RU" sz="2400" b="1" dirty="0">
                <a:latin typeface="Corbel" pitchFamily="34" charset="0"/>
              </a:rPr>
              <a:t>Иван IV</a:t>
            </a:r>
            <a:r>
              <a:rPr lang="ru-RU" sz="2400" dirty="0">
                <a:latin typeface="Corbel" pitchFamily="34" charset="0"/>
              </a:rPr>
              <a:t>, Иоанн IV, Иван Васильевич, по прозвищу Грозный (родился 4 сентября, 25 августа</a:t>
            </a:r>
            <a:r>
              <a:rPr lang="en-US" sz="2400" baseline="30000" dirty="0">
                <a:latin typeface="Corbel" pitchFamily="34" charset="0"/>
              </a:rPr>
              <a:t> </a:t>
            </a:r>
            <a:r>
              <a:rPr lang="ru-RU" sz="2400" dirty="0">
                <a:latin typeface="Corbel" pitchFamily="34" charset="0"/>
              </a:rPr>
              <a:t>по юлианскому календарю 1530 года в подмосковном селе Коломенское; умер 28 марта, 18 марта </a:t>
            </a:r>
            <a:r>
              <a:rPr lang="en-US" sz="2400" baseline="30000" dirty="0">
                <a:latin typeface="Corbel" pitchFamily="34" charset="0"/>
              </a:rPr>
              <a:t> </a:t>
            </a:r>
            <a:r>
              <a:rPr lang="ru-RU" sz="2400" dirty="0">
                <a:latin typeface="Corbel" pitchFamily="34" charset="0"/>
              </a:rPr>
              <a:t> по юлианскому календарю 1584 в Москве</a:t>
            </a:r>
            <a:r>
              <a:rPr lang="ru-RU" sz="2400" dirty="0" smtClean="0">
                <a:latin typeface="Corbel" pitchFamily="34" charset="0"/>
              </a:rPr>
              <a:t>)</a:t>
            </a:r>
            <a:r>
              <a:rPr lang="ru-RU" sz="2400" dirty="0" smtClean="0">
                <a:latin typeface="Corbel" pitchFamily="34" charset="0"/>
              </a:rPr>
              <a:t>.</a:t>
            </a:r>
            <a:r>
              <a:rPr lang="ru-RU" sz="2400" dirty="0" smtClean="0">
                <a:latin typeface="Corbel" pitchFamily="34" charset="0"/>
              </a:rPr>
              <a:t> </a:t>
            </a:r>
            <a:r>
              <a:rPr lang="ru-RU" sz="2400" dirty="0">
                <a:latin typeface="Corbel" pitchFamily="34" charset="0"/>
              </a:rPr>
              <a:t>В</a:t>
            </a:r>
            <a:r>
              <a:rPr lang="ru-RU" sz="2400" dirty="0" smtClean="0">
                <a:latin typeface="Corbel" pitchFamily="34" charset="0"/>
              </a:rPr>
              <a:t>еликий </a:t>
            </a:r>
            <a:r>
              <a:rPr lang="ru-RU" sz="2400" dirty="0">
                <a:latin typeface="Corbel" pitchFamily="34" charset="0"/>
              </a:rPr>
              <a:t>князь всея Руси в 1533-1547, первый русский царь в 1547-1584. </a:t>
            </a:r>
            <a:r>
              <a:rPr lang="ru-RU" sz="2400" dirty="0" smtClean="0">
                <a:latin typeface="Corbel" pitchFamily="34" charset="0"/>
              </a:rPr>
              <a:t>Он</a:t>
            </a:r>
            <a:r>
              <a:rPr lang="ru-RU" sz="2400" dirty="0" smtClean="0">
                <a:latin typeface="Corbel" pitchFamily="34" charset="0"/>
              </a:rPr>
              <a:t> один </a:t>
            </a:r>
            <a:r>
              <a:rPr lang="ru-RU" sz="2400" dirty="0">
                <a:latin typeface="Corbel" pitchFamily="34" charset="0"/>
              </a:rPr>
              <a:t>из самых образованных людей своего </a:t>
            </a:r>
            <a:r>
              <a:rPr lang="ru-RU" sz="2400" dirty="0" smtClean="0">
                <a:latin typeface="Corbel" pitchFamily="34" charset="0"/>
              </a:rPr>
              <a:t>времени: </a:t>
            </a:r>
            <a:r>
              <a:rPr lang="ru-RU" sz="2400" dirty="0">
                <a:latin typeface="Corbel" pitchFamily="34" charset="0"/>
              </a:rPr>
              <a:t>обладал феноменальной памятью, богословской </a:t>
            </a:r>
            <a:r>
              <a:rPr lang="ru-RU" sz="2400" dirty="0" smtClean="0">
                <a:latin typeface="Corbel" pitchFamily="34" charset="0"/>
              </a:rPr>
              <a:t>эрудицией. Им  написаны многочисленные </a:t>
            </a:r>
            <a:r>
              <a:rPr lang="ru-RU" sz="2400" dirty="0" err="1" smtClean="0">
                <a:latin typeface="Corbel" pitchFamily="34" charset="0"/>
              </a:rPr>
              <a:t>послания,стихир</a:t>
            </a:r>
            <a:r>
              <a:rPr lang="ru-RU" sz="2400" dirty="0" err="1" smtClean="0">
                <a:latin typeface="Corbel" pitchFamily="34" charset="0"/>
              </a:rPr>
              <a:t>ы</a:t>
            </a:r>
            <a:r>
              <a:rPr lang="ru-RU" sz="2400" dirty="0" smtClean="0">
                <a:latin typeface="Corbel" pitchFamily="34" charset="0"/>
              </a:rPr>
              <a:t>.</a:t>
            </a:r>
            <a:r>
              <a:rPr lang="ru-RU" sz="2400" dirty="0" smtClean="0">
                <a:latin typeface="Corbel" pitchFamily="34" charset="0"/>
              </a:rPr>
              <a:t> </a:t>
            </a:r>
            <a:endParaRPr lang="ru-RU" sz="2400" dirty="0">
              <a:latin typeface="Corbel" pitchFamily="34" charset="0"/>
            </a:endParaRPr>
          </a:p>
        </p:txBody>
      </p:sp>
      <p:pic>
        <p:nvPicPr>
          <p:cNvPr id="16386" name="Picture 8" descr="https://upload.wikimedia.org/wikipedia/commons/thumb/2/2b/Vasnetsov_Ioann_4.jpg/220px-Vasnetsov_Ioann_4.jpg"/>
          <p:cNvPicPr>
            <a:picLocks noChangeAspect="1" noChangeArrowheads="1"/>
          </p:cNvPicPr>
          <p:nvPr/>
        </p:nvPicPr>
        <p:blipFill>
          <a:blip r:embed="rId2" cstate="print"/>
          <a:srcRect/>
          <a:stretch>
            <a:fillRect/>
          </a:stretch>
        </p:blipFill>
        <p:spPr bwMode="auto">
          <a:xfrm>
            <a:off x="6877050" y="0"/>
            <a:ext cx="2192338" cy="4586288"/>
          </a:xfrm>
          <a:prstGeom prst="rect">
            <a:avLst/>
          </a:prstGeom>
          <a:noFill/>
          <a:ln w="9525">
            <a:noFill/>
            <a:miter lim="800000"/>
            <a:headEnd/>
            <a:tailEnd/>
          </a:ln>
        </p:spPr>
      </p:pic>
      <p:sp>
        <p:nvSpPr>
          <p:cNvPr id="12" name="Rounded Rectangle 11"/>
          <p:cNvSpPr/>
          <p:nvPr/>
        </p:nvSpPr>
        <p:spPr>
          <a:xfrm>
            <a:off x="6767513" y="4586288"/>
            <a:ext cx="2376487" cy="912812"/>
          </a:xfrm>
          <a:prstGeom prst="roundRect">
            <a:avLst>
              <a:gd name="adj" fmla="val 1780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000" dirty="0">
                <a:latin typeface="Comic Sans MS" panose="030F0702030302020204" pitchFamily="66" charset="0"/>
              </a:rPr>
              <a:t>В. М. Васнецов Царь Иван Грозный, 1897</a:t>
            </a:r>
          </a:p>
        </p:txBody>
      </p:sp>
    </p:spTree>
  </p:cSld>
  <p:clrMapOvr>
    <a:masterClrMapping/>
  </p:clrMapOvr>
  <p:transition spd="slow">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p:cNvSpPr>
          <p:nvPr>
            <p:ph type="body" idx="1"/>
          </p:nvPr>
        </p:nvSpPr>
        <p:spPr>
          <a:xfrm>
            <a:off x="0" y="0"/>
            <a:ext cx="7935913" cy="5116513"/>
          </a:xfrm>
        </p:spPr>
        <p:txBody>
          <a:bodyPr/>
          <a:lstStyle/>
          <a:p>
            <a:pPr>
              <a:lnSpc>
                <a:spcPct val="80000"/>
              </a:lnSpc>
            </a:pPr>
            <a:r>
              <a:rPr lang="ru-RU" sz="2400" dirty="0" smtClean="0">
                <a:latin typeface="Corbel" pitchFamily="34" charset="0"/>
              </a:rPr>
              <a:t>Кирилло-Белозерском монастырь, Царь особо любил этот монастырь, считал себя обязанным ему за свое рождение (родители молились там о даровании наследника). Перед смертью он стал пострижеником этого монастыря и мог подарить Либерию в качестве вклада в этот монастырь. Кроме того, существует версия, что библиотека была спрятана, когда царь с семьей спасался от нападения хана Девлет-Гирея на Москву. Тогда Иван Грозный вместе с семьей и личной охраной бежал в Вологду через Белоозеро. В этой точке путь раздваивался. Можно было двигаться на Валаам или на Соловки, а можно - повернуть к Вологде. Семья поехала в Вологду, а сам Иван Васильевич некоторое время прятался на Белоозере. Вместе с царем спасали и его казну, которую везли в Вологду, но мимо Белоозера, на сотне телег, а назад привезли только на 40 телегах. Этот факт служит основой версии о том. Что Либерия спрятана в Кирилло-Белозерском монастыре. </a:t>
            </a:r>
          </a:p>
        </p:txBody>
      </p:sp>
    </p:spTree>
  </p:cSld>
  <p:clrMapOvr>
    <a:masterClrMapping/>
  </p:clrMapOvr>
  <p:transition spd="slow">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p:cNvSpPr>
          <p:nvPr>
            <p:ph type="body" idx="1"/>
          </p:nvPr>
        </p:nvSpPr>
        <p:spPr>
          <a:xfrm>
            <a:off x="0" y="0"/>
            <a:ext cx="7924800" cy="5105400"/>
          </a:xfrm>
        </p:spPr>
        <p:txBody>
          <a:bodyPr/>
          <a:lstStyle/>
          <a:p>
            <a:pPr>
              <a:lnSpc>
                <a:spcPct val="80000"/>
              </a:lnSpc>
            </a:pPr>
            <a:r>
              <a:rPr lang="ru-RU" sz="2400" dirty="0" smtClean="0">
                <a:latin typeface="Corbel" pitchFamily="34" charset="0"/>
              </a:rPr>
              <a:t>Старицкий Свято-Успенский монастырь(Тверская область)  Известно, что в 1581-1587 годах Иван Грозный не раз бывал в Старице, останавливался во дворце Старицких князей (окруженный деревянной крепостной стеной с тринадцатью башнями дворец стоял на полуострове, омываемом водами Волги и Верхней Старицы). Там государь встречался с польскими послами и вел с ними религиозные и политические диспуты. Особо следует отметить, что Иван Грозный, будучи в Старице, вел переписку с князем Андреем Курбским, который скрывался в Литве. Курбский упрекал Ивана Грозного в бессмысленном истреблении бояр и народа, на что Иван Грозный отвечал, в частности, что царь, как Бог, «даже из камня может воздвигнуть чада Авраама». Примечательно, что в письмах к Курбскому царь нередко цитировал труды греческих и римских авторов. Но ведь для того чтобы их цитировать, нужно иметь под рукой соответствующие сочинения. </a:t>
            </a:r>
            <a:endParaRPr lang="ru-RU" sz="900" dirty="0" smtClean="0"/>
          </a:p>
        </p:txBody>
      </p:sp>
    </p:spTree>
  </p:cSld>
  <p:clrMapOvr>
    <a:masterClrMapping/>
  </p:clrMapOvr>
  <p:transition spd="slow">
    <p:strips dir="l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p:cNvSpPr>
          <p:nvPr>
            <p:ph type="body" idx="1"/>
          </p:nvPr>
        </p:nvSpPr>
        <p:spPr>
          <a:xfrm>
            <a:off x="0" y="0"/>
            <a:ext cx="7924800" cy="5105400"/>
          </a:xfrm>
        </p:spPr>
        <p:txBody>
          <a:bodyPr/>
          <a:lstStyle/>
          <a:p>
            <a:pPr>
              <a:lnSpc>
                <a:spcPct val="80000"/>
              </a:lnSpc>
              <a:buFont typeface="Wingdings 2" pitchFamily="18" charset="2"/>
              <a:buNone/>
            </a:pPr>
            <a:r>
              <a:rPr lang="ru-RU" sz="2400" dirty="0" smtClean="0">
                <a:latin typeface="Corbel" pitchFamily="34" charset="0"/>
              </a:rPr>
              <a:t>Кроме того, летописные источники утверждают, что царь читал боярам в назидание наиболее поучительные, по его мнению, отрывки из этих книг. Значит, хотя бы часть своей библиотеки царь привозил в Старицу. Возможно, рукописи хранились во Введенской церкви, выстроенной Иваном Грозным или (такое также не исключено, хотя и менее вероятно) во дворце Старицких князей. Есть свидетельства, указывающие на то, что впоследствии уникальные книги были спрятаны в подземных монастырских галереях.</a:t>
            </a:r>
          </a:p>
        </p:txBody>
      </p:sp>
    </p:spTree>
  </p:cSld>
  <p:clrMapOvr>
    <a:masterClrMapping/>
  </p:clrMapOvr>
  <p:transition spd="slow">
    <p:strips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p:cNvSpPr>
          <p:nvPr>
            <p:ph type="body" idx="1"/>
          </p:nvPr>
        </p:nvSpPr>
        <p:spPr>
          <a:xfrm>
            <a:off x="0" y="0"/>
            <a:ext cx="7467600" cy="3771900"/>
          </a:xfrm>
        </p:spPr>
        <p:txBody>
          <a:bodyPr/>
          <a:lstStyle/>
          <a:p>
            <a:pPr>
              <a:lnSpc>
                <a:spcPct val="90000"/>
              </a:lnSpc>
            </a:pPr>
            <a:r>
              <a:rPr lang="ru-RU" sz="2400" dirty="0" smtClean="0">
                <a:latin typeface="Corbel" pitchFamily="34" charset="0"/>
              </a:rPr>
              <a:t>Курская область или Рязань</a:t>
            </a:r>
          </a:p>
          <a:p>
            <a:pPr>
              <a:lnSpc>
                <a:spcPct val="90000"/>
              </a:lnSpc>
            </a:pPr>
            <a:r>
              <a:rPr lang="ru-RU" sz="2400" dirty="0" smtClean="0">
                <a:latin typeface="Corbel" pitchFamily="34" charset="0"/>
              </a:rPr>
              <a:t>В записи атамана Кудеяра, попавшей к курскому воеводе, говорится: «В Курском уезде, близко от Ямской слободы, погреб с поклажей, а в том погребе 12 бочек серебряных копеек, да 4 котла жемчуга насыпаны, да лежит 1 тысяча бердышей, да мушкетов, и... книги, и Евангелие, и всякая церковная утварь, и платье, и сабля булатная». Не исключено, что речь идет именно о библиотеке царя, обоз с которой мог быть захвачен Кудеяром, совершавшем свои разбои на Северской земле, куда входила и территория Курской области.</a:t>
            </a:r>
          </a:p>
        </p:txBody>
      </p:sp>
    </p:spTree>
  </p:cSld>
  <p:clrMapOvr>
    <a:masterClrMapping/>
  </p:clrMapOvr>
  <p:transition spd="slow">
    <p:strips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1"/>
          <p:cNvSpPr txBox="1">
            <a:spLocks noChangeArrowheads="1"/>
          </p:cNvSpPr>
          <p:nvPr/>
        </p:nvSpPr>
        <p:spPr bwMode="auto">
          <a:xfrm>
            <a:off x="0" y="0"/>
            <a:ext cx="4464050" cy="5386090"/>
          </a:xfrm>
          <a:prstGeom prst="rect">
            <a:avLst/>
          </a:prstGeom>
          <a:noFill/>
          <a:ln w="9525">
            <a:noFill/>
            <a:miter lim="800000"/>
            <a:headEnd/>
            <a:tailEnd/>
          </a:ln>
        </p:spPr>
        <p:txBody>
          <a:bodyPr>
            <a:spAutoFit/>
          </a:bodyPr>
          <a:lstStyle/>
          <a:p>
            <a:pPr marL="514350" indent="-514350"/>
            <a:r>
              <a:rPr lang="ru-RU" sz="3200" dirty="0">
                <a:latin typeface="Corbel" pitchFamily="34" charset="0"/>
              </a:rPr>
              <a:t>Источники:</a:t>
            </a:r>
          </a:p>
          <a:p>
            <a:pPr marL="514350" indent="-514350">
              <a:buFont typeface="Arial" charset="0"/>
              <a:buChar char="•"/>
            </a:pPr>
            <a:r>
              <a:rPr lang="ru-RU" sz="2400" dirty="0">
                <a:latin typeface="Corbel" pitchFamily="34" charset="0"/>
              </a:rPr>
              <a:t>Журнал «Вокруг света»</a:t>
            </a:r>
          </a:p>
          <a:p>
            <a:pPr marL="514350" indent="-514350">
              <a:buFont typeface="Arial" charset="0"/>
              <a:buChar char="•"/>
            </a:pPr>
            <a:r>
              <a:rPr lang="en-US" sz="2400" dirty="0">
                <a:latin typeface="Corbel" pitchFamily="34" charset="0"/>
              </a:rPr>
              <a:t>Wikipedia.org</a:t>
            </a:r>
          </a:p>
          <a:p>
            <a:pPr marL="514350" indent="-514350">
              <a:buFont typeface="Arial" charset="0"/>
              <a:buChar char="•"/>
            </a:pPr>
            <a:r>
              <a:rPr lang="en-US" sz="2400" dirty="0">
                <a:latin typeface="Corbel" pitchFamily="34" charset="0"/>
              </a:rPr>
              <a:t>Russian7.ru</a:t>
            </a:r>
          </a:p>
          <a:p>
            <a:pPr marL="514350" indent="-514350">
              <a:buFont typeface="Arial" charset="0"/>
              <a:buChar char="•"/>
            </a:pPr>
            <a:r>
              <a:rPr lang="en-US" sz="2400" dirty="0">
                <a:latin typeface="Corbel" pitchFamily="34" charset="0"/>
              </a:rPr>
              <a:t>i-fact.ru</a:t>
            </a:r>
          </a:p>
          <a:p>
            <a:pPr marL="514350" indent="-514350">
              <a:buFont typeface="Arial" charset="0"/>
              <a:buChar char="•"/>
            </a:pPr>
            <a:r>
              <a:rPr lang="ru-RU" sz="2400" dirty="0">
                <a:latin typeface="Corbel" pitchFamily="34" charset="0"/>
              </a:rPr>
              <a:t>Газета «Аргументы и факты»</a:t>
            </a:r>
          </a:p>
          <a:p>
            <a:pPr marL="514350" indent="-514350">
              <a:buFont typeface="Arial" charset="0"/>
              <a:buChar char="•"/>
            </a:pPr>
            <a:r>
              <a:rPr lang="en-US" sz="2400" dirty="0" smtClean="0">
                <a:latin typeface="Corbel" pitchFamily="34" charset="0"/>
              </a:rPr>
              <a:t>Kin-demianovo.ru</a:t>
            </a:r>
            <a:endParaRPr lang="ru-RU" sz="2400" dirty="0" smtClean="0">
              <a:latin typeface="Corbel" pitchFamily="34" charset="0"/>
            </a:endParaRPr>
          </a:p>
          <a:p>
            <a:pPr marL="514350" indent="-514350">
              <a:buFont typeface="Arial" charset="0"/>
              <a:buChar char="•"/>
            </a:pPr>
            <a:r>
              <a:rPr lang="ru-RU" sz="2400" dirty="0" smtClean="0">
                <a:latin typeface="Corbel" pitchFamily="34" charset="0"/>
              </a:rPr>
              <a:t>Газета «Уездный город А» (</a:t>
            </a:r>
            <a:r>
              <a:rPr lang="en-US" sz="2400" dirty="0" smtClean="0">
                <a:latin typeface="Corbel" pitchFamily="34" charset="0"/>
                <a:hlinkClick r:id="rId3"/>
              </a:rPr>
              <a:t>http://www.alexnews.info/</a:t>
            </a:r>
            <a:r>
              <a:rPr lang="ru-RU" sz="2400" dirty="0" smtClean="0">
                <a:latin typeface="Corbel" pitchFamily="34" charset="0"/>
              </a:rPr>
              <a:t>)</a:t>
            </a:r>
          </a:p>
          <a:p>
            <a:pPr marL="514350" indent="-514350">
              <a:buFont typeface="Arial" charset="0"/>
              <a:buChar char="•"/>
            </a:pPr>
            <a:r>
              <a:rPr lang="en-US" sz="2400" dirty="0" smtClean="0">
                <a:latin typeface="Corbel" pitchFamily="34" charset="0"/>
                <a:hlinkClick r:id="rId4"/>
              </a:rPr>
              <a:t>www.bibliotekar.ru</a:t>
            </a:r>
            <a:endParaRPr lang="en-US" sz="2400" dirty="0" smtClean="0">
              <a:latin typeface="Corbel" pitchFamily="34" charset="0"/>
            </a:endParaRPr>
          </a:p>
          <a:p>
            <a:pPr marL="514350" indent="-514350">
              <a:buFont typeface="Arial" charset="0"/>
              <a:buChar char="•"/>
            </a:pPr>
            <a:r>
              <a:rPr lang="en-US" sz="2400" dirty="0" smtClean="0">
                <a:latin typeface="Corbel" pitchFamily="34" charset="0"/>
              </a:rPr>
              <a:t>Mystage.ru</a:t>
            </a:r>
            <a:endParaRPr lang="ru-RU" sz="2400" dirty="0" smtClean="0">
              <a:latin typeface="Corbel" pitchFamily="34" charset="0"/>
            </a:endParaRPr>
          </a:p>
          <a:p>
            <a:pPr marL="514350" indent="-514350">
              <a:buFont typeface="Arial" charset="0"/>
              <a:buChar char="•"/>
            </a:pPr>
            <a:r>
              <a:rPr lang="en-US" sz="2400" dirty="0" smtClean="0">
                <a:latin typeface="Corbel" pitchFamily="34" charset="0"/>
              </a:rPr>
              <a:t>Planeta.strussa.com</a:t>
            </a:r>
          </a:p>
          <a:p>
            <a:pPr marL="514350" indent="-514350">
              <a:buFont typeface="Arial" charset="0"/>
              <a:buChar char="•"/>
            </a:pPr>
            <a:r>
              <a:rPr lang="en-US" sz="2400" dirty="0" smtClean="0">
                <a:latin typeface="Corbel" pitchFamily="34" charset="0"/>
              </a:rPr>
              <a:t>Wpapers.ru</a:t>
            </a:r>
            <a:endParaRPr lang="ru-RU" sz="2400" dirty="0" smtClean="0">
              <a:latin typeface="Corbel" pitchFamily="34" charset="0"/>
            </a:endParaRPr>
          </a:p>
          <a:p>
            <a:pPr marL="514350" indent="-514350">
              <a:buFont typeface="Arial" charset="0"/>
              <a:buChar char="•"/>
            </a:pPr>
            <a:r>
              <a:rPr lang="en-US" sz="2400" dirty="0" smtClean="0">
                <a:latin typeface="Corbel" pitchFamily="34" charset="0"/>
              </a:rPr>
              <a:t>Visitvologda.ru</a:t>
            </a:r>
            <a:endParaRPr lang="ru-RU" sz="2400" dirty="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p:cNvSpPr>
          <p:nvPr>
            <p:ph type="body" idx="1"/>
          </p:nvPr>
        </p:nvSpPr>
        <p:spPr>
          <a:xfrm>
            <a:off x="0" y="0"/>
            <a:ext cx="7467600" cy="3771900"/>
          </a:xfrm>
        </p:spPr>
        <p:txBody>
          <a:bodyPr/>
          <a:lstStyle/>
          <a:p>
            <a:pPr eaLnBrk="1" hangingPunct="1">
              <a:lnSpc>
                <a:spcPct val="90000"/>
              </a:lnSpc>
              <a:spcBef>
                <a:spcPct val="0"/>
              </a:spcBef>
              <a:buClrTx/>
              <a:buSzTx/>
              <a:buFontTx/>
              <a:buNone/>
            </a:pPr>
            <a:r>
              <a:rPr lang="ru-RU" sz="2400" dirty="0" smtClean="0">
                <a:latin typeface="Corbel" pitchFamily="34" charset="0"/>
              </a:rPr>
              <a:t>По приказу Ивана Грозного организовывались школы в городах</a:t>
            </a:r>
            <a:r>
              <a:rPr lang="en-US" sz="2400" dirty="0" smtClean="0">
                <a:latin typeface="Corbel" pitchFamily="34" charset="0"/>
              </a:rPr>
              <a:t>;</a:t>
            </a:r>
            <a:r>
              <a:rPr lang="ru-RU" sz="2400" dirty="0" smtClean="0">
                <a:latin typeface="Corbel" pitchFamily="34" charset="0"/>
              </a:rPr>
              <a:t> в Александровой слободе было создано нечто наподобие консерватории, где работали лучшие музыкальные мастера</a:t>
            </a:r>
            <a:r>
              <a:rPr lang="en-US" sz="2400" dirty="0" smtClean="0">
                <a:latin typeface="Corbel" pitchFamily="34" charset="0"/>
              </a:rPr>
              <a:t>; </a:t>
            </a:r>
            <a:r>
              <a:rPr lang="ru-RU" sz="2400" dirty="0" smtClean="0">
                <a:latin typeface="Corbel" pitchFamily="34" charset="0"/>
              </a:rPr>
              <a:t>способствовал развитию книгопечатанья на Руси.</a:t>
            </a:r>
          </a:p>
          <a:p>
            <a:pPr eaLnBrk="1" hangingPunct="1">
              <a:lnSpc>
                <a:spcPct val="90000"/>
              </a:lnSpc>
            </a:pPr>
            <a:r>
              <a:rPr lang="ru-RU" sz="2400" dirty="0" smtClean="0">
                <a:latin typeface="Corbel" pitchFamily="34" charset="0"/>
              </a:rPr>
              <a:t>Царь </a:t>
            </a:r>
            <a:r>
              <a:rPr lang="ru-RU" sz="2400" dirty="0" smtClean="0">
                <a:latin typeface="Corbel" pitchFamily="34" charset="0"/>
              </a:rPr>
              <a:t>любил </a:t>
            </a:r>
            <a:r>
              <a:rPr lang="ru-RU" sz="2400" dirty="0" smtClean="0">
                <a:latin typeface="Corbel" pitchFamily="34" charset="0"/>
              </a:rPr>
              <a:t>ездить по монастырям, интересовался описанием жизни великих </a:t>
            </a:r>
            <a:r>
              <a:rPr lang="ru-RU" sz="2400" dirty="0" smtClean="0">
                <a:latin typeface="Corbel" pitchFamily="34" charset="0"/>
              </a:rPr>
              <a:t>правителей</a:t>
            </a:r>
            <a:r>
              <a:rPr lang="ru-RU" sz="2400" dirty="0" smtClean="0">
                <a:latin typeface="Corbel" pitchFamily="34" charset="0"/>
              </a:rPr>
              <a:t> </a:t>
            </a:r>
            <a:r>
              <a:rPr lang="ru-RU" sz="2400" dirty="0" smtClean="0">
                <a:latin typeface="Corbel" pitchFamily="34" charset="0"/>
              </a:rPr>
              <a:t>прошлого. Предполагается, что Иван унаследовал от бабушки ценнейшую библиотеку древних рукописей. </a:t>
            </a:r>
          </a:p>
          <a:p>
            <a:pPr eaLnBrk="1" hangingPunct="1">
              <a:lnSpc>
                <a:spcPct val="90000"/>
              </a:lnSpc>
              <a:spcBef>
                <a:spcPct val="0"/>
              </a:spcBef>
              <a:buClrTx/>
              <a:buSzTx/>
              <a:buFontTx/>
              <a:buNone/>
            </a:pPr>
            <a:endParaRPr lang="ru-RU" sz="2400" dirty="0" smtClean="0">
              <a:latin typeface="Corbel" pitchFamily="34" charset="0"/>
            </a:endParaRPr>
          </a:p>
        </p:txBody>
      </p:sp>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S"/>
          <p:cNvPicPr>
            <a:picLocks noChangeAspect="1" noChangeArrowheads="1"/>
          </p:cNvPicPr>
          <p:nvPr/>
        </p:nvPicPr>
        <p:blipFill>
          <a:blip r:embed="rId2" cstate="print"/>
          <a:srcRect/>
          <a:stretch>
            <a:fillRect/>
          </a:stretch>
        </p:blipFill>
        <p:spPr bwMode="auto">
          <a:xfrm>
            <a:off x="0" y="0"/>
            <a:ext cx="1800225" cy="2736850"/>
          </a:xfrm>
          <a:prstGeom prst="rect">
            <a:avLst/>
          </a:prstGeom>
          <a:noFill/>
          <a:ln w="9525">
            <a:noFill/>
            <a:miter lim="800000"/>
            <a:headEnd/>
            <a:tailEnd/>
          </a:ln>
        </p:spPr>
      </p:pic>
      <p:sp>
        <p:nvSpPr>
          <p:cNvPr id="19458" name="Rectangle 1"/>
          <p:cNvSpPr>
            <a:spLocks noChangeArrowheads="1"/>
          </p:cNvSpPr>
          <p:nvPr/>
        </p:nvSpPr>
        <p:spPr bwMode="auto">
          <a:xfrm>
            <a:off x="1835696" y="409228"/>
            <a:ext cx="7163842" cy="4524315"/>
          </a:xfrm>
          <a:prstGeom prst="rect">
            <a:avLst/>
          </a:prstGeom>
          <a:noFill/>
          <a:ln w="9525">
            <a:noFill/>
            <a:miter lim="800000"/>
            <a:headEnd/>
            <a:tailEnd/>
          </a:ln>
        </p:spPr>
        <p:txBody>
          <a:bodyPr wrap="square">
            <a:spAutoFit/>
          </a:bodyPr>
          <a:lstStyle/>
          <a:p>
            <a:r>
              <a:rPr lang="ru-RU" sz="2400" dirty="0">
                <a:latin typeface="Corbel" pitchFamily="34" charset="0"/>
              </a:rPr>
              <a:t>Основательницей Либерии по </a:t>
            </a:r>
            <a:r>
              <a:rPr lang="ru-RU" sz="2400" dirty="0" smtClean="0">
                <a:latin typeface="Corbel" pitchFamily="34" charset="0"/>
              </a:rPr>
              <a:t>праву </a:t>
            </a:r>
            <a:r>
              <a:rPr lang="ru-RU" sz="2400" dirty="0">
                <a:latin typeface="Corbel" pitchFamily="34" charset="0"/>
              </a:rPr>
              <a:t>считается бабушка </a:t>
            </a:r>
            <a:r>
              <a:rPr lang="ru-RU" sz="2400" dirty="0" smtClean="0">
                <a:latin typeface="Corbel" pitchFamily="34" charset="0"/>
              </a:rPr>
              <a:t>Грозного, </a:t>
            </a:r>
            <a:r>
              <a:rPr lang="ru-RU" sz="2400" b="1" dirty="0">
                <a:latin typeface="Corbel" pitchFamily="34" charset="0"/>
              </a:rPr>
              <a:t>Софья Палеолог. </a:t>
            </a:r>
            <a:r>
              <a:rPr lang="ru-RU" sz="2400" dirty="0">
                <a:latin typeface="Corbel" pitchFamily="34" charset="0"/>
              </a:rPr>
              <a:t>Выйдя замуж за </a:t>
            </a:r>
            <a:r>
              <a:rPr lang="ru-RU" sz="2400" b="1" dirty="0">
                <a:latin typeface="Corbel" pitchFamily="34" charset="0"/>
              </a:rPr>
              <a:t>великого князя Московского Ивана III</a:t>
            </a:r>
            <a:r>
              <a:rPr lang="ru-RU" sz="2400" dirty="0" smtClean="0">
                <a:latin typeface="Corbel" pitchFamily="34" charset="0"/>
              </a:rPr>
              <a:t>,</a:t>
            </a:r>
            <a:r>
              <a:rPr lang="ru-RU" sz="2400" b="1" dirty="0" smtClean="0">
                <a:latin typeface="Corbel" pitchFamily="34" charset="0"/>
              </a:rPr>
              <a:t> </a:t>
            </a:r>
            <a:r>
              <a:rPr lang="ru-RU" sz="2400" b="1" dirty="0">
                <a:latin typeface="Corbel" pitchFamily="34" charset="0"/>
              </a:rPr>
              <a:t>племянница византийского императора Константина XI</a:t>
            </a:r>
            <a:r>
              <a:rPr lang="ru-RU" sz="2400" dirty="0">
                <a:latin typeface="Corbel" pitchFamily="34" charset="0"/>
              </a:rPr>
              <a:t>, привезла в столицу Руси 30 (по другим данным - 70) возов с книгами - библиотеку. Это была часть её приданого. Согласно легенде, библиотека </a:t>
            </a:r>
            <a:r>
              <a:rPr lang="ru-RU" sz="2400" dirty="0" smtClean="0">
                <a:latin typeface="Corbel" pitchFamily="34" charset="0"/>
              </a:rPr>
              <a:t> </a:t>
            </a:r>
            <a:r>
              <a:rPr lang="ru-RU" sz="2400" dirty="0">
                <a:latin typeface="Corbel" pitchFamily="34" charset="0"/>
              </a:rPr>
              <a:t>изначально принадлежала византийским императорам и собиралась на протяжении многих веков. Последним из императоров, владевших библиотекой, и был </a:t>
            </a:r>
            <a:r>
              <a:rPr lang="ru-RU" sz="2400" b="1" dirty="0">
                <a:latin typeface="Corbel" pitchFamily="34" charset="0"/>
              </a:rPr>
              <a:t>Константин XI, дядя Софьи</a:t>
            </a:r>
            <a:r>
              <a:rPr lang="ru-RU" sz="2400" dirty="0">
                <a:latin typeface="Corbel" pitchFamily="34" charset="0"/>
              </a:rPr>
              <a:t>. </a:t>
            </a:r>
          </a:p>
        </p:txBody>
      </p:sp>
    </p:spTree>
  </p:cSld>
  <p:clrMapOvr>
    <a:masterClrMapping/>
  </p:clrMapOvr>
  <p:transition spd="slow">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type="body" idx="1"/>
          </p:nvPr>
        </p:nvSpPr>
        <p:spPr>
          <a:xfrm>
            <a:off x="0" y="1849388"/>
            <a:ext cx="7812360" cy="1922512"/>
          </a:xfrm>
        </p:spPr>
        <p:txBody>
          <a:bodyPr/>
          <a:lstStyle/>
          <a:p>
            <a:pPr eaLnBrk="1" hangingPunct="1">
              <a:spcBef>
                <a:spcPct val="0"/>
              </a:spcBef>
              <a:buClrTx/>
              <a:buSzTx/>
              <a:buFontTx/>
              <a:buNone/>
            </a:pPr>
            <a:r>
              <a:rPr lang="ru-RU" sz="2400" dirty="0" smtClean="0">
                <a:latin typeface="Corbel" pitchFamily="34" charset="0"/>
              </a:rPr>
              <a:t>После захвата Константинополя в 1453 году турками-османами в числе прочих вещей книжное собрание было вывезено императорской семьей в Рим, где Палеологи поселились при дворе папы </a:t>
            </a:r>
            <a:r>
              <a:rPr lang="ru-RU" sz="2400" dirty="0" smtClean="0">
                <a:latin typeface="Corbel" pitchFamily="34" charset="0"/>
              </a:rPr>
              <a:t>римского </a:t>
            </a:r>
            <a:r>
              <a:rPr lang="ru-RU" sz="2400" dirty="0" err="1" smtClean="0">
                <a:latin typeface="Corbel" pitchFamily="34" charset="0"/>
              </a:rPr>
              <a:t>Сикста</a:t>
            </a:r>
            <a:r>
              <a:rPr lang="ru-RU" sz="2400" dirty="0" smtClean="0">
                <a:latin typeface="Corbel" pitchFamily="34" charset="0"/>
              </a:rPr>
              <a:t> </a:t>
            </a:r>
            <a:r>
              <a:rPr lang="en-US" sz="2400" dirty="0" smtClean="0">
                <a:latin typeface="Corbel" pitchFamily="34" charset="0"/>
              </a:rPr>
              <a:t>IV</a:t>
            </a:r>
            <a:r>
              <a:rPr lang="ru-RU" sz="2400" dirty="0" smtClean="0">
                <a:latin typeface="Corbel" pitchFamily="34" charset="0"/>
              </a:rPr>
              <a:t>.</a:t>
            </a:r>
          </a:p>
          <a:p>
            <a:pPr eaLnBrk="1" hangingPunct="1">
              <a:spcBef>
                <a:spcPct val="0"/>
              </a:spcBef>
              <a:buClrTx/>
              <a:buSzTx/>
              <a:buFontTx/>
              <a:buNone/>
            </a:pPr>
            <a:r>
              <a:rPr lang="ru-RU" sz="2400" dirty="0" smtClean="0">
                <a:latin typeface="Corbel" pitchFamily="34" charset="0"/>
              </a:rPr>
              <a:t>Библиотека содержала сотни фолиантов на древнегреческом, латинском и древнееврейском языках, часть которых была в собрании ещё античной Александрийской библиотеки. </a:t>
            </a:r>
          </a:p>
          <a:p>
            <a:endParaRPr lang="ru-RU" sz="2400" dirty="0" smtClean="0"/>
          </a:p>
        </p:txBody>
      </p:sp>
    </p:spTree>
  </p:cSld>
  <p:clrMapOvr>
    <a:masterClrMapping/>
  </p:clrMapOvr>
  <p:transition spd="slow">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0"/>
            <a:ext cx="5148263" cy="6001643"/>
          </a:xfrm>
          <a:prstGeom prst="rect">
            <a:avLst/>
          </a:prstGeom>
          <a:noFill/>
          <a:ln w="9525">
            <a:noFill/>
            <a:miter lim="800000"/>
            <a:headEnd/>
            <a:tailEnd/>
          </a:ln>
        </p:spPr>
        <p:txBody>
          <a:bodyPr>
            <a:spAutoFit/>
          </a:bodyPr>
          <a:lstStyle/>
          <a:p>
            <a:r>
              <a:rPr lang="ru-RU" sz="2400" dirty="0">
                <a:latin typeface="Corbel" pitchFamily="34" charset="0"/>
              </a:rPr>
              <a:t>Пережив в Москве очередной пожар, </a:t>
            </a:r>
            <a:r>
              <a:rPr lang="ru-RU" sz="2400" dirty="0" smtClean="0">
                <a:latin typeface="Corbel" pitchFamily="34" charset="0"/>
              </a:rPr>
              <a:t>Софья</a:t>
            </a:r>
            <a:r>
              <a:rPr lang="ru-RU" sz="2400" dirty="0" smtClean="0">
                <a:latin typeface="Corbel" pitchFamily="34" charset="0"/>
              </a:rPr>
              <a:t> </a:t>
            </a:r>
            <a:r>
              <a:rPr lang="ru-RU" sz="2400" dirty="0">
                <a:latin typeface="Corbel" pitchFamily="34" charset="0"/>
              </a:rPr>
              <a:t>убедила мужа радикально перестроить Кремль, заменив дерево кирпичом и белым камнем (именно с тех пор Москву стали называть Белокаменной). </a:t>
            </a:r>
          </a:p>
          <a:p>
            <a:r>
              <a:rPr lang="ru-RU" sz="2400" dirty="0">
                <a:latin typeface="Corbel" pitchFamily="34" charset="0"/>
              </a:rPr>
              <a:t>По инициативе Софьи в Россию выписали из Болоньи знаменитого архитектора и инженера Аристотеля Фиораванти, который будто бы построил под Кремлём подземный тайник для привезённых из Византии книжных сокровищ. Защищая от пожара, книги берегли в сундуках в подземных хранилищах. </a:t>
            </a:r>
          </a:p>
          <a:p>
            <a:endParaRPr lang="ru-RU" sz="2400" dirty="0">
              <a:latin typeface="Corbel" pitchFamily="34" charset="0"/>
            </a:endParaRPr>
          </a:p>
        </p:txBody>
      </p:sp>
      <p:pic>
        <p:nvPicPr>
          <p:cNvPr id="21507" name="Picture 3" descr="Lorenzo_Lotto_076"/>
          <p:cNvPicPr>
            <a:picLocks noChangeAspect="1" noChangeArrowheads="1"/>
          </p:cNvPicPr>
          <p:nvPr/>
        </p:nvPicPr>
        <p:blipFill>
          <a:blip r:embed="rId2" cstate="print"/>
          <a:srcRect/>
          <a:stretch>
            <a:fillRect/>
          </a:stretch>
        </p:blipFill>
        <p:spPr bwMode="auto">
          <a:xfrm>
            <a:off x="5076825" y="625475"/>
            <a:ext cx="3240088" cy="2387600"/>
          </a:xfrm>
          <a:prstGeom prst="rect">
            <a:avLst/>
          </a:prstGeom>
          <a:noFill/>
        </p:spPr>
      </p:pic>
      <p:sp>
        <p:nvSpPr>
          <p:cNvPr id="12" name="Rounded Rectangle 11"/>
          <p:cNvSpPr/>
          <p:nvPr/>
        </p:nvSpPr>
        <p:spPr>
          <a:xfrm>
            <a:off x="5076825" y="3001963"/>
            <a:ext cx="3240088" cy="1295400"/>
          </a:xfrm>
          <a:prstGeom prst="roundRect">
            <a:avLst>
              <a:gd name="adj" fmla="val 1780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2000" dirty="0">
                <a:solidFill>
                  <a:srgbClr val="FFFFFF"/>
                </a:solidFill>
                <a:latin typeface="Comic Sans MS" pitchFamily="66" charset="0"/>
              </a:rPr>
              <a:t>Л. Лотто – воображаемый портрет Аристотеля Фиораванти, </a:t>
            </a:r>
          </a:p>
        </p:txBody>
      </p:sp>
    </p:spTree>
  </p:cSld>
  <p:clrMapOvr>
    <a:masterClrMapping/>
  </p:clrMapOvr>
  <p:transition spd="slow">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p:cNvSpPr>
          <p:nvPr>
            <p:ph type="body" idx="1"/>
          </p:nvPr>
        </p:nvSpPr>
        <p:spPr>
          <a:xfrm>
            <a:off x="0" y="0"/>
            <a:ext cx="4932363" cy="4911725"/>
          </a:xfrm>
        </p:spPr>
        <p:txBody>
          <a:bodyPr/>
          <a:lstStyle/>
          <a:p>
            <a:pPr eaLnBrk="1" hangingPunct="1">
              <a:lnSpc>
                <a:spcPct val="80000"/>
              </a:lnSpc>
            </a:pPr>
            <a:r>
              <a:rPr lang="ru-RU" sz="2400" dirty="0" smtClean="0">
                <a:latin typeface="Corbel" pitchFamily="34" charset="0"/>
              </a:rPr>
              <a:t>Предполагают, </a:t>
            </a:r>
            <a:r>
              <a:rPr lang="ru-RU" sz="2400" dirty="0" smtClean="0">
                <a:latin typeface="Corbel" pitchFamily="34" charset="0"/>
              </a:rPr>
              <a:t>что книги Либерии переводились на руссский. Сын Ивана III Василий </a:t>
            </a:r>
            <a:r>
              <a:rPr lang="en-US" sz="2400" dirty="0" smtClean="0">
                <a:latin typeface="Corbel" pitchFamily="34" charset="0"/>
              </a:rPr>
              <a:t>III</a:t>
            </a:r>
            <a:r>
              <a:rPr lang="ru-RU" sz="2400" dirty="0" smtClean="0">
                <a:latin typeface="Corbel" pitchFamily="34" charset="0"/>
              </a:rPr>
              <a:t> привлёк к этому известного учёного Максима Грека. Упоминание об этом вместе с «описью» библиотеки присутствует в «Сказаниях о Максиме Греке», однако многие историки считают эти записи позднейшей подделкой. В сказании говорится: </a:t>
            </a:r>
            <a:r>
              <a:rPr lang="en-US" sz="2400" dirty="0" smtClean="0">
                <a:latin typeface="Corbel" pitchFamily="34" charset="0"/>
              </a:rPr>
              <a:t>“</a:t>
            </a:r>
            <a:r>
              <a:rPr lang="ru-RU" sz="2400" i="1" dirty="0" smtClean="0">
                <a:latin typeface="Corbel" pitchFamily="34" charset="0"/>
              </a:rPr>
              <a:t>отверзе царские сокровища древних великих князей прародителей своих и обреете в некоторых палатах бесчисленное множество греческих книг, словенским же людям отнюдь неразумны.</a:t>
            </a:r>
            <a:r>
              <a:rPr lang="en-US" sz="2400" dirty="0" smtClean="0">
                <a:latin typeface="Corbel" pitchFamily="34" charset="0"/>
              </a:rPr>
              <a:t>”</a:t>
            </a:r>
            <a:r>
              <a:rPr lang="ru-RU" sz="2400" dirty="0" smtClean="0">
                <a:latin typeface="Corbel" pitchFamily="34" charset="0"/>
              </a:rPr>
              <a:t> </a:t>
            </a:r>
          </a:p>
        </p:txBody>
      </p:sp>
      <p:pic>
        <p:nvPicPr>
          <p:cNvPr id="22531" name="Picture 3" descr="Максим Грек.jpg"/>
          <p:cNvPicPr>
            <a:picLocks noChangeAspect="1" noChangeArrowheads="1"/>
          </p:cNvPicPr>
          <p:nvPr/>
        </p:nvPicPr>
        <p:blipFill>
          <a:blip r:embed="rId2" cstate="print"/>
          <a:srcRect/>
          <a:stretch>
            <a:fillRect/>
          </a:stretch>
        </p:blipFill>
        <p:spPr bwMode="auto">
          <a:xfrm>
            <a:off x="5003800" y="193675"/>
            <a:ext cx="3000375" cy="3744913"/>
          </a:xfrm>
          <a:prstGeom prst="rect">
            <a:avLst/>
          </a:prstGeom>
          <a:noFill/>
        </p:spPr>
      </p:pic>
      <p:sp>
        <p:nvSpPr>
          <p:cNvPr id="12" name="Rounded Rectangle 11"/>
          <p:cNvSpPr/>
          <p:nvPr/>
        </p:nvSpPr>
        <p:spPr>
          <a:xfrm>
            <a:off x="5148263" y="3937000"/>
            <a:ext cx="2808287" cy="720725"/>
          </a:xfrm>
          <a:prstGeom prst="roundRect">
            <a:avLst>
              <a:gd name="adj" fmla="val 1780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2000" dirty="0">
                <a:solidFill>
                  <a:srgbClr val="FFFFFF"/>
                </a:solidFill>
                <a:latin typeface="Comic Sans MS" pitchFamily="66" charset="0"/>
              </a:rPr>
              <a:t>Максим </a:t>
            </a:r>
            <a:r>
              <a:rPr lang="ru-RU" sz="2000" dirty="0" smtClean="0">
                <a:solidFill>
                  <a:srgbClr val="FFFFFF"/>
                </a:solidFill>
                <a:latin typeface="Comic Sans MS" pitchFamily="66" charset="0"/>
              </a:rPr>
              <a:t>Грек - икона</a:t>
            </a:r>
            <a:endParaRPr lang="ru-RU" sz="2000" dirty="0">
              <a:solidFill>
                <a:srgbClr val="FFFFFF"/>
              </a:solidFill>
              <a:latin typeface="Comic Sans MS" pitchFamily="66" charset="0"/>
            </a:endParaRPr>
          </a:p>
        </p:txBody>
      </p:sp>
      <p:pic>
        <p:nvPicPr>
          <p:cNvPr id="22535" name="Picture 7" descr="Василий III"/>
          <p:cNvPicPr>
            <a:picLocks noChangeAspect="1" noChangeArrowheads="1"/>
          </p:cNvPicPr>
          <p:nvPr/>
        </p:nvPicPr>
        <p:blipFill>
          <a:blip r:embed="rId3" cstate="print"/>
          <a:srcRect/>
          <a:stretch>
            <a:fillRect/>
          </a:stretch>
        </p:blipFill>
        <p:spPr bwMode="auto">
          <a:xfrm>
            <a:off x="4859338" y="120650"/>
            <a:ext cx="3495675" cy="4032250"/>
          </a:xfrm>
          <a:prstGeom prst="rect">
            <a:avLst/>
          </a:prstGeom>
          <a:noFill/>
        </p:spPr>
      </p:pic>
      <p:sp>
        <p:nvSpPr>
          <p:cNvPr id="2" name="Rounded Rectangle 11"/>
          <p:cNvSpPr/>
          <p:nvPr/>
        </p:nvSpPr>
        <p:spPr>
          <a:xfrm>
            <a:off x="4932040" y="4153644"/>
            <a:ext cx="3311525" cy="720725"/>
          </a:xfrm>
          <a:prstGeom prst="roundRect">
            <a:avLst>
              <a:gd name="adj" fmla="val 1780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2000" dirty="0">
                <a:solidFill>
                  <a:srgbClr val="FFFFFF"/>
                </a:solidFill>
                <a:latin typeface="Comic Sans MS" pitchFamily="66" charset="0"/>
              </a:rPr>
              <a:t>Андре </a:t>
            </a:r>
            <a:r>
              <a:rPr lang="ru-RU" sz="2000" dirty="0" err="1" smtClean="0">
                <a:solidFill>
                  <a:srgbClr val="FFFFFF"/>
                </a:solidFill>
                <a:latin typeface="Comic Sans MS" pitchFamily="66" charset="0"/>
              </a:rPr>
              <a:t>Теве</a:t>
            </a:r>
            <a:r>
              <a:rPr lang="ru-RU" sz="2000" dirty="0" smtClean="0">
                <a:solidFill>
                  <a:srgbClr val="FFFFFF"/>
                </a:solidFill>
                <a:latin typeface="Comic Sans MS" pitchFamily="66" charset="0"/>
              </a:rPr>
              <a:t>. </a:t>
            </a:r>
          </a:p>
          <a:p>
            <a:r>
              <a:rPr lang="ru-RU" sz="2000" dirty="0" smtClean="0">
                <a:solidFill>
                  <a:srgbClr val="FFFFFF"/>
                </a:solidFill>
                <a:latin typeface="Comic Sans MS" pitchFamily="66" charset="0"/>
              </a:rPr>
              <a:t>Василий </a:t>
            </a:r>
            <a:r>
              <a:rPr lang="en-US" sz="2000" dirty="0">
                <a:solidFill>
                  <a:srgbClr val="FFFFFF"/>
                </a:solidFill>
                <a:latin typeface="Comic Sans MS" pitchFamily="66" charset="0"/>
              </a:rPr>
              <a:t>III</a:t>
            </a:r>
            <a:endParaRPr lang="ru-RU" sz="2000" dirty="0">
              <a:solidFill>
                <a:srgbClr val="FFFFFF"/>
              </a:solidFill>
              <a:latin typeface="Comic Sans MS" pitchFamily="66" charset="0"/>
            </a:endParaRPr>
          </a:p>
        </p:txBody>
      </p:sp>
    </p:spTree>
  </p:cSld>
  <p:clrMapOvr>
    <a:masterClrMapping/>
  </p:clrMapOvr>
  <p:transition spd="slow">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0" y="0"/>
            <a:ext cx="7467600" cy="4911725"/>
          </a:xfrm>
        </p:spPr>
        <p:txBody>
          <a:bodyPr/>
          <a:lstStyle/>
          <a:p>
            <a:pPr eaLnBrk="1" hangingPunct="1"/>
            <a:r>
              <a:rPr lang="ru-RU" sz="2400" dirty="0" smtClean="0">
                <a:latin typeface="Corbel" pitchFamily="34" charset="0"/>
              </a:rPr>
              <a:t>Возможно, библиотека была пополнена Иваном </a:t>
            </a:r>
            <a:r>
              <a:rPr lang="en-US" sz="2400" dirty="0" smtClean="0">
                <a:latin typeface="Corbel" pitchFamily="34" charset="0"/>
              </a:rPr>
              <a:t>IV</a:t>
            </a:r>
            <a:r>
              <a:rPr lang="ru-RU" sz="2400" dirty="0" smtClean="0">
                <a:latin typeface="Corbel" pitchFamily="34" charset="0"/>
              </a:rPr>
              <a:t>, по приказу которого в разных странах скупались редкие книги. Есть предположения о том, что частью царского собрания стала не менее легендарная библиотека Ярослава Мудрого. Есть версия, что, завоевав Казань, царь Иван IV присовокупил рукописи средневековых арабских исследователей из собрания казанского хана. </a:t>
            </a:r>
          </a:p>
        </p:txBody>
      </p:sp>
    </p:spTree>
  </p:cSld>
  <p:clrMapOvr>
    <a:masterClrMapping/>
  </p:clrMapOvr>
  <p:transition spd="slow">
    <p:strips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1229</TotalTime>
  <Words>1197</Words>
  <Application>Microsoft Office PowerPoint</Application>
  <PresentationFormat>Экран (16:10)</PresentationFormat>
  <Paragraphs>100</Paragraphs>
  <Slides>34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Technic</vt:lpstr>
      <vt:lpstr>Библиотека  Ивана грозного</vt:lpstr>
      <vt:lpstr>Слайд 2</vt:lpstr>
      <vt:lpstr>Слайд 3</vt:lpstr>
      <vt:lpstr>Слайд 4</vt:lpstr>
      <vt:lpstr>Слайд 5</vt:lpstr>
      <vt:lpstr>Слайд 6</vt:lpstr>
      <vt:lpstr>Слайд 7</vt:lpstr>
      <vt:lpstr>Слайд 8</vt:lpstr>
      <vt:lpstr>Слайд 9</vt:lpstr>
      <vt:lpstr>Либерия - выдумка</vt:lpstr>
      <vt:lpstr>Слайд 11</vt:lpstr>
      <vt:lpstr>Слайд 12</vt:lpstr>
      <vt:lpstr>Доказательства существования Либерии</vt:lpstr>
      <vt:lpstr>Слайд 14</vt:lpstr>
      <vt:lpstr>Слайд 15</vt:lpstr>
      <vt:lpstr>Слайд 16</vt:lpstr>
      <vt:lpstr>Слайд 17</vt:lpstr>
      <vt:lpstr>Слайд 18</vt:lpstr>
      <vt:lpstr>Судьба Либерии</vt:lpstr>
      <vt:lpstr>Поиски библиотеки</vt:lpstr>
      <vt:lpstr>Слайд 21</vt:lpstr>
      <vt:lpstr>Слайд 22</vt:lpstr>
      <vt:lpstr>Слайд 23</vt:lpstr>
      <vt:lpstr>Слайд 24</vt:lpstr>
      <vt:lpstr>Предполагаемое место нахождения Либерии</vt:lpstr>
      <vt:lpstr>Слайд 26</vt:lpstr>
      <vt:lpstr>Слайд 27</vt:lpstr>
      <vt:lpstr>Слайд 28</vt:lpstr>
      <vt:lpstr>Слайд 29</vt:lpstr>
      <vt:lpstr>Слайд 30</vt:lpstr>
      <vt:lpstr>Слайд 31</vt:lpstr>
      <vt:lpstr>Слайд 32</vt:lpstr>
      <vt:lpstr>Слайд 33</vt:lpstr>
      <vt:lpstr>Слайд 34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Иван IV Грозный</dc:title>
  <dc:creator>foxolga</dc:creator>
  <cp:lastModifiedBy>USER-1</cp:lastModifiedBy>
  <cp:revision>132</cp:revision>
  <dcterms:created xsi:type="dcterms:W3CDTF">2016-08-15T12:18:23Z</dcterms:created>
  <dcterms:modified xsi:type="dcterms:W3CDTF">2016-11-06T09:11:29Z</dcterms:modified>
</cp:coreProperties>
</file>