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sldIdLst>
    <p:sldId id="256" r:id="rId2"/>
    <p:sldId id="257" r:id="rId3"/>
    <p:sldId id="268" r:id="rId4"/>
    <p:sldId id="269" r:id="rId5"/>
    <p:sldId id="270" r:id="rId6"/>
    <p:sldId id="287" r:id="rId7"/>
    <p:sldId id="258" r:id="rId8"/>
    <p:sldId id="266" r:id="rId9"/>
    <p:sldId id="260" r:id="rId10"/>
    <p:sldId id="264" r:id="rId11"/>
    <p:sldId id="263" r:id="rId12"/>
    <p:sldId id="265" r:id="rId13"/>
    <p:sldId id="271" r:id="rId14"/>
    <p:sldId id="272" r:id="rId15"/>
    <p:sldId id="273" r:id="rId16"/>
    <p:sldId id="274" r:id="rId17"/>
    <p:sldId id="277" r:id="rId18"/>
    <p:sldId id="275" r:id="rId19"/>
    <p:sldId id="284" r:id="rId20"/>
    <p:sldId id="276" r:id="rId21"/>
    <p:sldId id="278" r:id="rId22"/>
    <p:sldId id="279" r:id="rId23"/>
    <p:sldId id="280" r:id="rId24"/>
    <p:sldId id="285" r:id="rId25"/>
    <p:sldId id="282" r:id="rId26"/>
    <p:sldId id="283" r:id="rId27"/>
    <p:sldId id="286" r:id="rId28"/>
    <p:sldId id="267"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03" d="100"/>
          <a:sy n="103" d="100"/>
        </p:scale>
        <p:origin x="-204"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ight Triangle 6"/>
          <p:cNvSpPr/>
          <p:nvPr/>
        </p:nvSpPr>
        <p:spPr>
          <a:xfrm>
            <a:off x="2" y="2647951"/>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rot="19140000">
            <a:off x="817114" y="1730403"/>
            <a:ext cx="5648623" cy="1204306"/>
          </a:xfrm>
        </p:spPr>
        <p:txBody>
          <a:bodyPr bIns="9144" anchor="b"/>
          <a:lstStyle>
            <a:lvl1pPr>
              <a:defRPr sz="3200"/>
            </a:lvl1pPr>
          </a:lstStyle>
          <a:p>
            <a:r>
              <a:rPr lang="en-US" smtClean="0"/>
              <a:t>Click to edit Master title style</a:t>
            </a:r>
            <a:endParaRPr lang="en-US" dirty="0"/>
          </a:p>
        </p:txBody>
      </p:sp>
      <p:sp>
        <p:nvSpPr>
          <p:cNvPr id="3" name="Subtitle 2"/>
          <p:cNvSpPr>
            <a:spLocks noGrp="1"/>
          </p:cNvSpPr>
          <p:nvPr>
            <p:ph type="subTitle" idx="1"/>
          </p:nvPr>
        </p:nvSpPr>
        <p:spPr>
          <a:xfrm rot="19140000">
            <a:off x="1212279" y="2470925"/>
            <a:ext cx="6511131" cy="329260"/>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7D0065BE-0657-4A47-90AD-C21C55E16B19}" type="datetime4">
              <a:rPr lang="en-US" smtClean="0"/>
              <a:pPr/>
              <a:t>April 12, 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54ED01-E2A0-4C1E-8E21-014B9904157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16C3AA4-67BE-44F7-809A-3582401494AF}" type="datetime4">
              <a:rPr lang="en-US" smtClean="0"/>
              <a:pPr/>
              <a:t>April 12, 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54ED01-E2A0-4C1E-8E21-014B9904157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0"/>
            <a:ext cx="2057400" cy="467836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40"/>
            <a:ext cx="6019800" cy="46783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5172EEB-1769-4776-AD69-E7C1260563EB}" type="datetime4">
              <a:rPr lang="en-US" smtClean="0"/>
              <a:pPr/>
              <a:t>April 12, 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54ED01-E2A0-4C1E-8E21-014B9904157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47BB8AF-C16A-4836-A92D-61834B5F0BA5}" type="datetime4">
              <a:rPr lang="en-US" smtClean="0"/>
              <a:pPr/>
              <a:t>April 12, 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54ED01-E2A0-4C1E-8E21-014B9904157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Triangle 6"/>
          <p:cNvSpPr/>
          <p:nvPr/>
        </p:nvSpPr>
        <p:spPr>
          <a:xfrm>
            <a:off x="2" y="2647951"/>
            <a:ext cx="3571875"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819399" y="1726737"/>
            <a:ext cx="5650992" cy="1207510"/>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Text Placeholder 2"/>
          <p:cNvSpPr>
            <a:spLocks noGrp="1"/>
          </p:cNvSpPr>
          <p:nvPr>
            <p:ph type="body" idx="1"/>
          </p:nvPr>
        </p:nvSpPr>
        <p:spPr>
          <a:xfrm rot="19140000">
            <a:off x="1216152" y="2468304"/>
            <a:ext cx="6510528" cy="329184"/>
          </a:xfrm>
        </p:spPr>
        <p:txBody>
          <a:bodyPr anchor="t">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text styles</a:t>
            </a:r>
          </a:p>
        </p:txBody>
      </p:sp>
      <p:sp>
        <p:nvSpPr>
          <p:cNvPr id="4" name="Date Placeholder 3"/>
          <p:cNvSpPr>
            <a:spLocks noGrp="1"/>
          </p:cNvSpPr>
          <p:nvPr>
            <p:ph type="dt" sz="half" idx="10"/>
          </p:nvPr>
        </p:nvSpPr>
        <p:spPr/>
        <p:txBody>
          <a:bodyPr/>
          <a:lstStyle/>
          <a:p>
            <a:fld id="{647D2193-4505-4A75-99BB-880C6989A757}" type="datetime4">
              <a:rPr lang="en-US" smtClean="0"/>
              <a:pPr/>
              <a:t>April 12, 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54ED01-E2A0-4C1E-8E21-014B9904157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2960"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00016"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13A18F4-33C3-445B-924C-31108C51719C}" type="datetime4">
              <a:rPr lang="en-US" smtClean="0"/>
              <a:pPr/>
              <a:t>April 12, 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754ED01-E2A0-4C1E-8E21-014B99041579}" type="slidenum">
              <a:rPr lang="en-US" smtClean="0"/>
              <a:pPr/>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822960"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4" name="Content Placeholder 3"/>
          <p:cNvSpPr>
            <a:spLocks noGrp="1"/>
          </p:cNvSpPr>
          <p:nvPr>
            <p:ph sz="half" idx="2"/>
          </p:nvPr>
        </p:nvSpPr>
        <p:spPr>
          <a:xfrm>
            <a:off x="819150"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00016"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6" name="Content Placeholder 5"/>
          <p:cNvSpPr>
            <a:spLocks noGrp="1"/>
          </p:cNvSpPr>
          <p:nvPr>
            <p:ph sz="quarter" idx="4"/>
          </p:nvPr>
        </p:nvSpPr>
        <p:spPr>
          <a:xfrm>
            <a:off x="4700016"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3AF7543A-E259-478F-9E0D-57BA40E442B7}" type="datetime4">
              <a:rPr lang="en-US" smtClean="0"/>
              <a:pPr/>
              <a:t>April 12, 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754ED01-E2A0-4C1E-8E21-014B9904157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EFB012D-77A1-44B0-BB26-329BA1EE55C9}" type="datetime4">
              <a:rPr lang="en-US" smtClean="0"/>
              <a:pPr/>
              <a:t>April 12, 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754ED01-E2A0-4C1E-8E21-014B9904157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4B7499E-3031-413E-B01E-B94970708CAA}" type="datetime4">
              <a:rPr lang="en-US" smtClean="0"/>
              <a:pPr/>
              <a:t>April 12, 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754ED01-E2A0-4C1E-8E21-014B9904157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Right Triangle 16"/>
          <p:cNvSpPr/>
          <p:nvPr/>
        </p:nvSpPr>
        <p:spPr>
          <a:xfrm>
            <a:off x="2" y="2647951"/>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Triangle 17"/>
          <p:cNvSpPr/>
          <p:nvPr/>
        </p:nvSpPr>
        <p:spPr>
          <a:xfrm rot="5400000">
            <a:off x="433389" y="-433387"/>
            <a:ext cx="6858000" cy="7724778"/>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rot="19140000">
            <a:off x="784930" y="1576104"/>
            <a:ext cx="521208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Content Placeholder 2"/>
          <p:cNvSpPr>
            <a:spLocks noGrp="1"/>
          </p:cNvSpPr>
          <p:nvPr>
            <p:ph idx="1"/>
          </p:nvPr>
        </p:nvSpPr>
        <p:spPr>
          <a:xfrm>
            <a:off x="4749554" y="2618913"/>
            <a:ext cx="3807779" cy="3324688"/>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19140000">
            <a:off x="1297954" y="2253385"/>
            <a:ext cx="5794760"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300"/>
              </a:spcBef>
              <a:spcAft>
                <a:spcPts val="0"/>
              </a:spcAft>
              <a:buClr>
                <a:schemeClr val="accent1"/>
              </a:buClr>
              <a:buSzPct val="100000"/>
              <a:buFont typeface="Arial" pitchFamily="34" charset="0"/>
              <a:buNone/>
              <a:tabLst/>
              <a:defRPr/>
            </a:pPr>
            <a:r>
              <a:rPr lang="en-US" smtClean="0"/>
              <a:t>Click to edit Master text styles</a:t>
            </a:r>
          </a:p>
        </p:txBody>
      </p:sp>
      <p:sp>
        <p:nvSpPr>
          <p:cNvPr id="5" name="Date Placeholder 4"/>
          <p:cNvSpPr>
            <a:spLocks noGrp="1"/>
          </p:cNvSpPr>
          <p:nvPr>
            <p:ph type="dt" sz="half" idx="10"/>
          </p:nvPr>
        </p:nvSpPr>
        <p:spPr/>
        <p:txBody>
          <a:bodyPr/>
          <a:lstStyle/>
          <a:p>
            <a:fld id="{DC7EAB0C-2220-4D0E-A0DD-DB7FA0F742F4}" type="datetime4">
              <a:rPr lang="en-US" smtClean="0"/>
              <a:pPr/>
              <a:t>April 12, 2017</a:t>
            </a:fld>
            <a:endParaRPr lang="en-US"/>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fld id="{2754ED01-E2A0-4C1E-8E21-014B99041579}"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2028827" y="0"/>
            <a:ext cx="7115175"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anchor="ctr"/>
          <a:lstStyle>
            <a:lvl1pPr algn="r">
              <a:defRPr/>
            </a:lvl1pPr>
          </a:lstStyle>
          <a:p>
            <a:endParaRPr lang="en-US" dirty="0"/>
          </a:p>
        </p:txBody>
      </p:sp>
      <p:sp>
        <p:nvSpPr>
          <p:cNvPr id="9" name="Right Triangle 8"/>
          <p:cNvSpPr/>
          <p:nvPr/>
        </p:nvSpPr>
        <p:spPr>
          <a:xfrm>
            <a:off x="2" y="2647951"/>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2" y="5048251"/>
            <a:ext cx="3571875"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671197" y="1717501"/>
            <a:ext cx="5486400" cy="867444"/>
          </a:xfrm>
        </p:spPr>
        <p:txBody>
          <a:bodyPr anchor="b"/>
          <a:lstStyle>
            <a:lvl1pPr algn="l">
              <a:defRPr sz="2800" b="0">
                <a:latin typeface="+mj-lt"/>
              </a:defRPr>
            </a:lvl1pPr>
          </a:lstStyle>
          <a:p>
            <a:r>
              <a:rPr lang="en-US" dirty="0" smtClean="0"/>
              <a:t>Click to edit Master title style</a:t>
            </a:r>
            <a:endParaRPr lang="en-US" dirty="0"/>
          </a:p>
        </p:txBody>
      </p:sp>
      <p:sp>
        <p:nvSpPr>
          <p:cNvPr id="4" name="Text Placeholder 3"/>
          <p:cNvSpPr>
            <a:spLocks noGrp="1"/>
          </p:cNvSpPr>
          <p:nvPr>
            <p:ph type="body" sz="half" idx="2"/>
          </p:nvPr>
        </p:nvSpPr>
        <p:spPr>
          <a:xfrm rot="19140000">
            <a:off x="1143481" y="2180530"/>
            <a:ext cx="6096545"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3416D63-31BF-4B94-B6C5-E20B2C63F515}" type="datetime4">
              <a:rPr lang="en-US" smtClean="0"/>
              <a:pPr/>
              <a:t>April 12, 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754ED01-E2A0-4C1E-8E21-014B9904157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p:nvPr/>
        </p:nvSpPr>
        <p:spPr>
          <a:xfrm>
            <a:off x="-2382" y="5050633"/>
            <a:ext cx="3574257" cy="1807368"/>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5051293"/>
            <a:ext cx="9146380" cy="1806709"/>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22960" y="365760"/>
            <a:ext cx="7520940" cy="54864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22960" y="1100628"/>
            <a:ext cx="7520940" cy="357985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19140000">
            <a:off x="201168" y="5870448"/>
            <a:ext cx="2176272" cy="201168"/>
          </a:xfrm>
          <a:prstGeom prst="rect">
            <a:avLst/>
          </a:prstGeom>
        </p:spPr>
        <p:txBody>
          <a:bodyPr vert="horz" lIns="91440" tIns="45720" rIns="91440" bIns="45720" rtlCol="0" anchor="ctr"/>
          <a:lstStyle>
            <a:lvl1pPr algn="l">
              <a:defRPr sz="1200">
                <a:solidFill>
                  <a:srgbClr val="FFFFFF"/>
                </a:solidFill>
              </a:defRPr>
            </a:lvl1pPr>
          </a:lstStyle>
          <a:p>
            <a:fld id="{62B1B13E-D5AF-485E-81A1-82A140076526}" type="datetime4">
              <a:rPr lang="en-US" smtClean="0"/>
              <a:pPr/>
              <a:t>April 12, 2017</a:t>
            </a:fld>
            <a:endParaRPr lang="en-US" dirty="0"/>
          </a:p>
        </p:txBody>
      </p:sp>
      <p:sp>
        <p:nvSpPr>
          <p:cNvPr id="5" name="Footer Placeholder 4"/>
          <p:cNvSpPr>
            <a:spLocks noGrp="1"/>
          </p:cNvSpPr>
          <p:nvPr>
            <p:ph type="ftr" sz="quarter" idx="3"/>
          </p:nvPr>
        </p:nvSpPr>
        <p:spPr>
          <a:xfrm>
            <a:off x="3517514" y="6285122"/>
            <a:ext cx="4724400" cy="274320"/>
          </a:xfrm>
          <a:prstGeom prst="rect">
            <a:avLst/>
          </a:prstGeom>
        </p:spPr>
        <p:txBody>
          <a:bodyPr vert="horz" lIns="91440" tIns="45720" rIns="91440" bIns="45720" rtlCol="0" anchor="ctr"/>
          <a:lstStyle>
            <a:lvl1pPr algn="r">
              <a:defRPr sz="1000" cap="all" spc="200"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8401038" y="6170822"/>
            <a:ext cx="502920" cy="502920"/>
          </a:xfrm>
          <a:prstGeom prst="ellipse">
            <a:avLst/>
          </a:prstGeom>
          <a:ln w="19050">
            <a:solidFill>
              <a:srgbClr val="FFFFFF"/>
            </a:solidFill>
          </a:ln>
        </p:spPr>
        <p:txBody>
          <a:bodyPr vert="horz" lIns="9144" tIns="9144" rIns="9144" bIns="9144" rtlCol="0" anchor="ctr">
            <a:normAutofit/>
          </a:bodyPr>
          <a:lstStyle>
            <a:lvl1pPr algn="ctr">
              <a:defRPr sz="1650">
                <a:solidFill>
                  <a:srgbClr val="FFFFFF"/>
                </a:solidFill>
              </a:defRPr>
            </a:lvl1pPr>
          </a:lstStyle>
          <a:p>
            <a:fld id="{2754ED01-E2A0-4C1E-8E21-014B99041579}"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l" defTabSz="914400" rtl="0" eaLnBrk="1" latinLnBrk="0" hangingPunct="1">
        <a:spcBef>
          <a:spcPct val="0"/>
        </a:spcBef>
        <a:buNone/>
        <a:defRPr sz="2800" kern="1200" cap="all" baseline="0">
          <a:solidFill>
            <a:schemeClr val="tx1"/>
          </a:solidFill>
          <a:latin typeface="+mj-lt"/>
          <a:ea typeface="+mj-ea"/>
          <a:cs typeface="+mj-cs"/>
        </a:defRPr>
      </a:lvl1pPr>
    </p:titleStyle>
    <p:bodyStyle>
      <a:lvl1pPr marL="342900" indent="-342900" algn="l" defTabSz="914400" rtl="0"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ctrTitle"/>
          </p:nvPr>
        </p:nvSpPr>
        <p:spPr>
          <a:xfrm rot="19140000">
            <a:off x="599400" y="1705213"/>
            <a:ext cx="5648623" cy="1204306"/>
          </a:xfrm>
        </p:spPr>
        <p:txBody>
          <a:bodyPr/>
          <a:lstStyle/>
          <a:p>
            <a:r>
              <a:rPr lang="ru-RU" dirty="0" smtClean="0"/>
              <a:t>ВОЛЕЙБОЛ</a:t>
            </a:r>
            <a:endParaRPr lang="ru-RU" dirty="0"/>
          </a:p>
        </p:txBody>
      </p:sp>
      <p:sp>
        <p:nvSpPr>
          <p:cNvPr id="3" name="Подзаголовок 2"/>
          <p:cNvSpPr>
            <a:spLocks noGrp="1"/>
          </p:cNvSpPr>
          <p:nvPr>
            <p:ph type="subTitle" idx="1"/>
          </p:nvPr>
        </p:nvSpPr>
        <p:spPr/>
        <p:txBody>
          <a:bodyPr>
            <a:normAutofit fontScale="77500" lnSpcReduction="20000"/>
          </a:bodyPr>
          <a:lstStyle/>
          <a:p>
            <a:r>
              <a:rPr lang="ru-RU" dirty="0" smtClean="0"/>
              <a:t>ТРЕНИРОВКА И ПРАКТИКА техники ВЕРХНЕГО И НИЖНЕГО ПРИЕМА И ПЕРЕДАЧИ </a:t>
            </a:r>
            <a:endParaRPr lang="ru-RU" dirty="0"/>
          </a:p>
        </p:txBody>
      </p:sp>
    </p:spTree>
    <p:extLst>
      <p:ext uri="{BB962C8B-B14F-4D97-AF65-F5344CB8AC3E}">
        <p14:creationId xmlns:p14="http://schemas.microsoft.com/office/powerpoint/2010/main" val="335733788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ru-RU" dirty="0" smtClean="0"/>
              <a:t>Схема верхнего приема </a:t>
            </a:r>
            <a:endParaRPr lang="ru-RU" dirty="0"/>
          </a:p>
        </p:txBody>
      </p:sp>
      <p:pic>
        <p:nvPicPr>
          <p:cNvPr id="4" name="Содержимое 3" descr="content_verhniaya_peredacha.png"/>
          <p:cNvPicPr>
            <a:picLocks noGrp="1" noChangeAspect="1"/>
          </p:cNvPicPr>
          <p:nvPr>
            <p:ph idx="1"/>
          </p:nvPr>
        </p:nvPicPr>
        <p:blipFill>
          <a:blip r:embed="rId2" cstate="email">
            <a:extLst>
              <a:ext uri="{28A0092B-C50C-407E-A947-70E740481C1C}">
                <a14:useLocalDpi xmlns:a14="http://schemas.microsoft.com/office/drawing/2010/main" val="0"/>
              </a:ext>
            </a:extLst>
          </a:blip>
          <a:srcRect l="-2260" r="-2260"/>
          <a:stretch>
            <a:fillRect/>
          </a:stretch>
        </p:blipFill>
        <p:spPr/>
      </p:pic>
    </p:spTree>
    <p:extLst>
      <p:ext uri="{BB962C8B-B14F-4D97-AF65-F5344CB8AC3E}">
        <p14:creationId xmlns:p14="http://schemas.microsoft.com/office/powerpoint/2010/main" val="28494546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a:xfrm>
            <a:off x="822960" y="362615"/>
            <a:ext cx="7520940" cy="548640"/>
          </a:xfrm>
        </p:spPr>
        <p:txBody>
          <a:bodyPr/>
          <a:lstStyle/>
          <a:p>
            <a:r>
              <a:rPr lang="ru-RU" dirty="0" smtClean="0"/>
              <a:t>Верхний прием . Обучение </a:t>
            </a:r>
            <a:endParaRPr lang="ru-RU" dirty="0"/>
          </a:p>
        </p:txBody>
      </p:sp>
      <p:sp>
        <p:nvSpPr>
          <p:cNvPr id="3" name="Содержимое 2"/>
          <p:cNvSpPr>
            <a:spLocks noGrp="1"/>
          </p:cNvSpPr>
          <p:nvPr>
            <p:ph idx="1"/>
          </p:nvPr>
        </p:nvSpPr>
        <p:spPr/>
        <p:txBody>
          <a:bodyPr/>
          <a:lstStyle/>
          <a:p>
            <a:r>
              <a:rPr lang="ru-RU" dirty="0" smtClean="0"/>
              <a:t>1.</a:t>
            </a:r>
            <a:r>
              <a:rPr lang="ru-RU" dirty="0"/>
              <a:t> Исходная позиция — стоя ровно, на </a:t>
            </a:r>
            <a:r>
              <a:rPr lang="ru-RU" dirty="0" err="1"/>
              <a:t>присогнутых</a:t>
            </a:r>
            <a:r>
              <a:rPr lang="ru-RU" dirty="0"/>
              <a:t> ногах, с вынесенными вперёд и вверх руками, согнутыми в локтях.</a:t>
            </a:r>
          </a:p>
          <a:p>
            <a:r>
              <a:rPr lang="ru-RU" dirty="0" smtClean="0"/>
              <a:t>2.Во </a:t>
            </a:r>
            <a:r>
              <a:rPr lang="ru-RU" dirty="0"/>
              <a:t>время приёма мяча кисти поворачиваются ладонями вверх, пальцами друг к другу.</a:t>
            </a:r>
          </a:p>
          <a:p>
            <a:r>
              <a:rPr lang="ru-RU" dirty="0" smtClean="0"/>
              <a:t>3.Подача </a:t>
            </a:r>
            <a:r>
              <a:rPr lang="ru-RU" dirty="0"/>
              <a:t>принимается чуть напряжёнными пальцами кистей, плотно охватывающими мяч. Приём мяча происходит на уровне лица.</a:t>
            </a:r>
          </a:p>
          <a:p>
            <a:r>
              <a:rPr lang="ru-RU" dirty="0" smtClean="0"/>
              <a:t>4.Для </a:t>
            </a:r>
            <a:r>
              <a:rPr lang="ru-RU" dirty="0"/>
              <a:t>выталкивания мяча в нужном направлении происходит распрямление коленных, локтевых и запястных суставов.</a:t>
            </a:r>
          </a:p>
        </p:txBody>
      </p:sp>
    </p:spTree>
    <p:extLst>
      <p:ext uri="{BB962C8B-B14F-4D97-AF65-F5344CB8AC3E}">
        <p14:creationId xmlns:p14="http://schemas.microsoft.com/office/powerpoint/2010/main" val="318762381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ru-RU" dirty="0" smtClean="0"/>
              <a:t>нижний </a:t>
            </a:r>
            <a:r>
              <a:rPr lang="ru-RU" dirty="0"/>
              <a:t>прием . Обучение </a:t>
            </a:r>
          </a:p>
        </p:txBody>
      </p:sp>
      <p:sp>
        <p:nvSpPr>
          <p:cNvPr id="3" name="Содержимое 2"/>
          <p:cNvSpPr>
            <a:spLocks noGrp="1"/>
          </p:cNvSpPr>
          <p:nvPr>
            <p:ph idx="1"/>
          </p:nvPr>
        </p:nvSpPr>
        <p:spPr/>
        <p:txBody>
          <a:bodyPr/>
          <a:lstStyle/>
          <a:p>
            <a:r>
              <a:rPr lang="ru-RU" dirty="0"/>
              <a:t>Приём мяча снизу осуществляется тогда, когда он летит настолько низко, что верхней передачей его не получится принять</a:t>
            </a:r>
            <a:r>
              <a:rPr lang="ru-RU" dirty="0" smtClean="0"/>
              <a:t>.</a:t>
            </a:r>
          </a:p>
          <a:p>
            <a:r>
              <a:rPr lang="ru-RU" dirty="0" smtClean="0"/>
              <a:t>Техника </a:t>
            </a:r>
            <a:r>
              <a:rPr lang="ru-RU" dirty="0"/>
              <a:t>нижнего приёма мяча двумя руками выполняется следующим образом</a:t>
            </a:r>
            <a:r>
              <a:rPr lang="ru-RU" dirty="0" smtClean="0"/>
              <a:t>:</a:t>
            </a:r>
          </a:p>
          <a:p>
            <a:r>
              <a:rPr lang="ru-RU" dirty="0" smtClean="0"/>
              <a:t>1.</a:t>
            </a:r>
            <a:r>
              <a:rPr lang="ru-RU" dirty="0"/>
              <a:t> Волейболист перемещается к месту приёма мяча, присев на одно колено и выставив вторую ногу вперёд для торможения. Вес тела переносится вперёд, на стоящую ногу. Руки направлены параллельно полу и сомкнуты кистями, большие пальцы плотно прижаты друг к другу.</a:t>
            </a:r>
          </a:p>
          <a:p>
            <a:r>
              <a:rPr lang="ru-RU" dirty="0" smtClean="0"/>
              <a:t>2. Мяч </a:t>
            </a:r>
            <a:r>
              <a:rPr lang="ru-RU" dirty="0"/>
              <a:t>принимается движением сомкнутых кистей вперёд-вверх, приседая под мяч. Мяч принимается основанием больших пальцев, ближе к запястному суставу. Локти при этом должны быть выпрямлены.</a:t>
            </a:r>
          </a:p>
          <a:p>
            <a:endParaRPr lang="ru-RU" dirty="0"/>
          </a:p>
        </p:txBody>
      </p:sp>
    </p:spTree>
    <p:extLst>
      <p:ext uri="{BB962C8B-B14F-4D97-AF65-F5344CB8AC3E}">
        <p14:creationId xmlns:p14="http://schemas.microsoft.com/office/powerpoint/2010/main" val="125167092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ru-RU" dirty="0" smtClean="0"/>
              <a:t>Атакующий </a:t>
            </a:r>
            <a:r>
              <a:rPr lang="ru-RU" dirty="0" err="1" smtClean="0"/>
              <a:t>прием.обучение</a:t>
            </a:r>
            <a:endParaRPr lang="ru-RU" dirty="0"/>
          </a:p>
        </p:txBody>
      </p:sp>
      <p:sp>
        <p:nvSpPr>
          <p:cNvPr id="3" name="Содержимое 2"/>
          <p:cNvSpPr>
            <a:spLocks noGrp="1"/>
          </p:cNvSpPr>
          <p:nvPr>
            <p:ph idx="1"/>
          </p:nvPr>
        </p:nvSpPr>
        <p:spPr/>
        <p:txBody>
          <a:bodyPr>
            <a:normAutofit lnSpcReduction="10000"/>
          </a:bodyPr>
          <a:lstStyle/>
          <a:p>
            <a:pPr>
              <a:buAutoNum type="arabicPeriod"/>
            </a:pPr>
            <a:r>
              <a:rPr lang="ru-RU" dirty="0" smtClean="0"/>
              <a:t>Оценив </a:t>
            </a:r>
            <a:r>
              <a:rPr lang="ru-RU" dirty="0"/>
              <a:t>игровую ситуацию, дистанцию и траекторию полета мяча нападающий выходит к точке отталкивания ускоренным энергичным разбегом из 3-4 шагов. Важно совершить толчок, опираясь на параллельно поставленные стопы и помогая одновременно взмахом рук и активным разгибанием ног, выполнить максимально высокий прыжок</a:t>
            </a:r>
            <a:r>
              <a:rPr lang="ru-RU" dirty="0" smtClean="0"/>
              <a:t>.</a:t>
            </a:r>
          </a:p>
          <a:p>
            <a:pPr>
              <a:buAutoNum type="arabicPeriod"/>
            </a:pPr>
            <a:r>
              <a:rPr lang="ru-RU" dirty="0"/>
              <a:t>В прыжке волейболист выполняет замах бьющей рукой вверх и назад, прогибаясь в груди и пояснице. Тело напряжено и выгнуто, а ноги отведены назад. При этом особенно необходимо визуально постоянно держать на контроле мяч, а непосредственно перед ударом он должен находиться перед игроком на линии плеча бьющей руки. </a:t>
            </a:r>
            <a:endParaRPr lang="ru-RU" dirty="0" smtClean="0"/>
          </a:p>
          <a:p>
            <a:pPr>
              <a:buAutoNum type="arabicPeriod"/>
            </a:pPr>
            <a:r>
              <a:rPr lang="ru-RU" dirty="0"/>
              <a:t>При ударе по мячу рука выпрямляется в локтевом суставе, а тело сгибается на выдохе, что способствует более эффективному его выполнению. Кисть в момент удара находится в напряженном состоянии и передает мячу силу удара.</a:t>
            </a:r>
          </a:p>
        </p:txBody>
      </p:sp>
    </p:spTree>
    <p:extLst>
      <p:ext uri="{BB962C8B-B14F-4D97-AF65-F5344CB8AC3E}">
        <p14:creationId xmlns:p14="http://schemas.microsoft.com/office/powerpoint/2010/main" val="23037862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a:xfrm>
            <a:off x="822960" y="145636"/>
            <a:ext cx="7520940" cy="850514"/>
          </a:xfrm>
        </p:spPr>
        <p:txBody>
          <a:bodyPr/>
          <a:lstStyle/>
          <a:p>
            <a:r>
              <a:rPr lang="ru-RU" dirty="0" smtClean="0"/>
              <a:t>Схема Атакующего приема </a:t>
            </a:r>
            <a:endParaRPr lang="ru-RU" dirty="0"/>
          </a:p>
        </p:txBody>
      </p:sp>
      <p:pic>
        <p:nvPicPr>
          <p:cNvPr id="4" name="Содержимое 3" descr="123e3b3539313e3b_313537_3a3e3c3f403e3c3841413e32_10-9.jpg"/>
          <p:cNvPicPr>
            <a:picLocks noGrp="1" noChangeAspect="1"/>
          </p:cNvPicPr>
          <p:nvPr>
            <p:ph idx="1"/>
          </p:nvPr>
        </p:nvPicPr>
        <p:blipFill>
          <a:blip r:embed="rId2" cstate="email">
            <a:extLst>
              <a:ext uri="{28A0092B-C50C-407E-A947-70E740481C1C}">
                <a14:useLocalDpi xmlns:a14="http://schemas.microsoft.com/office/drawing/2010/main" val="0"/>
              </a:ext>
            </a:extLst>
          </a:blip>
          <a:srcRect l="-69093" r="-69093"/>
          <a:stretch>
            <a:fillRect/>
          </a:stretch>
        </p:blipFill>
        <p:spPr>
          <a:xfrm>
            <a:off x="-897142" y="1100628"/>
            <a:ext cx="10340432" cy="3579850"/>
          </a:xfrm>
        </p:spPr>
      </p:pic>
    </p:spTree>
    <p:extLst>
      <p:ext uri="{BB962C8B-B14F-4D97-AF65-F5344CB8AC3E}">
        <p14:creationId xmlns:p14="http://schemas.microsoft.com/office/powerpoint/2010/main" val="232815498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ru-RU" dirty="0" smtClean="0"/>
              <a:t>Главные ошибки при при контакте с мячом</a:t>
            </a:r>
            <a:endParaRPr lang="ru-RU" dirty="0"/>
          </a:p>
        </p:txBody>
      </p:sp>
      <p:sp>
        <p:nvSpPr>
          <p:cNvPr id="3" name="Содержимое 2"/>
          <p:cNvSpPr>
            <a:spLocks noGrp="1"/>
          </p:cNvSpPr>
          <p:nvPr>
            <p:ph idx="1"/>
          </p:nvPr>
        </p:nvSpPr>
        <p:spPr>
          <a:xfrm>
            <a:off x="538721" y="1191342"/>
            <a:ext cx="7520940" cy="3579850"/>
          </a:xfrm>
        </p:spPr>
        <p:txBody>
          <a:bodyPr>
            <a:normAutofit/>
          </a:bodyPr>
          <a:lstStyle/>
          <a:p>
            <a:r>
              <a:rPr lang="ru-RU" dirty="0"/>
              <a:t>1. Мяч принимается не перед глазами на </a:t>
            </a:r>
            <a:r>
              <a:rPr lang="ru-RU" dirty="0" smtClean="0"/>
              <a:t>уровне головы</a:t>
            </a:r>
            <a:r>
              <a:rPr lang="ru-RU" dirty="0"/>
              <a:t>, а справа, слева или за головой. </a:t>
            </a:r>
            <a:endParaRPr lang="ru-RU" dirty="0" smtClean="0"/>
          </a:p>
          <a:p>
            <a:r>
              <a:rPr lang="ru-RU" dirty="0" smtClean="0"/>
              <a:t>2.</a:t>
            </a:r>
            <a:r>
              <a:rPr lang="ru-RU" dirty="0"/>
              <a:t> </a:t>
            </a:r>
            <a:r>
              <a:rPr lang="ru-RU" dirty="0" smtClean="0"/>
              <a:t>Мяч </a:t>
            </a:r>
            <a:r>
              <a:rPr lang="ru-RU" dirty="0"/>
              <a:t>принимается ладонью и прямыми руками. </a:t>
            </a:r>
            <a:endParaRPr lang="ru-RU" dirty="0" smtClean="0"/>
          </a:p>
          <a:p>
            <a:r>
              <a:rPr lang="ru-RU" dirty="0"/>
              <a:t>3. Мяч принимается поочередно правой, потом левой рукой — двойной удар</a:t>
            </a:r>
            <a:r>
              <a:rPr lang="ru-RU" dirty="0" smtClean="0"/>
              <a:t>.</a:t>
            </a:r>
          </a:p>
          <a:p>
            <a:r>
              <a:rPr lang="ru-RU" dirty="0"/>
              <a:t>4. Мяч захватывается ладонями и бросается — захват или пронос мяча</a:t>
            </a:r>
            <a:r>
              <a:rPr lang="ru-RU" dirty="0" smtClean="0"/>
              <a:t>.</a:t>
            </a:r>
          </a:p>
          <a:p>
            <a:r>
              <a:rPr lang="ru-RU" dirty="0" smtClean="0"/>
              <a:t>5.</a:t>
            </a:r>
            <a:r>
              <a:rPr lang="ru-RU" dirty="0"/>
              <a:t> Мяч подбрасывается очень высоко или очень низко, далеко вперед, назад или в сторону</a:t>
            </a:r>
            <a:r>
              <a:rPr lang="ru-RU" dirty="0" smtClean="0"/>
              <a:t>.</a:t>
            </a:r>
          </a:p>
          <a:p>
            <a:r>
              <a:rPr lang="ru-RU" dirty="0" smtClean="0"/>
              <a:t>6.</a:t>
            </a:r>
            <a:r>
              <a:rPr lang="ru-RU" dirty="0"/>
              <a:t> </a:t>
            </a:r>
            <a:r>
              <a:rPr lang="ru-RU" dirty="0" smtClean="0"/>
              <a:t> </a:t>
            </a:r>
            <a:r>
              <a:rPr lang="ru-RU" dirty="0"/>
              <a:t>Удар наносится согнутой в локте рукой</a:t>
            </a:r>
            <a:r>
              <a:rPr lang="ru-RU" dirty="0" smtClean="0"/>
              <a:t>.</a:t>
            </a:r>
          </a:p>
          <a:p>
            <a:r>
              <a:rPr lang="ru-RU" dirty="0" smtClean="0"/>
              <a:t>7.</a:t>
            </a:r>
            <a:r>
              <a:rPr lang="ru-RU" dirty="0"/>
              <a:t> Кисть руки в момент нанесения удара по мячу расслаблена</a:t>
            </a:r>
            <a:r>
              <a:rPr lang="ru-RU" dirty="0" smtClean="0"/>
              <a:t>.</a:t>
            </a:r>
            <a:endParaRPr lang="ru-RU" dirty="0"/>
          </a:p>
        </p:txBody>
      </p:sp>
    </p:spTree>
    <p:extLst>
      <p:ext uri="{BB962C8B-B14F-4D97-AF65-F5344CB8AC3E}">
        <p14:creationId xmlns:p14="http://schemas.microsoft.com/office/powerpoint/2010/main" val="331584704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endParaRPr lang="ru-RU" dirty="0"/>
          </a:p>
        </p:txBody>
      </p:sp>
      <p:sp>
        <p:nvSpPr>
          <p:cNvPr id="3" name="Содержимое 2"/>
          <p:cNvSpPr>
            <a:spLocks noGrp="1"/>
          </p:cNvSpPr>
          <p:nvPr>
            <p:ph idx="1"/>
          </p:nvPr>
        </p:nvSpPr>
        <p:spPr>
          <a:xfrm>
            <a:off x="822960" y="2600477"/>
            <a:ext cx="7520940" cy="979714"/>
          </a:xfrm>
        </p:spPr>
        <p:txBody>
          <a:bodyPr>
            <a:noAutofit/>
          </a:bodyPr>
          <a:lstStyle/>
          <a:p>
            <a:r>
              <a:rPr lang="ru-RU" sz="4800" dirty="0" smtClean="0"/>
              <a:t>ВЕЛИКИЕ ВОЛЙБОЛИСТЫ</a:t>
            </a:r>
            <a:endParaRPr lang="ru-RU" sz="4800" dirty="0"/>
          </a:p>
        </p:txBody>
      </p:sp>
    </p:spTree>
    <p:extLst>
      <p:ext uri="{BB962C8B-B14F-4D97-AF65-F5344CB8AC3E}">
        <p14:creationId xmlns:p14="http://schemas.microsoft.com/office/powerpoint/2010/main" val="31551369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ru-RU" dirty="0" smtClean="0"/>
              <a:t>Шашкова(Соколова) Любовь Владимировна</a:t>
            </a:r>
            <a:endParaRPr lang="ru-RU" dirty="0"/>
          </a:p>
        </p:txBody>
      </p:sp>
      <p:sp>
        <p:nvSpPr>
          <p:cNvPr id="3" name="Содержимое 2"/>
          <p:cNvSpPr>
            <a:spLocks noGrp="1"/>
          </p:cNvSpPr>
          <p:nvPr>
            <p:ph idx="1"/>
          </p:nvPr>
        </p:nvSpPr>
        <p:spPr/>
        <p:txBody>
          <a:bodyPr/>
          <a:lstStyle/>
          <a:p>
            <a:r>
              <a:rPr lang="ru-RU" dirty="0" smtClean="0"/>
              <a:t>Шашкова</a:t>
            </a:r>
            <a:r>
              <a:rPr lang="ru-RU" dirty="0"/>
              <a:t>(Соколова) </a:t>
            </a:r>
            <a:r>
              <a:rPr lang="ru-RU" dirty="0" smtClean="0"/>
              <a:t> </a:t>
            </a:r>
            <a:r>
              <a:rPr lang="ru-RU" dirty="0"/>
              <a:t>Любовь Владимировна является выдающей спортсменкой, участницей, а также победительницей международных первенств наивысшего мирового уровня по волейболу. Заслуженный, что естественно, мастер спорта России родилась 4 декабря 1977 года в городе Москва. На сегодняшний момент является нападающей стамбульского клуба “</a:t>
            </a:r>
            <a:r>
              <a:rPr lang="ru-RU" dirty="0" err="1"/>
              <a:t>Фенербахче</a:t>
            </a:r>
            <a:r>
              <a:rPr lang="ru-RU" dirty="0"/>
              <a:t>”. Также, Шашкова выступает на соревнованиях за сборную России. Любовь является двукратной чемпионкой мира 2006 и 2010 годов. Плюс к этому Шашкова получила серебряную медаль на олимпийских играх 2000 и 2004 годов.</a:t>
            </a:r>
          </a:p>
        </p:txBody>
      </p:sp>
      <p:pic>
        <p:nvPicPr>
          <p:cNvPr id="4" name="Изображение 3" descr="Lyubov-Sokolova.jp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2521526" y="3471331"/>
            <a:ext cx="4554187" cy="2842381"/>
          </a:xfrm>
          <a:prstGeom prst="rect">
            <a:avLst/>
          </a:prstGeom>
        </p:spPr>
      </p:pic>
    </p:spTree>
    <p:extLst>
      <p:ext uri="{BB962C8B-B14F-4D97-AF65-F5344CB8AC3E}">
        <p14:creationId xmlns:p14="http://schemas.microsoft.com/office/powerpoint/2010/main" val="181436772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ru-RU" dirty="0"/>
              <a:t>Максим Михайлов</a:t>
            </a:r>
          </a:p>
        </p:txBody>
      </p:sp>
      <p:sp>
        <p:nvSpPr>
          <p:cNvPr id="3" name="Содержимое 2"/>
          <p:cNvSpPr>
            <a:spLocks noGrp="1"/>
          </p:cNvSpPr>
          <p:nvPr>
            <p:ph idx="1"/>
          </p:nvPr>
        </p:nvSpPr>
        <p:spPr/>
        <p:txBody>
          <a:bodyPr/>
          <a:lstStyle/>
          <a:p>
            <a:r>
              <a:rPr lang="ru-RU" dirty="0"/>
              <a:t>Максим Михайлов - российский волейболист. Родился 19 марта 1988 года в посёлке </a:t>
            </a:r>
            <a:r>
              <a:rPr lang="ru-RU" dirty="0" err="1"/>
              <a:t>Кузьмоловский</a:t>
            </a:r>
            <a:r>
              <a:rPr lang="ru-RU" dirty="0"/>
              <a:t> (Ленинградская область). Дебют спортсмена в сборной России по волейболу состоялся в 2008 году 14 июля. Проходил матч Мировой лиги, когда Россия играла с Кореей, именно тогда Михайлов и показал, на что он реально способен. На сегодняшний момент заслуженный мастер спорта Максим Михайлов играет в составе команды клуба “Зенит”, а также выступает за сборную России.</a:t>
            </a:r>
          </a:p>
        </p:txBody>
      </p:sp>
      <p:pic>
        <p:nvPicPr>
          <p:cNvPr id="4" name="Изображение 3" descr="888292098.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1581" y="2844195"/>
            <a:ext cx="5943600" cy="3467100"/>
          </a:xfrm>
          <a:prstGeom prst="rect">
            <a:avLst/>
          </a:prstGeom>
        </p:spPr>
      </p:pic>
    </p:spTree>
    <p:extLst>
      <p:ext uri="{BB962C8B-B14F-4D97-AF65-F5344CB8AC3E}">
        <p14:creationId xmlns:p14="http://schemas.microsoft.com/office/powerpoint/2010/main" val="307687432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ru-RU" dirty="0"/>
              <a:t>Ольга Фатеева </a:t>
            </a:r>
          </a:p>
        </p:txBody>
      </p:sp>
      <p:sp>
        <p:nvSpPr>
          <p:cNvPr id="3" name="Содержимое 2"/>
          <p:cNvSpPr>
            <a:spLocks noGrp="1"/>
          </p:cNvSpPr>
          <p:nvPr>
            <p:ph idx="1"/>
          </p:nvPr>
        </p:nvSpPr>
        <p:spPr/>
        <p:txBody>
          <a:bodyPr/>
          <a:lstStyle/>
          <a:p>
            <a:r>
              <a:rPr lang="ru-RU" dirty="0"/>
              <a:t>Ольга Фатеева является российской волейболисткой, мастером спорта международного класса. Родилась Фатеева 4 мая 1984 года на Украине в городе Павлоград (Днепропетровская область). Заслуг у этой волейболистки хватает – она и трёхкратная чемпионка России, и Чемпионка мира в 2010 году, и обладательница Кубка России за 2006 и 2007 года, и финалистка Лиги чемпионов в 2003, 2008, а также финалистка Кубка ЕКВ за 2006 год. Что же касается конкретно 2008 и 2009 годов, то Фатеева в этот период признана самой результативной волейболисткой чемпионата России. В 2011 году Ольга стала призёром чемпионата Польши.</a:t>
            </a:r>
          </a:p>
          <a:p>
            <a:endParaRPr lang="ru-RU" dirty="0"/>
          </a:p>
        </p:txBody>
      </p:sp>
      <p:pic>
        <p:nvPicPr>
          <p:cNvPr id="4" name="Изображение 3" descr="fateeva-0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83191" y="3362476"/>
            <a:ext cx="5080000" cy="3247571"/>
          </a:xfrm>
          <a:prstGeom prst="rect">
            <a:avLst/>
          </a:prstGeom>
        </p:spPr>
      </p:pic>
    </p:spTree>
    <p:extLst>
      <p:ext uri="{BB962C8B-B14F-4D97-AF65-F5344CB8AC3E}">
        <p14:creationId xmlns:p14="http://schemas.microsoft.com/office/powerpoint/2010/main" val="20887236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ru-RU" dirty="0" smtClean="0"/>
              <a:t>Волейбол как вид спорта</a:t>
            </a:r>
            <a:endParaRPr lang="ru-RU" dirty="0"/>
          </a:p>
        </p:txBody>
      </p:sp>
      <p:sp>
        <p:nvSpPr>
          <p:cNvPr id="3" name="Содержимое 2"/>
          <p:cNvSpPr>
            <a:spLocks noGrp="1"/>
          </p:cNvSpPr>
          <p:nvPr>
            <p:ph idx="1"/>
          </p:nvPr>
        </p:nvSpPr>
        <p:spPr/>
        <p:txBody>
          <a:bodyPr/>
          <a:lstStyle/>
          <a:p>
            <a:r>
              <a:rPr lang="ru-RU" dirty="0" smtClean="0"/>
              <a:t>Волейбол</a:t>
            </a:r>
            <a:r>
              <a:rPr lang="ru-RU" b="0" dirty="0"/>
              <a:t> </a:t>
            </a:r>
            <a:r>
              <a:rPr lang="ru-RU" b="0" dirty="0" smtClean="0"/>
              <a:t>(Входит </a:t>
            </a:r>
            <a:r>
              <a:rPr lang="ru-RU" b="0" dirty="0"/>
              <a:t>в программу Олимпийских игр с 1964 </a:t>
            </a:r>
            <a:r>
              <a:rPr lang="ru-RU" b="0" dirty="0" smtClean="0"/>
              <a:t>года.)— </a:t>
            </a:r>
            <a:r>
              <a:rPr lang="ru-RU" b="0" dirty="0"/>
              <a:t>вид спорта, командная спортивная игра, в процессе которой две команды соревнуются на специальной площадке, разделённой сеткой, стремясь направить мяч на сторону соперника таким образом, чтобы он приземлился на площадке противника (добить до пола), либо чтобы игрок защищающейся команды допустил ошибку. При этом для организации атаки игрокам одной команды разрешается не более трёх касаний мяча подряд. Существуют многочисленные варианты волейбола, ответвившиеся от основного вида — пляжный волейбол (олимпийский вид с 1996 года), мини-волейбол, пионербол, парковый </a:t>
            </a:r>
            <a:r>
              <a:rPr lang="ru-RU" b="0" dirty="0" smtClean="0"/>
              <a:t>волейбол(как вид спорта был утверждён в 1998).  </a:t>
            </a:r>
          </a:p>
          <a:p>
            <a:r>
              <a:rPr lang="ru-RU" b="0" dirty="0"/>
              <a:t> </a:t>
            </a:r>
            <a:r>
              <a:rPr lang="ru-RU" b="0" dirty="0" smtClean="0"/>
              <a:t>         </a:t>
            </a:r>
            <a:r>
              <a:rPr lang="ru-RU" b="0" dirty="0"/>
              <a:t> Изобретателем волейбола считается Уильям Дж. Морган                                   </a:t>
            </a:r>
            <a:r>
              <a:rPr lang="ru-RU" b="0" dirty="0" smtClean="0"/>
              <a:t>            </a:t>
            </a:r>
            <a:endParaRPr lang="ru-RU" dirty="0"/>
          </a:p>
        </p:txBody>
      </p:sp>
      <p:pic>
        <p:nvPicPr>
          <p:cNvPr id="5" name="Изображение 4" descr="William_G._Morgan.jp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6613036" y="3699758"/>
            <a:ext cx="1828800" cy="2590800"/>
          </a:xfrm>
          <a:prstGeom prst="rect">
            <a:avLst/>
          </a:prstGeom>
        </p:spPr>
      </p:pic>
      <p:sp>
        <p:nvSpPr>
          <p:cNvPr id="6" name="TextBox 5"/>
          <p:cNvSpPr txBox="1"/>
          <p:nvPr/>
        </p:nvSpPr>
        <p:spPr>
          <a:xfrm>
            <a:off x="6417596" y="6290558"/>
            <a:ext cx="2135108" cy="646331"/>
          </a:xfrm>
          <a:prstGeom prst="rect">
            <a:avLst/>
          </a:prstGeom>
          <a:noFill/>
        </p:spPr>
        <p:txBody>
          <a:bodyPr wrap="square" rtlCol="0">
            <a:spAutoFit/>
          </a:bodyPr>
          <a:lstStyle/>
          <a:p>
            <a:r>
              <a:rPr lang="ru-RU" dirty="0"/>
              <a:t>Уильям Дж. Морган</a:t>
            </a:r>
          </a:p>
        </p:txBody>
      </p:sp>
    </p:spTree>
    <p:extLst>
      <p:ext uri="{BB962C8B-B14F-4D97-AF65-F5344CB8AC3E}">
        <p14:creationId xmlns:p14="http://schemas.microsoft.com/office/powerpoint/2010/main" val="196526092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ru-RU" dirty="0"/>
              <a:t>Семён Полтавский</a:t>
            </a:r>
          </a:p>
        </p:txBody>
      </p:sp>
      <p:sp>
        <p:nvSpPr>
          <p:cNvPr id="3" name="Содержимое 2"/>
          <p:cNvSpPr>
            <a:spLocks noGrp="1"/>
          </p:cNvSpPr>
          <p:nvPr>
            <p:ph idx="1"/>
          </p:nvPr>
        </p:nvSpPr>
        <p:spPr/>
        <p:txBody>
          <a:bodyPr>
            <a:normAutofit/>
          </a:bodyPr>
          <a:lstStyle/>
          <a:p>
            <a:r>
              <a:rPr lang="ru-RU" dirty="0"/>
              <a:t>Семён Полтавский – уроженец Украины, город Одесса. Родился Семён в 1981 году 8 февраля. С 1997 по 1998 года Семён играл в клубе “Питер-Лада”, с 1998 по 2002 – в клубе “Автомобилист” и “Балтика”, с 2002 по 2003 – в клубе “</a:t>
            </a:r>
            <a:r>
              <a:rPr lang="ru-RU" dirty="0" err="1"/>
              <a:t>Монтикьяри</a:t>
            </a:r>
            <a:r>
              <a:rPr lang="ru-RU" dirty="0"/>
              <a:t>” (Италия), с 2003 по 2010 – в клубе “Динамо”, с 2010 по 2011 - в клубе “Ярославич”, а с 2011 года он вошёл в состав клуба “Факел” (Новый Уренгой). Начиная с 2003 года Семён Полтавский выступает за сборную России </a:t>
            </a:r>
            <a:r>
              <a:rPr lang="ru-RU" dirty="0" smtClean="0"/>
              <a:t>по волейболу.</a:t>
            </a:r>
            <a:endParaRPr lang="ru-RU" dirty="0"/>
          </a:p>
        </p:txBody>
      </p:sp>
      <p:pic>
        <p:nvPicPr>
          <p:cNvPr id="4" name="Изображение 3" descr="1385702792_1305181086_1301892247_poltav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17738" y="3223381"/>
            <a:ext cx="5715000" cy="3174621"/>
          </a:xfrm>
          <a:prstGeom prst="rect">
            <a:avLst/>
          </a:prstGeom>
        </p:spPr>
      </p:pic>
    </p:spTree>
    <p:extLst>
      <p:ext uri="{BB962C8B-B14F-4D97-AF65-F5344CB8AC3E}">
        <p14:creationId xmlns:p14="http://schemas.microsoft.com/office/powerpoint/2010/main" val="282181560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ru-RU" dirty="0"/>
              <a:t>Александр Волков</a:t>
            </a:r>
          </a:p>
        </p:txBody>
      </p:sp>
      <p:sp>
        <p:nvSpPr>
          <p:cNvPr id="3" name="Содержимое 2"/>
          <p:cNvSpPr>
            <a:spLocks noGrp="1"/>
          </p:cNvSpPr>
          <p:nvPr>
            <p:ph idx="1"/>
          </p:nvPr>
        </p:nvSpPr>
        <p:spPr/>
        <p:txBody>
          <a:bodyPr/>
          <a:lstStyle/>
          <a:p>
            <a:r>
              <a:rPr lang="ru-RU" dirty="0"/>
              <a:t>Александр Волков. Родился Саша в 1985 году 14 февраля. Если говорить о личных достижениях Александра, то можно отметить, что в 2006 году его признали лучшим нападающим “Финала четырёх” Кубка России, в 2008 году – лучшим блокирующим “Финала четырёх” опять же Кубка России, в 2006-2007 годах – лучшим блокирующим “Финала четырёх” уже Лиги чемпионов. Александр является участником Матчей звёзд России в 2005/08/09/10 годах.</a:t>
            </a:r>
          </a:p>
        </p:txBody>
      </p:sp>
      <p:pic>
        <p:nvPicPr>
          <p:cNvPr id="4" name="Изображение 3" descr="aleksandr-volkov_1450875754936756358.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08364" y="2667000"/>
            <a:ext cx="7045036" cy="3898900"/>
          </a:xfrm>
          <a:prstGeom prst="rect">
            <a:avLst/>
          </a:prstGeom>
        </p:spPr>
      </p:pic>
    </p:spTree>
    <p:extLst>
      <p:ext uri="{BB962C8B-B14F-4D97-AF65-F5344CB8AC3E}">
        <p14:creationId xmlns:p14="http://schemas.microsoft.com/office/powerpoint/2010/main" val="66784535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ru-RU" dirty="0"/>
              <a:t>Мария </a:t>
            </a:r>
            <a:r>
              <a:rPr lang="ru-RU" dirty="0" err="1"/>
              <a:t>Шешенина</a:t>
            </a:r>
            <a:endParaRPr lang="ru-RU" dirty="0"/>
          </a:p>
        </p:txBody>
      </p:sp>
      <p:sp>
        <p:nvSpPr>
          <p:cNvPr id="3" name="Содержимое 2"/>
          <p:cNvSpPr>
            <a:spLocks noGrp="1"/>
          </p:cNvSpPr>
          <p:nvPr>
            <p:ph idx="1"/>
          </p:nvPr>
        </p:nvSpPr>
        <p:spPr/>
        <p:txBody>
          <a:bodyPr/>
          <a:lstStyle/>
          <a:p>
            <a:r>
              <a:rPr lang="ru-RU" dirty="0"/>
              <a:t>Мария </a:t>
            </a:r>
            <a:r>
              <a:rPr lang="ru-RU" dirty="0" err="1"/>
              <a:t>Шешенина</a:t>
            </a:r>
            <a:r>
              <a:rPr lang="ru-RU" dirty="0"/>
              <a:t> – известная российская спортсменка-волейболистка, заслуженный мастер спорта нашей страны, чемпионка мира. Родилась </a:t>
            </a:r>
            <a:r>
              <a:rPr lang="ru-RU" dirty="0" err="1"/>
              <a:t>Шешенина</a:t>
            </a:r>
            <a:r>
              <a:rPr lang="ru-RU" dirty="0"/>
              <a:t> в 1985 году 26 июня в России в городе Свердловск. За свою волейбольную карьеру Марине удалось выступать за такие команды как: “</a:t>
            </a:r>
            <a:r>
              <a:rPr lang="ru-RU" dirty="0" err="1"/>
              <a:t>Уралтрансбанк</a:t>
            </a:r>
            <a:r>
              <a:rPr lang="ru-RU" dirty="0"/>
              <a:t>” (г. Екатеринбург), “Малахит” (г. Екатеринбург), “</a:t>
            </a:r>
            <a:r>
              <a:rPr lang="ru-RU" dirty="0" err="1"/>
              <a:t>Уралочка</a:t>
            </a:r>
            <a:r>
              <a:rPr lang="ru-RU" dirty="0"/>
              <a:t>” (г. Свердловск), “Динамо” (г. Москва). Начиная с 2003 года, Марина </a:t>
            </a:r>
            <a:r>
              <a:rPr lang="ru-RU" dirty="0" err="1"/>
              <a:t>Шешенина</a:t>
            </a:r>
            <a:r>
              <a:rPr lang="ru-RU" dirty="0"/>
              <a:t> стала входить в состав сборной России по волейболу. За огромный вклад в развитие спорта и физической культуры, а также высокие спортивные достижения, Марина </a:t>
            </a:r>
            <a:r>
              <a:rPr lang="ru-RU" dirty="0" err="1"/>
              <a:t>Шешенина</a:t>
            </a:r>
            <a:r>
              <a:rPr lang="ru-RU" dirty="0"/>
              <a:t> 3 октября 2006 года была награждена орденом </a:t>
            </a:r>
            <a:r>
              <a:rPr lang="ru-RU" dirty="0" err="1"/>
              <a:t>ll</a:t>
            </a:r>
            <a:r>
              <a:rPr lang="ru-RU" dirty="0"/>
              <a:t> степени “За заслуги перед отечеством”.</a:t>
            </a:r>
          </a:p>
          <a:p>
            <a:endParaRPr lang="ru-RU" dirty="0"/>
          </a:p>
        </p:txBody>
      </p:sp>
      <p:pic>
        <p:nvPicPr>
          <p:cNvPr id="4" name="Изображение 3" descr="Unknown.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98095" y="3713238"/>
            <a:ext cx="3664857" cy="2697238"/>
          </a:xfrm>
          <a:prstGeom prst="rect">
            <a:avLst/>
          </a:prstGeom>
        </p:spPr>
      </p:pic>
    </p:spTree>
    <p:extLst>
      <p:ext uri="{BB962C8B-B14F-4D97-AF65-F5344CB8AC3E}">
        <p14:creationId xmlns:p14="http://schemas.microsoft.com/office/powerpoint/2010/main" val="156620069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ru-RU" dirty="0"/>
              <a:t>Гамова Екатерина Александровна </a:t>
            </a:r>
          </a:p>
        </p:txBody>
      </p:sp>
      <p:sp>
        <p:nvSpPr>
          <p:cNvPr id="3" name="Содержимое 2"/>
          <p:cNvSpPr>
            <a:spLocks noGrp="1"/>
          </p:cNvSpPr>
          <p:nvPr>
            <p:ph idx="1"/>
          </p:nvPr>
        </p:nvSpPr>
        <p:spPr/>
        <p:txBody>
          <a:bodyPr/>
          <a:lstStyle/>
          <a:p>
            <a:r>
              <a:rPr lang="ru-RU" dirty="0"/>
              <a:t>Гамова Екатерина Александровна является российской волейболисткой, чемпионкой мира, а также членом национальной сборной, которая выиграла серебряные медали на прошедших в Сиднее в 2000 году Летних Олимпийских играх, а также на Олимпийских играх в Афинах в 2004.</a:t>
            </a:r>
          </a:p>
        </p:txBody>
      </p:sp>
      <p:pic>
        <p:nvPicPr>
          <p:cNvPr id="4" name="Изображение 3" descr="Unknown.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34063" y="2495249"/>
            <a:ext cx="3529250" cy="2538569"/>
          </a:xfrm>
          <a:prstGeom prst="rect">
            <a:avLst/>
          </a:prstGeom>
        </p:spPr>
      </p:pic>
    </p:spTree>
    <p:extLst>
      <p:ext uri="{BB962C8B-B14F-4D97-AF65-F5344CB8AC3E}">
        <p14:creationId xmlns:p14="http://schemas.microsoft.com/office/powerpoint/2010/main" val="414943421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ru-RU" dirty="0"/>
              <a:t>Артамонова Евгения Викторовна</a:t>
            </a:r>
          </a:p>
        </p:txBody>
      </p:sp>
      <p:sp>
        <p:nvSpPr>
          <p:cNvPr id="3" name="Содержимое 2"/>
          <p:cNvSpPr>
            <a:spLocks noGrp="1"/>
          </p:cNvSpPr>
          <p:nvPr>
            <p:ph idx="1"/>
          </p:nvPr>
        </p:nvSpPr>
        <p:spPr/>
        <p:txBody>
          <a:bodyPr/>
          <a:lstStyle/>
          <a:p>
            <a:r>
              <a:rPr lang="ru-RU" dirty="0"/>
              <a:t>Артамонова Евгения Викторовна является известной российской спортсменкой-волейболисткой. </a:t>
            </a:r>
            <a:r>
              <a:rPr lang="ru-RU" dirty="0" smtClean="0"/>
              <a:t>Артамонова </a:t>
            </a:r>
            <a:r>
              <a:rPr lang="ru-RU" dirty="0"/>
              <a:t>родилась в 1975 году 17 июля. На сегодняшний момент она является заслуженным мастером спорта России, бронзовой призёркой чемпионата Мира, призёркой Кубков Мира, серебряной призёркой Олимпийских игр, а также золотой </a:t>
            </a:r>
            <a:r>
              <a:rPr lang="ru-RU" dirty="0" smtClean="0"/>
              <a:t>призёркой </a:t>
            </a:r>
            <a:r>
              <a:rPr lang="ru-RU" dirty="0"/>
              <a:t>Гран-При и чемпионата Европы.</a:t>
            </a:r>
          </a:p>
          <a:p>
            <a:endParaRPr lang="ru-RU" dirty="0"/>
          </a:p>
        </p:txBody>
      </p:sp>
      <p:pic>
        <p:nvPicPr>
          <p:cNvPr id="5" name="Изображение 4" descr="Unknown.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94000" y="3063119"/>
            <a:ext cx="2498436" cy="1968500"/>
          </a:xfrm>
          <a:prstGeom prst="rect">
            <a:avLst/>
          </a:prstGeom>
        </p:spPr>
      </p:pic>
    </p:spTree>
    <p:extLst>
      <p:ext uri="{BB962C8B-B14F-4D97-AF65-F5344CB8AC3E}">
        <p14:creationId xmlns:p14="http://schemas.microsoft.com/office/powerpoint/2010/main" val="279224110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ru-RU" dirty="0"/>
              <a:t>Рэйд </a:t>
            </a:r>
            <a:r>
              <a:rPr lang="ru-RU" dirty="0" err="1"/>
              <a:t>Придди</a:t>
            </a:r>
            <a:r>
              <a:rPr lang="ru-RU" dirty="0"/>
              <a:t> </a:t>
            </a:r>
          </a:p>
        </p:txBody>
      </p:sp>
      <p:sp>
        <p:nvSpPr>
          <p:cNvPr id="3" name="Содержимое 2"/>
          <p:cNvSpPr>
            <a:spLocks noGrp="1"/>
          </p:cNvSpPr>
          <p:nvPr>
            <p:ph idx="1"/>
          </p:nvPr>
        </p:nvSpPr>
        <p:spPr/>
        <p:txBody>
          <a:bodyPr/>
          <a:lstStyle/>
          <a:p>
            <a:r>
              <a:rPr lang="ru-RU" dirty="0"/>
              <a:t>Рэйд </a:t>
            </a:r>
            <a:r>
              <a:rPr lang="ru-RU" dirty="0" err="1"/>
              <a:t>Придди</a:t>
            </a:r>
            <a:r>
              <a:rPr lang="ru-RU" dirty="0"/>
              <a:t> – американский спортсмен, очень опытный игрок и замечательный волейболист. Родился в 1977 году 1 октября в США. Рэйд является обладателем множества наград. На протяжении всей своей карьеры проявлял себя как невероятно деятельный спортсмен, который способен достичь огромных результатов.</a:t>
            </a:r>
          </a:p>
          <a:p>
            <a:r>
              <a:rPr lang="ru-RU" dirty="0">
                <a:latin typeface="Lucida Grande"/>
                <a:ea typeface="Lucida Grande"/>
                <a:cs typeface="Lucida Grande"/>
              </a:rPr>
              <a:t> </a:t>
            </a:r>
            <a:endParaRPr lang="ru-RU" dirty="0"/>
          </a:p>
        </p:txBody>
      </p:sp>
      <p:pic>
        <p:nvPicPr>
          <p:cNvPr id="4" name="Изображение 3" descr="Unknown.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89135" y="2546597"/>
            <a:ext cx="2273602" cy="2624062"/>
          </a:xfrm>
          <a:prstGeom prst="rect">
            <a:avLst/>
          </a:prstGeom>
        </p:spPr>
      </p:pic>
    </p:spTree>
    <p:extLst>
      <p:ext uri="{BB962C8B-B14F-4D97-AF65-F5344CB8AC3E}">
        <p14:creationId xmlns:p14="http://schemas.microsoft.com/office/powerpoint/2010/main" val="307244929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ru-RU" dirty="0"/>
              <a:t>Ллой </a:t>
            </a:r>
            <a:r>
              <a:rPr lang="ru-RU" dirty="0" err="1"/>
              <a:t>Болл</a:t>
            </a:r>
            <a:endParaRPr lang="ru-RU" dirty="0"/>
          </a:p>
        </p:txBody>
      </p:sp>
      <p:sp>
        <p:nvSpPr>
          <p:cNvPr id="3" name="Содержимое 2"/>
          <p:cNvSpPr>
            <a:spLocks noGrp="1"/>
          </p:cNvSpPr>
          <p:nvPr>
            <p:ph idx="1"/>
          </p:nvPr>
        </p:nvSpPr>
        <p:spPr/>
        <p:txBody>
          <a:bodyPr/>
          <a:lstStyle/>
          <a:p>
            <a:r>
              <a:rPr lang="ru-RU" dirty="0"/>
              <a:t>Ллой </a:t>
            </a:r>
            <a:r>
              <a:rPr lang="ru-RU" dirty="0" err="1"/>
              <a:t>Болл</a:t>
            </a:r>
            <a:r>
              <a:rPr lang="ru-RU" dirty="0"/>
              <a:t> - гениальнейший американский волейболист и талантливый спортсмен. Родился </a:t>
            </a:r>
            <a:r>
              <a:rPr lang="ru-RU" dirty="0" err="1"/>
              <a:t>Болл</a:t>
            </a:r>
            <a:r>
              <a:rPr lang="ru-RU" dirty="0"/>
              <a:t> в 1972 году 17 февраля. За всю свою волейбольную карьеру ему удалось побывать и весьма неплохо выступить уже на 4 Олимпиадах. На сегодняшний момент выступает за сборную Соединённых Штатов Америки. Как утверждают аналитики, никому ещё из американских волейболистов не удавалось достичь таких результатов, чего добился Ллой </a:t>
            </a:r>
            <a:r>
              <a:rPr lang="ru-RU" dirty="0" err="1"/>
              <a:t>Болл</a:t>
            </a:r>
            <a:r>
              <a:rPr lang="ru-RU" dirty="0"/>
              <a:t>.</a:t>
            </a:r>
          </a:p>
        </p:txBody>
      </p:sp>
      <p:pic>
        <p:nvPicPr>
          <p:cNvPr id="4" name="Изображение 3" descr="Unknown.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88811" y="3026832"/>
            <a:ext cx="3549952" cy="2222501"/>
          </a:xfrm>
          <a:prstGeom prst="rect">
            <a:avLst/>
          </a:prstGeom>
        </p:spPr>
      </p:pic>
    </p:spTree>
    <p:extLst>
      <p:ext uri="{BB962C8B-B14F-4D97-AF65-F5344CB8AC3E}">
        <p14:creationId xmlns:p14="http://schemas.microsoft.com/office/powerpoint/2010/main" val="171637050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ru-RU" dirty="0"/>
              <a:t>Шопс Йохан </a:t>
            </a:r>
          </a:p>
        </p:txBody>
      </p:sp>
      <p:sp>
        <p:nvSpPr>
          <p:cNvPr id="3" name="Содержимое 2"/>
          <p:cNvSpPr>
            <a:spLocks noGrp="1"/>
          </p:cNvSpPr>
          <p:nvPr>
            <p:ph idx="1"/>
          </p:nvPr>
        </p:nvSpPr>
        <p:spPr/>
        <p:txBody>
          <a:bodyPr/>
          <a:lstStyle/>
          <a:p>
            <a:r>
              <a:rPr lang="ru-RU" dirty="0"/>
              <a:t>Шопс Йохан – немецкий волейболист, являющийся игроком клуба “Искра” (Одинцово). Родился Шопс Йохан в 1983 году. За свою карьеру успел побывать в таких клубах, как “Искра” (с 2007 года, Одинцово), “</a:t>
            </a:r>
            <a:r>
              <a:rPr lang="ru-RU" dirty="0" err="1"/>
              <a:t>Фридрихсхафен</a:t>
            </a:r>
            <a:r>
              <a:rPr lang="ru-RU" dirty="0"/>
              <a:t>” (с 2003 по 2007 года, Германия), “Олимпия” (с 2001 по 2003 года, Германия). Что касается достижений немецкого волейболиста, то в 2008 году он стал серебряным призёром чемпионата России, в 2007 году Йохан был признан самым ценным игроком всей лиги чемпионов, и в этом же году он стал победителем лиги чемпионов.</a:t>
            </a:r>
          </a:p>
        </p:txBody>
      </p:sp>
      <p:pic>
        <p:nvPicPr>
          <p:cNvPr id="4" name="Изображение 3" descr="85eb-199f06f1d2988b45da6f51b877ecd276.jp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1557262" y="3101823"/>
            <a:ext cx="5715000" cy="3562350"/>
          </a:xfrm>
          <a:prstGeom prst="rect">
            <a:avLst/>
          </a:prstGeom>
        </p:spPr>
      </p:pic>
    </p:spTree>
    <p:extLst>
      <p:ext uri="{BB962C8B-B14F-4D97-AF65-F5344CB8AC3E}">
        <p14:creationId xmlns:p14="http://schemas.microsoft.com/office/powerpoint/2010/main" val="62373417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a:xfrm>
            <a:off x="822960" y="365759"/>
            <a:ext cx="7520940" cy="4314719"/>
          </a:xfrm>
        </p:spPr>
        <p:txBody>
          <a:bodyPr/>
          <a:lstStyle/>
          <a:p>
            <a:r>
              <a:rPr lang="ru-RU" dirty="0" smtClean="0"/>
              <a:t>Спасибо за внимание !!!!!!</a:t>
            </a:r>
            <a:endParaRPr lang="ru-RU" dirty="0"/>
          </a:p>
        </p:txBody>
      </p:sp>
      <p:sp>
        <p:nvSpPr>
          <p:cNvPr id="3" name="Содержимое 2"/>
          <p:cNvSpPr>
            <a:spLocks noGrp="1"/>
          </p:cNvSpPr>
          <p:nvPr>
            <p:ph idx="1"/>
          </p:nvPr>
        </p:nvSpPr>
        <p:spPr/>
        <p:txBody>
          <a:bodyPr/>
          <a:lstStyle/>
          <a:p>
            <a:endParaRPr lang="ru-RU" dirty="0"/>
          </a:p>
        </p:txBody>
      </p:sp>
    </p:spTree>
    <p:extLst>
      <p:ext uri="{BB962C8B-B14F-4D97-AF65-F5344CB8AC3E}">
        <p14:creationId xmlns:p14="http://schemas.microsoft.com/office/powerpoint/2010/main" val="235279952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a:xfrm>
            <a:off x="592667" y="1"/>
            <a:ext cx="7751233" cy="1620762"/>
          </a:xfrm>
        </p:spPr>
        <p:txBody>
          <a:bodyPr/>
          <a:lstStyle/>
          <a:p>
            <a:r>
              <a:rPr lang="ru-RU" dirty="0" smtClean="0"/>
              <a:t>Как должно  правильно выглядеть игровое поле для и правильной игры в волейбол :</a:t>
            </a:r>
            <a:endParaRPr lang="ru-RU" dirty="0"/>
          </a:p>
        </p:txBody>
      </p:sp>
      <p:pic>
        <p:nvPicPr>
          <p:cNvPr id="4" name="Содержимое 3" descr="sDiag1b.jpg"/>
          <p:cNvPicPr>
            <a:picLocks noGrp="1" noChangeAspect="1"/>
          </p:cNvPicPr>
          <p:nvPr>
            <p:ph idx="1"/>
          </p:nvPr>
        </p:nvPicPr>
        <p:blipFill>
          <a:blip r:embed="rId2" cstate="email">
            <a:extLst>
              <a:ext uri="{28A0092B-C50C-407E-A947-70E740481C1C}">
                <a14:useLocalDpi xmlns:a14="http://schemas.microsoft.com/office/drawing/2010/main" val="0"/>
              </a:ext>
            </a:extLst>
          </a:blip>
          <a:srcRect t="16261" b="16261"/>
          <a:stretch>
            <a:fillRect/>
          </a:stretch>
        </p:blipFill>
        <p:spPr>
          <a:xfrm>
            <a:off x="592667" y="1728788"/>
            <a:ext cx="7521575" cy="3581400"/>
          </a:xfrm>
        </p:spPr>
      </p:pic>
    </p:spTree>
    <p:extLst>
      <p:ext uri="{BB962C8B-B14F-4D97-AF65-F5344CB8AC3E}">
        <p14:creationId xmlns:p14="http://schemas.microsoft.com/office/powerpoint/2010/main" val="192243171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ru-RU" dirty="0" smtClean="0"/>
              <a:t>Зоны во время игры в волейбол</a:t>
            </a:r>
            <a:endParaRPr lang="ru-RU" dirty="0"/>
          </a:p>
        </p:txBody>
      </p:sp>
      <p:pic>
        <p:nvPicPr>
          <p:cNvPr id="4" name="Содержимое 3" descr="2.jpg"/>
          <p:cNvPicPr>
            <a:picLocks noGrp="1" noChangeAspect="1"/>
          </p:cNvPicPr>
          <p:nvPr>
            <p:ph idx="1"/>
          </p:nvPr>
        </p:nvPicPr>
        <p:blipFill>
          <a:blip r:embed="rId2">
            <a:extLst>
              <a:ext uri="{28A0092B-C50C-407E-A947-70E740481C1C}">
                <a14:useLocalDpi xmlns:a14="http://schemas.microsoft.com/office/drawing/2010/main" val="0"/>
              </a:ext>
            </a:extLst>
          </a:blip>
          <a:srcRect l="-40816" r="-40816"/>
          <a:stretch>
            <a:fillRect/>
          </a:stretch>
        </p:blipFill>
        <p:spPr>
          <a:xfrm>
            <a:off x="0" y="1022048"/>
            <a:ext cx="9144000" cy="5170790"/>
          </a:xfrm>
        </p:spPr>
      </p:pic>
      <p:sp>
        <p:nvSpPr>
          <p:cNvPr id="5" name="TextBox 4"/>
          <p:cNvSpPr txBox="1"/>
          <p:nvPr/>
        </p:nvSpPr>
        <p:spPr>
          <a:xfrm>
            <a:off x="178191" y="6389096"/>
            <a:ext cx="6402376" cy="369332"/>
          </a:xfrm>
          <a:prstGeom prst="rect">
            <a:avLst/>
          </a:prstGeom>
          <a:noFill/>
        </p:spPr>
        <p:txBody>
          <a:bodyPr wrap="none" rtlCol="0">
            <a:spAutoFit/>
          </a:bodyPr>
          <a:lstStyle/>
          <a:p>
            <a:r>
              <a:rPr lang="ru-RU" dirty="0" smtClean="0"/>
              <a:t>!!!ВНИМАНИЕ-игрок стоящий на 1-ой зоне всегда подает мяч!!!</a:t>
            </a:r>
            <a:endParaRPr lang="ru-RU" dirty="0"/>
          </a:p>
        </p:txBody>
      </p:sp>
    </p:spTree>
    <p:extLst>
      <p:ext uri="{BB962C8B-B14F-4D97-AF65-F5344CB8AC3E}">
        <p14:creationId xmlns:p14="http://schemas.microsoft.com/office/powerpoint/2010/main" val="390776252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ru-RU" dirty="0" smtClean="0"/>
              <a:t>Сетка в волейболе</a:t>
            </a:r>
            <a:endParaRPr lang="ru-RU" dirty="0"/>
          </a:p>
        </p:txBody>
      </p:sp>
      <p:sp>
        <p:nvSpPr>
          <p:cNvPr id="3" name="Содержимое 2"/>
          <p:cNvSpPr>
            <a:spLocks noGrp="1"/>
          </p:cNvSpPr>
          <p:nvPr>
            <p:ph idx="1"/>
          </p:nvPr>
        </p:nvSpPr>
        <p:spPr/>
        <p:txBody>
          <a:bodyPr>
            <a:normAutofit fontScale="77500" lnSpcReduction="20000"/>
          </a:bodyPr>
          <a:lstStyle/>
          <a:p>
            <a:r>
              <a:rPr lang="ru-RU" dirty="0" smtClean="0"/>
              <a:t>Особенностью волейбола является сетка натянутая в середине зала. Любые действия и приемы в сторону противника проводятся через сетку.</a:t>
            </a:r>
          </a:p>
          <a:p>
            <a:r>
              <a:rPr lang="ru-RU" dirty="0" smtClean="0"/>
              <a:t>Сетка в волейболе очень важная часть игрового процесса и по-этому с ней связна большая часть фолов ,а именно :</a:t>
            </a:r>
          </a:p>
          <a:p>
            <a:r>
              <a:rPr lang="ru-RU" dirty="0" smtClean="0"/>
              <a:t>1.Касание сетки любой частью тела во время игры</a:t>
            </a:r>
          </a:p>
          <a:p>
            <a:r>
              <a:rPr lang="ru-RU" dirty="0" smtClean="0"/>
              <a:t>2.Касание сетки мячом во время подачи или передачи </a:t>
            </a:r>
            <a:endParaRPr lang="ru-RU" dirty="0"/>
          </a:p>
          <a:p>
            <a:r>
              <a:rPr lang="ru-RU" dirty="0" smtClean="0"/>
              <a:t>3.Подача и передача меча под сеткой</a:t>
            </a:r>
          </a:p>
          <a:p>
            <a:r>
              <a:rPr lang="ru-RU" dirty="0" smtClean="0"/>
              <a:t>4.Переход на другую часть поля под сеткой</a:t>
            </a:r>
          </a:p>
          <a:p>
            <a:endParaRPr lang="ru-RU" dirty="0" smtClean="0"/>
          </a:p>
          <a:p>
            <a:endParaRPr lang="ru-RU" dirty="0"/>
          </a:p>
          <a:p>
            <a:r>
              <a:rPr lang="ru-RU" dirty="0" smtClean="0"/>
              <a:t>Правила установки сетки :</a:t>
            </a:r>
          </a:p>
          <a:p>
            <a:r>
              <a:rPr lang="ru-RU" dirty="0"/>
              <a:t>Для мальчиков и юношей, девочек и девушек разных возрастов сетка устанавливается на высоте:</a:t>
            </a:r>
          </a:p>
          <a:p>
            <a:r>
              <a:rPr lang="en-US" dirty="0" err="1"/>
              <a:t>мальчики</a:t>
            </a:r>
            <a:r>
              <a:rPr lang="en-US" dirty="0"/>
              <a:t> </a:t>
            </a:r>
            <a:r>
              <a:rPr lang="en-US" dirty="0" err="1"/>
              <a:t>и</a:t>
            </a:r>
            <a:r>
              <a:rPr lang="en-US" dirty="0"/>
              <a:t> </a:t>
            </a:r>
            <a:r>
              <a:rPr lang="en-US" dirty="0" err="1"/>
              <a:t>юноши</a:t>
            </a:r>
            <a:r>
              <a:rPr lang="en-US" dirty="0"/>
              <a:t> </a:t>
            </a:r>
            <a:r>
              <a:rPr lang="en-US" dirty="0" err="1"/>
              <a:t>до</a:t>
            </a:r>
            <a:r>
              <a:rPr lang="en-US" dirty="0"/>
              <a:t> 14 </a:t>
            </a:r>
            <a:r>
              <a:rPr lang="en-US" dirty="0" err="1"/>
              <a:t>лет</a:t>
            </a:r>
            <a:r>
              <a:rPr lang="en-US" dirty="0"/>
              <a:t> — 2,20 </a:t>
            </a:r>
            <a:r>
              <a:rPr lang="en-US" dirty="0" err="1"/>
              <a:t>м</a:t>
            </a:r>
            <a:r>
              <a:rPr lang="en-US" dirty="0"/>
              <a:t>, </a:t>
            </a:r>
            <a:r>
              <a:rPr lang="en-US" dirty="0" err="1"/>
              <a:t>до</a:t>
            </a:r>
            <a:r>
              <a:rPr lang="en-US" dirty="0"/>
              <a:t> 16 — 2,35 </a:t>
            </a:r>
            <a:r>
              <a:rPr lang="en-US" dirty="0" err="1"/>
              <a:t>м</a:t>
            </a:r>
            <a:r>
              <a:rPr lang="en-US" dirty="0"/>
              <a:t>, </a:t>
            </a:r>
            <a:r>
              <a:rPr lang="en-US" dirty="0" err="1"/>
              <a:t>до</a:t>
            </a:r>
            <a:r>
              <a:rPr lang="en-US" dirty="0"/>
              <a:t> 18 — 2,43 </a:t>
            </a:r>
            <a:r>
              <a:rPr lang="en-US" dirty="0" err="1"/>
              <a:t>м</a:t>
            </a:r>
            <a:r>
              <a:rPr lang="en-US" dirty="0"/>
              <a:t>; </a:t>
            </a:r>
          </a:p>
          <a:p>
            <a:r>
              <a:rPr lang="en-US" dirty="0" err="1"/>
              <a:t>девочки</a:t>
            </a:r>
            <a:r>
              <a:rPr lang="en-US" dirty="0"/>
              <a:t> </a:t>
            </a:r>
            <a:r>
              <a:rPr lang="en-US" dirty="0" err="1"/>
              <a:t>и</a:t>
            </a:r>
            <a:r>
              <a:rPr lang="en-US" dirty="0"/>
              <a:t> </a:t>
            </a:r>
            <a:r>
              <a:rPr lang="en-US" dirty="0" err="1"/>
              <a:t>девушки</a:t>
            </a:r>
            <a:r>
              <a:rPr lang="en-US" dirty="0"/>
              <a:t> </a:t>
            </a:r>
            <a:r>
              <a:rPr lang="en-US" dirty="0" err="1"/>
              <a:t>до</a:t>
            </a:r>
            <a:r>
              <a:rPr lang="en-US" dirty="0"/>
              <a:t> 14 </a:t>
            </a:r>
            <a:r>
              <a:rPr lang="en-US" dirty="0" err="1"/>
              <a:t>лет</a:t>
            </a:r>
            <a:r>
              <a:rPr lang="en-US" dirty="0"/>
              <a:t> —2,10 </a:t>
            </a:r>
            <a:r>
              <a:rPr lang="en-US" dirty="0" err="1"/>
              <a:t>м</a:t>
            </a:r>
            <a:r>
              <a:rPr lang="en-US" dirty="0"/>
              <a:t>, </a:t>
            </a:r>
            <a:r>
              <a:rPr lang="en-US" dirty="0" err="1"/>
              <a:t>до</a:t>
            </a:r>
            <a:r>
              <a:rPr lang="en-US" dirty="0"/>
              <a:t> 16—2,20 </a:t>
            </a:r>
            <a:r>
              <a:rPr lang="en-US" dirty="0" err="1"/>
              <a:t>м</a:t>
            </a:r>
            <a:r>
              <a:rPr lang="en-US" dirty="0"/>
              <a:t>, </a:t>
            </a:r>
            <a:r>
              <a:rPr lang="en-US" dirty="0" err="1"/>
              <a:t>до</a:t>
            </a:r>
            <a:r>
              <a:rPr lang="en-US" dirty="0"/>
              <a:t> 18—2,24 </a:t>
            </a:r>
            <a:r>
              <a:rPr lang="en-US" dirty="0" err="1"/>
              <a:t>м</a:t>
            </a:r>
            <a:r>
              <a:rPr lang="en-US" dirty="0"/>
              <a:t>.</a:t>
            </a:r>
          </a:p>
          <a:p>
            <a:r>
              <a:rPr lang="en-US" dirty="0"/>
              <a:t>﻿</a:t>
            </a:r>
            <a:endParaRPr lang="ru-RU" dirty="0" smtClean="0"/>
          </a:p>
        </p:txBody>
      </p:sp>
    </p:spTree>
    <p:extLst>
      <p:ext uri="{BB962C8B-B14F-4D97-AF65-F5344CB8AC3E}">
        <p14:creationId xmlns:p14="http://schemas.microsoft.com/office/powerpoint/2010/main" val="392277892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ru-RU" dirty="0" smtClean="0"/>
              <a:t>Схема </a:t>
            </a:r>
            <a:r>
              <a:rPr lang="ru-RU" smtClean="0"/>
              <a:t>установки сетки</a:t>
            </a:r>
            <a:endParaRPr lang="ru-RU"/>
          </a:p>
        </p:txBody>
      </p:sp>
      <p:pic>
        <p:nvPicPr>
          <p:cNvPr id="4" name="Содержимое 3" descr="sDiag3.jpg"/>
          <p:cNvPicPr>
            <a:picLocks noGrp="1" noChangeAspect="1"/>
          </p:cNvPicPr>
          <p:nvPr>
            <p:ph idx="1"/>
          </p:nvPr>
        </p:nvPicPr>
        <p:blipFill>
          <a:blip r:embed="rId2" cstate="email">
            <a:extLst>
              <a:ext uri="{28A0092B-C50C-407E-A947-70E740481C1C}">
                <a14:useLocalDpi xmlns:a14="http://schemas.microsoft.com/office/drawing/2010/main" val="0"/>
              </a:ext>
            </a:extLst>
          </a:blip>
          <a:srcRect l="-102743" r="-102743"/>
          <a:stretch>
            <a:fillRect/>
          </a:stretch>
        </p:blipFill>
        <p:spPr>
          <a:xfrm>
            <a:off x="-278191" y="1130864"/>
            <a:ext cx="8960757" cy="4910705"/>
          </a:xfrm>
        </p:spPr>
      </p:pic>
    </p:spTree>
    <p:extLst>
      <p:ext uri="{BB962C8B-B14F-4D97-AF65-F5344CB8AC3E}">
        <p14:creationId xmlns:p14="http://schemas.microsoft.com/office/powerpoint/2010/main" val="27580117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a:xfrm>
            <a:off x="822960" y="151190"/>
            <a:ext cx="7520940" cy="763210"/>
          </a:xfrm>
        </p:spPr>
        <p:txBody>
          <a:bodyPr/>
          <a:lstStyle/>
          <a:p>
            <a:r>
              <a:rPr lang="ru-RU" dirty="0" smtClean="0"/>
              <a:t>Нижняя </a:t>
            </a:r>
            <a:r>
              <a:rPr lang="ru-RU" dirty="0" err="1" smtClean="0"/>
              <a:t>передача.обучение</a:t>
            </a:r>
            <a:endParaRPr lang="ru-RU" dirty="0"/>
          </a:p>
        </p:txBody>
      </p:sp>
      <p:sp>
        <p:nvSpPr>
          <p:cNvPr id="3" name="Содержимое 2"/>
          <p:cNvSpPr>
            <a:spLocks noGrp="1"/>
          </p:cNvSpPr>
          <p:nvPr>
            <p:ph idx="1"/>
          </p:nvPr>
        </p:nvSpPr>
        <p:spPr>
          <a:xfrm>
            <a:off x="877389" y="1100628"/>
            <a:ext cx="7520940" cy="5436848"/>
          </a:xfrm>
        </p:spPr>
        <p:txBody>
          <a:bodyPr/>
          <a:lstStyle/>
          <a:p>
            <a:r>
              <a:rPr lang="ru-RU" dirty="0"/>
              <a:t>Прием мяча снизу двумя руками - это решающий элемент при переходе от защиты к нападению и возвращению подачи</a:t>
            </a:r>
            <a:r>
              <a:rPr lang="ru-RU" dirty="0" smtClean="0"/>
              <a:t>.</a:t>
            </a:r>
          </a:p>
          <a:p>
            <a:pPr>
              <a:buAutoNum type="arabicPeriod"/>
            </a:pPr>
            <a:r>
              <a:rPr lang="ru-RU" dirty="0" smtClean="0"/>
              <a:t>Первая</a:t>
            </a:r>
            <a:r>
              <a:rPr lang="ru-RU" dirty="0"/>
              <a:t>  вещь, которую Вы должны  выучить - </a:t>
            </a:r>
            <a:r>
              <a:rPr lang="ru-RU" u="sng" dirty="0"/>
              <a:t>это  выход к мячу. Сразу выходя к мячу, Вы должны принять стойку. </a:t>
            </a:r>
            <a:endParaRPr lang="ru-RU" u="sng" dirty="0" smtClean="0"/>
          </a:p>
          <a:p>
            <a:pPr>
              <a:buAutoNum type="arabicPeriod"/>
            </a:pPr>
            <a:r>
              <a:rPr lang="ru-RU" dirty="0"/>
              <a:t>Поставьте </a:t>
            </a:r>
            <a:r>
              <a:rPr lang="ru-RU" dirty="0" smtClean="0"/>
              <a:t>ноги </a:t>
            </a:r>
            <a:r>
              <a:rPr lang="ru-RU" dirty="0"/>
              <a:t>так, чтобы одна была слегка впереди другой, на ширине плеч друг от друга</a:t>
            </a:r>
            <a:r>
              <a:rPr lang="ru-RU" dirty="0" smtClean="0"/>
              <a:t>.</a:t>
            </a:r>
          </a:p>
          <a:p>
            <a:pPr>
              <a:buAutoNum type="arabicPeriod"/>
            </a:pPr>
            <a:r>
              <a:rPr lang="ru-RU" dirty="0"/>
              <a:t>Кисти рук должны быть соединены вместе с большими пальцами, параллельными друг другу</a:t>
            </a:r>
            <a:r>
              <a:rPr lang="ru-RU" dirty="0" smtClean="0"/>
              <a:t>.</a:t>
            </a:r>
          </a:p>
          <a:p>
            <a:pPr>
              <a:buAutoNum type="arabicPeriod"/>
            </a:pPr>
            <a:r>
              <a:rPr lang="ru-RU" smtClean="0"/>
              <a:t>Колени </a:t>
            </a:r>
            <a:r>
              <a:rPr lang="ru-RU" dirty="0"/>
              <a:t>должны быть согнуты, а руки продлевали ваше тело так, чтобы они были параллельны с бедрами. Когда игроки наклоняются вперед, сохраняя их ноги прямыми, то это обычно заканчивается приемом мяча, который приходит слишком низко и быстро. </a:t>
            </a:r>
            <a:endParaRPr lang="ru-RU" dirty="0" smtClean="0"/>
          </a:p>
          <a:p>
            <a:pPr>
              <a:buAutoNum type="arabicPeriod"/>
            </a:pPr>
            <a:r>
              <a:rPr lang="ru-RU" dirty="0"/>
              <a:t>Сохраняйте руки, параллельными к бедрам, что поможет устранять мячи, контактирующие с вашими руками выше локтей, иногда заканчивающихся двойным касанием или даже хуже - груди. Спина должна быть прямая, Вы должны быть расслаблены и держать ваши глаза на мяч</a:t>
            </a:r>
            <a:endParaRPr lang="ru-RU" dirty="0" smtClean="0"/>
          </a:p>
          <a:p>
            <a:pPr>
              <a:buAutoNum type="arabicPeriod"/>
            </a:pPr>
            <a:endParaRPr lang="ru-RU" dirty="0"/>
          </a:p>
        </p:txBody>
      </p:sp>
    </p:spTree>
    <p:extLst>
      <p:ext uri="{BB962C8B-B14F-4D97-AF65-F5344CB8AC3E}">
        <p14:creationId xmlns:p14="http://schemas.microsoft.com/office/powerpoint/2010/main" val="104004542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ru-RU" dirty="0" smtClean="0"/>
              <a:t>Схема нижнего приема </a:t>
            </a:r>
            <a:endParaRPr lang="ru-RU" dirty="0"/>
          </a:p>
        </p:txBody>
      </p:sp>
      <p:pic>
        <p:nvPicPr>
          <p:cNvPr id="5" name="Содержимое 4" descr="content_priyom_snizu.png"/>
          <p:cNvPicPr>
            <a:picLocks noGrp="1" noChangeAspect="1"/>
          </p:cNvPicPr>
          <p:nvPr>
            <p:ph idx="1"/>
          </p:nvPr>
        </p:nvPicPr>
        <p:blipFill>
          <a:blip r:embed="rId2" cstate="email">
            <a:extLst>
              <a:ext uri="{28A0092B-C50C-407E-A947-70E740481C1C}">
                <a14:useLocalDpi xmlns:a14="http://schemas.microsoft.com/office/drawing/2010/main" val="0"/>
              </a:ext>
            </a:extLst>
          </a:blip>
          <a:srcRect t="-18487" b="-18487"/>
          <a:stretch>
            <a:fillRect/>
          </a:stretch>
        </p:blipFill>
        <p:spPr/>
      </p:pic>
    </p:spTree>
    <p:extLst>
      <p:ext uri="{BB962C8B-B14F-4D97-AF65-F5344CB8AC3E}">
        <p14:creationId xmlns:p14="http://schemas.microsoft.com/office/powerpoint/2010/main" val="187789667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ru-RU" dirty="0" smtClean="0"/>
              <a:t>Верхняя передача. Обучение  </a:t>
            </a:r>
            <a:endParaRPr lang="ru-RU" dirty="0"/>
          </a:p>
        </p:txBody>
      </p:sp>
      <p:sp>
        <p:nvSpPr>
          <p:cNvPr id="3" name="Содержимое 2"/>
          <p:cNvSpPr>
            <a:spLocks noGrp="1"/>
          </p:cNvSpPr>
          <p:nvPr>
            <p:ph idx="1"/>
          </p:nvPr>
        </p:nvSpPr>
        <p:spPr/>
        <p:txBody>
          <a:bodyPr>
            <a:normAutofit fontScale="77500" lnSpcReduction="20000"/>
          </a:bodyPr>
          <a:lstStyle/>
          <a:p>
            <a:r>
              <a:rPr lang="ru-RU" dirty="0"/>
              <a:t>Передачей сверху намного легче управлять и направлять пас, чем передачей снизу или ударом. Абсолютно успешной передача становится возможной, если Вы занимаете положение готовности под мячом, с расставленными ногами на удобное расстояние, обычно на ширине плеч, одна нога на шаг впереди. Приподнимите голову, колени и локти должны быть согнуты. Кисти рук подняты выше головы приблизительно на 15 см. и удалены от вашего лба. Руки должны быть направлены наружу так, чтобы ваши большие и указательные пальцы сформировали треугольник. Это может использоваться как руководящий принцип, следя за мячом через этот треугольник</a:t>
            </a:r>
            <a:r>
              <a:rPr lang="ru-RU" dirty="0" smtClean="0"/>
              <a:t>.</a:t>
            </a:r>
            <a:endParaRPr lang="ru-RU" dirty="0"/>
          </a:p>
          <a:p>
            <a:pPr>
              <a:buAutoNum type="arabicPeriod"/>
            </a:pPr>
            <a:r>
              <a:rPr lang="ru-RU" dirty="0" smtClean="0"/>
              <a:t>Вы </a:t>
            </a:r>
            <a:r>
              <a:rPr lang="ru-RU" dirty="0"/>
              <a:t>должны удостовериться, что ваши плечи перпендикулярны к вашей цели. Самое простое выполнить передачу в направление, к которому Вы стоите лицом. Однако, если занимаете положение под мячом достаточно рано, то до передачи необходимо скрыть ваше намерение</a:t>
            </a:r>
            <a:r>
              <a:rPr lang="ru-RU" dirty="0" smtClean="0"/>
              <a:t>.</a:t>
            </a:r>
          </a:p>
          <a:p>
            <a:pPr>
              <a:buAutoNum type="arabicPeriod"/>
            </a:pPr>
            <a:r>
              <a:rPr lang="ru-RU" dirty="0"/>
              <a:t>Если Вы находитесь под мячом, то Вы должны просто отшагнуть назад на один шаг прежде, чем состоится контакт, чтобы послать мяч вперед, и сделать шаг вперед, чтобы послать его назад. С практикой и увеличивающейся способностью, Вы не можете задерживать это действие ближе к времени контакта с мячом, не давая вашему противнику никаких признаков вашего направления передачи и поэтому оставляя блокирующим противника меньше времени, чтобы сблокировать предстоящий удар</a:t>
            </a:r>
            <a:r>
              <a:rPr lang="ru-RU" dirty="0" smtClean="0"/>
              <a:t>.</a:t>
            </a:r>
          </a:p>
          <a:p>
            <a:pPr>
              <a:buAutoNum type="arabicPeriod"/>
            </a:pPr>
            <a:r>
              <a:rPr lang="ru-RU" dirty="0"/>
              <a:t>Как только мяч вступает в контакт с кистями рук, то форма кистей принимает </a:t>
            </a:r>
            <a:r>
              <a:rPr lang="ru-RU" dirty="0" err="1"/>
              <a:t>форму,мяча</a:t>
            </a:r>
            <a:r>
              <a:rPr lang="ru-RU" dirty="0"/>
              <a:t> вокруг него таким способом, что только большие пальцы и два верхних пальца совместно вступают в контакт с мячом. Пробуйте войти в контакт с мячом вашими пальцами и большими пальцами одновременно. Ладонь руки никогда не должна касаться мяча.</a:t>
            </a:r>
          </a:p>
        </p:txBody>
      </p:sp>
    </p:spTree>
    <p:extLst>
      <p:ext uri="{BB962C8B-B14F-4D97-AF65-F5344CB8AC3E}">
        <p14:creationId xmlns:p14="http://schemas.microsoft.com/office/powerpoint/2010/main" val="17278925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Angles">
  <a:themeElements>
    <a:clrScheme name="Небо">
      <a:dk1>
        <a:sysClr val="windowText" lastClr="000000"/>
      </a:dk1>
      <a:lt1>
        <a:sysClr val="window" lastClr="FFFFFF"/>
      </a:lt1>
      <a:dk2>
        <a:srgbClr val="1782BF"/>
      </a:dk2>
      <a:lt2>
        <a:srgbClr val="62BCE9"/>
      </a:lt2>
      <a:accent1>
        <a:srgbClr val="073779"/>
      </a:accent1>
      <a:accent2>
        <a:srgbClr val="8FD9FB"/>
      </a:accent2>
      <a:accent3>
        <a:srgbClr val="FFCC00"/>
      </a:accent3>
      <a:accent4>
        <a:srgbClr val="EB6615"/>
      </a:accent4>
      <a:accent5>
        <a:srgbClr val="C76402"/>
      </a:accent5>
      <a:accent6>
        <a:srgbClr val="B523B4"/>
      </a:accent6>
      <a:hlink>
        <a:srgbClr val="FFDE26"/>
      </a:hlink>
      <a:folHlink>
        <a:srgbClr val="DEBE00"/>
      </a:folHlink>
    </a:clrScheme>
    <a:fontScheme name="Инфузия">
      <a:majorFont>
        <a:latin typeface="Mistral"/>
        <a:ea typeface=""/>
        <a:cs typeface=""/>
        <a:font script="Jpan" typeface="ＤＦＰ行書体"/>
        <a:font script="Hans" typeface="宋体"/>
        <a:font script="Hant" typeface="新細明體"/>
      </a:majorFont>
      <a:minorFont>
        <a:latin typeface="Candara"/>
        <a:ea typeface=""/>
        <a:cs typeface=""/>
        <a:font script="Jpan" typeface="メイリオ"/>
        <a:font script="Hans" typeface="宋体"/>
        <a:font script="Hant" typeface="新細明體"/>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Углы.thmx</Template>
  <TotalTime>10360</TotalTime>
  <Words>1741</Words>
  <Application>Microsoft Office PowerPoint</Application>
  <PresentationFormat>Экран (4:3)</PresentationFormat>
  <Paragraphs>86</Paragraphs>
  <Slides>28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28</vt:i4>
      </vt:variant>
    </vt:vector>
  </HeadingPairs>
  <TitlesOfParts>
    <vt:vector size="29" baseType="lpstr">
      <vt:lpstr>Angles</vt:lpstr>
      <vt:lpstr>ВОЛЕЙБОЛ</vt:lpstr>
      <vt:lpstr>Волейбол как вид спорта</vt:lpstr>
      <vt:lpstr>Как должно  правильно выглядеть игровое поле для и правильной игры в волейбол :</vt:lpstr>
      <vt:lpstr>Зоны во время игры в волейбол</vt:lpstr>
      <vt:lpstr>Сетка в волейболе</vt:lpstr>
      <vt:lpstr>Схема установки сетки</vt:lpstr>
      <vt:lpstr>Нижняя передача.обучение</vt:lpstr>
      <vt:lpstr>Схема нижнего приема </vt:lpstr>
      <vt:lpstr>Верхняя передача. Обучение  </vt:lpstr>
      <vt:lpstr>Схема верхнего приема </vt:lpstr>
      <vt:lpstr>Верхний прием . Обучение </vt:lpstr>
      <vt:lpstr>нижний прием . Обучение </vt:lpstr>
      <vt:lpstr>Атакующий прием.обучение</vt:lpstr>
      <vt:lpstr>Схема Атакующего приема </vt:lpstr>
      <vt:lpstr>Главные ошибки при при контакте с мячом</vt:lpstr>
      <vt:lpstr>Презентация PowerPoint</vt:lpstr>
      <vt:lpstr>Шашкова(Соколова) Любовь Владимировна</vt:lpstr>
      <vt:lpstr>Максим Михайлов</vt:lpstr>
      <vt:lpstr>Ольга Фатеева </vt:lpstr>
      <vt:lpstr>Семён Полтавский</vt:lpstr>
      <vt:lpstr>Александр Волков</vt:lpstr>
      <vt:lpstr>Мария Шешенина</vt:lpstr>
      <vt:lpstr>Гамова Екатерина Александровна </vt:lpstr>
      <vt:lpstr>Артамонова Евгения Викторовна</vt:lpstr>
      <vt:lpstr>Рэйд Придди </vt:lpstr>
      <vt:lpstr>Ллой Болл</vt:lpstr>
      <vt:lpstr>Шопс Йохан </vt:lpstr>
      <vt:lpstr>Спасибо за внимание !!!!!!</vt:lpstr>
    </vt:vector>
  </TitlesOfParts>
  <Company>Домик</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ВОЛЕЙБОЛ</dc:title>
  <dc:creator>Андрей Хабибулин</dc:creator>
  <cp:lastModifiedBy>Азарскова Надежда Викторовна</cp:lastModifiedBy>
  <cp:revision>24</cp:revision>
  <dcterms:created xsi:type="dcterms:W3CDTF">2017-02-26T17:23:08Z</dcterms:created>
  <dcterms:modified xsi:type="dcterms:W3CDTF">2017-04-12T09:21:29Z</dcterms:modified>
</cp:coreProperties>
</file>