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67" r:id="rId6"/>
    <p:sldId id="259" r:id="rId7"/>
    <p:sldId id="260" r:id="rId8"/>
    <p:sldId id="265" r:id="rId9"/>
    <p:sldId id="264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60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638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784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378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78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2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00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95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6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63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2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2D3A9-D076-4CE9-9C7A-9C027A8457B0}" type="datetimeFigureOut">
              <a:rPr lang="ru-RU" smtClean="0"/>
              <a:t>чт 17.08.17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8294-B681-4C93-8EA0-04830A360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41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328"/>
            <a:ext cx="12191999" cy="69918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Фрагмент урока профессионально-трудового обучения (профиль «Швейное дело»), 5 класс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1192691" cy="435133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Особенности контингента:  учащиеся с легкой умственной отсталостью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Тема урока: «Пошив наволочки с клапаном. Применяемые швы»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Тип урока: комбинированный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Этап урока: актуализация опорных знаний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Примечание: смотреть в режиме «Слайд-шоу» (с эффектом анимации)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Выполнила: учитель  Чередниченко Татьяна Николаевна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14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9633" y="496389"/>
            <a:ext cx="11312435" cy="5826032"/>
          </a:xfrm>
        </p:spPr>
        <p:txBody>
          <a:bodyPr>
            <a:normAutofit fontScale="90000"/>
          </a:bodyPr>
          <a:lstStyle/>
          <a:p>
            <a:pPr marL="857250" lvl="0" indent="-8572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Какие швы  относятся </a:t>
            </a:r>
            <a:br>
              <a:rPr lang="ru-RU" b="1" dirty="0" smtClean="0"/>
            </a:br>
            <a:r>
              <a:rPr lang="ru-RU" b="1" dirty="0" smtClean="0"/>
              <a:t>к краевым швам?</a:t>
            </a:r>
            <a:br>
              <a:rPr lang="ru-RU" b="1" dirty="0" smtClean="0"/>
            </a:br>
            <a:r>
              <a:rPr lang="ru-RU" sz="5300" b="1" dirty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</a:rPr>
              <a:t>стачной шов;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шов </a:t>
            </a:r>
            <a:r>
              <a:rPr lang="ru-RU" sz="5300" b="1" i="1" dirty="0" err="1" smtClean="0">
                <a:solidFill>
                  <a:srgbClr val="002060"/>
                </a:solidFill>
                <a:ea typeface="+mn-ea"/>
                <a:cs typeface="+mn-cs"/>
              </a:rPr>
              <a:t>вподгибку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 с открытым срезом;</a:t>
            </a:r>
            <a:b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>
                <a:solidFill>
                  <a:srgbClr val="002060"/>
                </a:solidFill>
              </a:rPr>
              <a:t>шов </a:t>
            </a:r>
            <a:r>
              <a:rPr lang="ru-RU" sz="5300" b="1" i="1" dirty="0" err="1">
                <a:solidFill>
                  <a:srgbClr val="002060"/>
                </a:solidFill>
              </a:rPr>
              <a:t>вподгибку</a:t>
            </a:r>
            <a:r>
              <a:rPr lang="ru-RU" sz="5300" b="1" i="1" dirty="0">
                <a:solidFill>
                  <a:srgbClr val="002060"/>
                </a:solidFill>
              </a:rPr>
              <a:t> с закрытым срезом</a:t>
            </a:r>
            <a:r>
              <a:rPr lang="ru-RU" sz="5300" b="1" i="1" dirty="0" smtClean="0">
                <a:solidFill>
                  <a:srgbClr val="002060"/>
                </a:solidFill>
              </a:rPr>
              <a:t>;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- двойной шов.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0080" y="4872446"/>
            <a:ext cx="11456126" cy="1711233"/>
          </a:xfrm>
        </p:spPr>
        <p:txBody>
          <a:bodyPr>
            <a:normAutofit fontScale="92500"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ea typeface="+mn-ea"/>
                <a:cs typeface="+mn-cs"/>
              </a:rPr>
              <a:t>Шов </a:t>
            </a:r>
            <a:r>
              <a:rPr lang="ru-RU" sz="5400" b="1" i="1" dirty="0" err="1" smtClean="0">
                <a:solidFill>
                  <a:srgbClr val="C00000"/>
                </a:solidFill>
                <a:ea typeface="+mn-ea"/>
                <a:cs typeface="+mn-cs"/>
              </a:rPr>
              <a:t>вподгибку</a:t>
            </a:r>
            <a:r>
              <a:rPr lang="ru-RU" sz="5400" b="1" i="1" dirty="0" smtClean="0">
                <a:solidFill>
                  <a:srgbClr val="C00000"/>
                </a:solidFill>
                <a:ea typeface="+mn-ea"/>
                <a:cs typeface="+mn-cs"/>
              </a:rPr>
              <a:t> с открытым срезом;</a:t>
            </a:r>
            <a:br>
              <a:rPr lang="ru-RU" sz="5400" b="1" i="1" dirty="0" smtClean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sz="5400" b="1" i="1" dirty="0" smtClean="0">
                <a:solidFill>
                  <a:srgbClr val="C00000"/>
                </a:solidFill>
              </a:rPr>
              <a:t>шов </a:t>
            </a:r>
            <a:r>
              <a:rPr lang="ru-RU" sz="5400" b="1" i="1" dirty="0" err="1" smtClean="0">
                <a:solidFill>
                  <a:srgbClr val="C00000"/>
                </a:solidFill>
              </a:rPr>
              <a:t>вподгибку</a:t>
            </a:r>
            <a:r>
              <a:rPr lang="ru-RU" sz="5400" b="1" i="1" dirty="0" smtClean="0">
                <a:solidFill>
                  <a:srgbClr val="C00000"/>
                </a:solidFill>
              </a:rPr>
              <a:t> с закрытым срезом</a:t>
            </a:r>
            <a:endParaRPr lang="ru-RU" sz="6200" b="1" i="1" dirty="0" smtClean="0">
              <a:solidFill>
                <a:srgbClr val="C00000"/>
              </a:solidFill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5399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85"/>
            <a:ext cx="12192000" cy="68680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9633" y="496389"/>
            <a:ext cx="11312435" cy="5826032"/>
          </a:xfrm>
        </p:spPr>
        <p:txBody>
          <a:bodyPr>
            <a:normAutofit fontScale="90000"/>
          </a:bodyPr>
          <a:lstStyle/>
          <a:p>
            <a:pPr marL="857250" lvl="0" indent="-8572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Какие швы  относятся </a:t>
            </a:r>
            <a:br>
              <a:rPr lang="ru-RU" b="1" dirty="0" smtClean="0"/>
            </a:br>
            <a:r>
              <a:rPr lang="ru-RU" b="1" dirty="0" smtClean="0"/>
              <a:t>к соединительным швам?</a:t>
            </a:r>
            <a:br>
              <a:rPr lang="ru-RU" b="1" dirty="0" smtClean="0"/>
            </a:br>
            <a:r>
              <a:rPr lang="ru-RU" sz="5300" b="1" dirty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</a:rPr>
              <a:t>стачной шов;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шов </a:t>
            </a:r>
            <a:r>
              <a:rPr lang="ru-RU" sz="5300" b="1" i="1" dirty="0" err="1" smtClean="0">
                <a:solidFill>
                  <a:srgbClr val="002060"/>
                </a:solidFill>
                <a:ea typeface="+mn-ea"/>
                <a:cs typeface="+mn-cs"/>
              </a:rPr>
              <a:t>вподгибку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 с открытым срезом;</a:t>
            </a:r>
            <a:b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>
                <a:solidFill>
                  <a:srgbClr val="002060"/>
                </a:solidFill>
              </a:rPr>
              <a:t>шов </a:t>
            </a:r>
            <a:r>
              <a:rPr lang="ru-RU" sz="5300" b="1" i="1" dirty="0" err="1">
                <a:solidFill>
                  <a:srgbClr val="002060"/>
                </a:solidFill>
              </a:rPr>
              <a:t>вподгибку</a:t>
            </a:r>
            <a:r>
              <a:rPr lang="ru-RU" sz="5300" b="1" i="1" dirty="0">
                <a:solidFill>
                  <a:srgbClr val="002060"/>
                </a:solidFill>
              </a:rPr>
              <a:t> с закрытым срезом</a:t>
            </a:r>
            <a:r>
              <a:rPr lang="ru-RU" sz="5300" b="1" i="1" dirty="0" smtClean="0">
                <a:solidFill>
                  <a:srgbClr val="002060"/>
                </a:solidFill>
              </a:rPr>
              <a:t>;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- двойной шов.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206" y="4859384"/>
            <a:ext cx="11430000" cy="1724296"/>
          </a:xfrm>
        </p:spPr>
        <p:txBody>
          <a:bodyPr>
            <a:normAutofit/>
          </a:bodyPr>
          <a:lstStyle/>
          <a:p>
            <a:r>
              <a:rPr lang="ru-RU" sz="62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Стачной, двойной</a:t>
            </a:r>
          </a:p>
        </p:txBody>
      </p:sp>
    </p:spTree>
    <p:extLst>
      <p:ext uri="{BB962C8B-B14F-4D97-AF65-F5344CB8AC3E}">
        <p14:creationId xmlns:p14="http://schemas.microsoft.com/office/powerpoint/2010/main" val="25706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9633" y="496389"/>
            <a:ext cx="11312435" cy="5826032"/>
          </a:xfrm>
        </p:spPr>
        <p:txBody>
          <a:bodyPr>
            <a:normAutofit fontScale="90000"/>
          </a:bodyPr>
          <a:lstStyle/>
          <a:p>
            <a:pPr marL="857250" lvl="0" indent="-8572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Какой шов  относится </a:t>
            </a:r>
            <a:br>
              <a:rPr lang="ru-RU" b="1" dirty="0" smtClean="0"/>
            </a:br>
            <a:r>
              <a:rPr lang="ru-RU" b="1" dirty="0" smtClean="0"/>
              <a:t>к бельевым швам?</a:t>
            </a:r>
            <a:br>
              <a:rPr lang="ru-RU" b="1" dirty="0" smtClean="0"/>
            </a:br>
            <a:r>
              <a:rPr lang="ru-RU" sz="5300" b="1" dirty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</a:rPr>
              <a:t>стачной шов;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шов </a:t>
            </a:r>
            <a:r>
              <a:rPr lang="ru-RU" sz="5300" b="1" i="1" dirty="0" err="1" smtClean="0">
                <a:solidFill>
                  <a:srgbClr val="002060"/>
                </a:solidFill>
                <a:ea typeface="+mn-ea"/>
                <a:cs typeface="+mn-cs"/>
              </a:rPr>
              <a:t>вподгибку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 с открытым срезом;</a:t>
            </a:r>
            <a:b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>
                <a:solidFill>
                  <a:srgbClr val="002060"/>
                </a:solidFill>
              </a:rPr>
              <a:t>шов </a:t>
            </a:r>
            <a:r>
              <a:rPr lang="ru-RU" sz="5300" b="1" i="1" dirty="0" err="1">
                <a:solidFill>
                  <a:srgbClr val="002060"/>
                </a:solidFill>
              </a:rPr>
              <a:t>вподгибку</a:t>
            </a:r>
            <a:r>
              <a:rPr lang="ru-RU" sz="5300" b="1" i="1" dirty="0">
                <a:solidFill>
                  <a:srgbClr val="002060"/>
                </a:solidFill>
              </a:rPr>
              <a:t> с закрытым срезом</a:t>
            </a:r>
            <a:r>
              <a:rPr lang="ru-RU" sz="5300" b="1" i="1" dirty="0" smtClean="0">
                <a:solidFill>
                  <a:srgbClr val="002060"/>
                </a:solidFill>
              </a:rPr>
              <a:t>;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- двойной шов.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754" y="4898572"/>
            <a:ext cx="11939452" cy="1685108"/>
          </a:xfrm>
        </p:spPr>
        <p:txBody>
          <a:bodyPr>
            <a:normAutofit/>
          </a:bodyPr>
          <a:lstStyle/>
          <a:p>
            <a:r>
              <a:rPr lang="ru-RU" sz="62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Двойной шов</a:t>
            </a:r>
          </a:p>
        </p:txBody>
      </p:sp>
    </p:spTree>
    <p:extLst>
      <p:ext uri="{BB962C8B-B14F-4D97-AF65-F5344CB8AC3E}">
        <p14:creationId xmlns:p14="http://schemas.microsoft.com/office/powerpoint/2010/main" val="190434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248194"/>
            <a:ext cx="9144000" cy="5094514"/>
          </a:xfrm>
        </p:spPr>
        <p:txBody>
          <a:bodyPr>
            <a:normAutofit/>
          </a:bodyPr>
          <a:lstStyle/>
          <a:p>
            <a:pPr marL="857250" indent="-857250">
              <a:buFont typeface="Wingdings" panose="05000000000000000000" pitchFamily="2" charset="2"/>
              <a:buChar char="Ø"/>
            </a:pPr>
            <a:r>
              <a:rPr lang="ru-RU" b="1" dirty="0" smtClean="0"/>
              <a:t>Какие ткани используют для пошива наволочки?</a:t>
            </a:r>
            <a:br>
              <a:rPr lang="ru-RU" b="1" dirty="0" smtClean="0"/>
            </a:br>
            <a:r>
              <a:rPr lang="ru-RU" sz="4400" b="1" i="1" dirty="0" smtClean="0">
                <a:solidFill>
                  <a:srgbClr val="002060"/>
                </a:solidFill>
              </a:rPr>
              <a:t>- шерстяные</a:t>
            </a:r>
            <a:br>
              <a:rPr lang="ru-RU" sz="4400" b="1" i="1" dirty="0" smtClean="0">
                <a:solidFill>
                  <a:srgbClr val="002060"/>
                </a:solidFill>
              </a:rPr>
            </a:br>
            <a:r>
              <a:rPr lang="ru-RU" sz="4400" b="1" i="1" dirty="0" smtClean="0">
                <a:solidFill>
                  <a:srgbClr val="002060"/>
                </a:solidFill>
              </a:rPr>
              <a:t>- хлопчатбумажные</a:t>
            </a:r>
            <a:br>
              <a:rPr lang="ru-RU" sz="4400" b="1" i="1" dirty="0" smtClean="0">
                <a:solidFill>
                  <a:srgbClr val="002060"/>
                </a:solidFill>
              </a:rPr>
            </a:br>
            <a:r>
              <a:rPr lang="ru-RU" sz="4400" b="1" i="1" dirty="0" smtClean="0">
                <a:solidFill>
                  <a:srgbClr val="002060"/>
                </a:solidFill>
              </a:rPr>
              <a:t>- синтетические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174274"/>
            <a:ext cx="9144000" cy="3135086"/>
          </a:xfrm>
        </p:spPr>
        <p:txBody>
          <a:bodyPr>
            <a:normAutofit/>
          </a:bodyPr>
          <a:lstStyle/>
          <a:p>
            <a:endParaRPr lang="ru-RU" sz="5400" dirty="0" smtClean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endParaRPr lang="ru-RU" sz="540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r>
              <a:rPr lang="ru-RU" sz="54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хлопчатбумажные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56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13954"/>
            <a:ext cx="9144000" cy="5003075"/>
          </a:xfrm>
        </p:spPr>
        <p:txBody>
          <a:bodyPr>
            <a:normAutofit fontScale="90000"/>
          </a:bodyPr>
          <a:lstStyle/>
          <a:p>
            <a:pPr marL="857250" lvl="0" indent="-8572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От чего зависят размер и форма наволочки?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400" b="1" dirty="0" smtClean="0">
                <a:solidFill>
                  <a:srgbClr val="002060"/>
                </a:solidFill>
              </a:rPr>
              <a:t>- </a:t>
            </a:r>
            <a:r>
              <a:rPr lang="ru-RU" sz="4400" b="1" i="1" dirty="0" smtClean="0">
                <a:solidFill>
                  <a:srgbClr val="002060"/>
                </a:solidFill>
                <a:ea typeface="+mn-ea"/>
                <a:cs typeface="+mn-cs"/>
              </a:rPr>
              <a:t>от </a:t>
            </a:r>
            <a:r>
              <a:rPr lang="ru-RU" sz="4400" b="1" i="1" dirty="0">
                <a:solidFill>
                  <a:srgbClr val="002060"/>
                </a:solidFill>
                <a:ea typeface="+mn-ea"/>
                <a:cs typeface="+mn-cs"/>
              </a:rPr>
              <a:t>фантазии швеи;</a:t>
            </a:r>
            <a:br>
              <a:rPr lang="ru-RU" sz="44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4400" b="1" i="1" dirty="0" smtClean="0">
                <a:solidFill>
                  <a:srgbClr val="002060"/>
                </a:solidFill>
                <a:ea typeface="+mn-ea"/>
                <a:cs typeface="+mn-cs"/>
              </a:rPr>
              <a:t>- от </a:t>
            </a:r>
            <a:r>
              <a:rPr lang="ru-RU" sz="4400" b="1" i="1" dirty="0">
                <a:solidFill>
                  <a:srgbClr val="002060"/>
                </a:solidFill>
                <a:ea typeface="+mn-ea"/>
                <a:cs typeface="+mn-cs"/>
              </a:rPr>
              <a:t>формы и размера подушки;</a:t>
            </a:r>
            <a:br>
              <a:rPr lang="ru-RU" sz="44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4400" b="1" i="1" dirty="0" smtClean="0">
                <a:solidFill>
                  <a:srgbClr val="002060"/>
                </a:solidFill>
                <a:ea typeface="+mn-ea"/>
                <a:cs typeface="+mn-cs"/>
              </a:rPr>
              <a:t>- от </a:t>
            </a:r>
            <a:r>
              <a:rPr lang="ru-RU" sz="4400" b="1" i="1" dirty="0">
                <a:solidFill>
                  <a:srgbClr val="002060"/>
                </a:solidFill>
                <a:ea typeface="+mn-ea"/>
                <a:cs typeface="+mn-cs"/>
              </a:rPr>
              <a:t>расцветки </a:t>
            </a:r>
            <a:r>
              <a:rPr lang="ru-RU" sz="4400" b="1" i="1" dirty="0" smtClean="0">
                <a:solidFill>
                  <a:srgbClr val="002060"/>
                </a:solidFill>
                <a:ea typeface="+mn-ea"/>
                <a:cs typeface="+mn-cs"/>
              </a:rPr>
              <a:t>и качества ткани.</a:t>
            </a:r>
            <a:r>
              <a:rPr lang="ru-RU" sz="44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44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892730"/>
            <a:ext cx="9144000" cy="2429691"/>
          </a:xfrm>
        </p:spPr>
        <p:txBody>
          <a:bodyPr>
            <a:normAutofit/>
          </a:bodyPr>
          <a:lstStyle/>
          <a:p>
            <a:endParaRPr lang="ru-RU" sz="5400" dirty="0" smtClean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r>
              <a:rPr lang="ru-RU" sz="54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От формы и размера подушки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4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9633" y="496389"/>
            <a:ext cx="11312435" cy="5826032"/>
          </a:xfrm>
        </p:spPr>
        <p:txBody>
          <a:bodyPr>
            <a:normAutofit fontScale="90000"/>
          </a:bodyPr>
          <a:lstStyle/>
          <a:p>
            <a:pPr marL="857250" lvl="0" indent="-8572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Из скольких деталей состоит выкройка наволочки с клапаном?</a:t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из одной;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- из двух;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- из трёх.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251269"/>
            <a:ext cx="9144000" cy="107115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Из одной детали</a:t>
            </a:r>
          </a:p>
        </p:txBody>
      </p:sp>
    </p:spTree>
    <p:extLst>
      <p:ext uri="{BB962C8B-B14F-4D97-AF65-F5344CB8AC3E}">
        <p14:creationId xmlns:p14="http://schemas.microsoft.com/office/powerpoint/2010/main" val="396610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600"/>
            <a:ext cx="11752217" cy="6013139"/>
          </a:xfrm>
        </p:spPr>
        <p:txBody>
          <a:bodyPr>
            <a:normAutofit/>
          </a:bodyPr>
          <a:lstStyle/>
          <a:p>
            <a:pPr marL="857250" lvl="0" indent="-857250" algn="l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4400" b="1" dirty="0" smtClean="0"/>
              <a:t>Установите правильную последовательность технологических операций по пошиву наволочки с клапаном:</a:t>
            </a:r>
            <a:br>
              <a:rPr lang="ru-RU" sz="4400" b="1" dirty="0" smtClean="0"/>
            </a:br>
            <a:r>
              <a:rPr lang="ru-RU" sz="3200" b="1" dirty="0" smtClean="0">
                <a:solidFill>
                  <a:srgbClr val="002060"/>
                </a:solidFill>
              </a:rPr>
              <a:t>____ Отутюжить готовое изделие.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____ Обработать поперечные срезы наволочки.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____ Обработать боковые срезы одновременно с клапаном.</a:t>
            </a:r>
            <a:r>
              <a:rPr lang="ru-RU" sz="32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2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200" b="1" i="1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2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2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200" b="1" i="1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2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2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0160" y="3801291"/>
            <a:ext cx="10816046" cy="2782389"/>
          </a:xfrm>
        </p:spPr>
        <p:txBody>
          <a:bodyPr>
            <a:normAutofit fontScale="92500" lnSpcReduction="20000"/>
          </a:bodyPr>
          <a:lstStyle/>
          <a:p>
            <a:pPr marL="914400" indent="-914400" algn="just">
              <a:buAutoNum type="arabicPeriod"/>
            </a:pPr>
            <a:r>
              <a:rPr lang="ru-RU" sz="54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Обработать поперечные срезы.</a:t>
            </a:r>
          </a:p>
          <a:p>
            <a:pPr marL="914400" indent="-914400" algn="l">
              <a:buAutoNum type="arabicPeriod"/>
            </a:pPr>
            <a:r>
              <a:rPr lang="ru-RU" sz="54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Обработать боковые срезы одновременно к клапаном.</a:t>
            </a:r>
          </a:p>
          <a:p>
            <a:pPr marL="914400" indent="-914400" algn="l">
              <a:buAutoNum type="arabicPeriod"/>
            </a:pPr>
            <a:r>
              <a:rPr lang="ru-RU" sz="54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Отутюжить готовое изделие.</a:t>
            </a:r>
          </a:p>
          <a:p>
            <a:pPr marL="914400" indent="-914400">
              <a:buAutoNum type="arabicPeriod"/>
            </a:pPr>
            <a:endParaRPr lang="ru-RU" sz="5400" b="1" i="1" dirty="0" smtClean="0">
              <a:solidFill>
                <a:srgbClr val="C00000"/>
              </a:solidFill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7529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924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9633" y="496389"/>
            <a:ext cx="11312435" cy="5826032"/>
          </a:xfrm>
        </p:spPr>
        <p:txBody>
          <a:bodyPr>
            <a:normAutofit fontScale="90000"/>
          </a:bodyPr>
          <a:lstStyle/>
          <a:p>
            <a:pPr marL="857250" lvl="0" indent="-8572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Каким швом обрабатывают поперечные срезы наволочки?</a:t>
            </a:r>
            <a:br>
              <a:rPr lang="ru-RU" b="1" dirty="0" smtClean="0"/>
            </a:br>
            <a:r>
              <a:rPr lang="ru-RU" sz="5300" b="1" dirty="0">
                <a:solidFill>
                  <a:srgbClr val="002060"/>
                </a:solidFill>
              </a:rPr>
              <a:t>- </a:t>
            </a:r>
            <a:r>
              <a:rPr lang="ru-RU" sz="5300" b="1" i="1" dirty="0">
                <a:solidFill>
                  <a:srgbClr val="002060"/>
                </a:solidFill>
              </a:rPr>
              <a:t>швом </a:t>
            </a:r>
            <a:r>
              <a:rPr lang="ru-RU" sz="5300" b="1" i="1" dirty="0" err="1">
                <a:solidFill>
                  <a:srgbClr val="002060"/>
                </a:solidFill>
              </a:rPr>
              <a:t>вподгибку</a:t>
            </a:r>
            <a:r>
              <a:rPr lang="ru-RU" sz="5300" b="1" i="1" dirty="0">
                <a:solidFill>
                  <a:srgbClr val="002060"/>
                </a:solidFill>
              </a:rPr>
              <a:t> с </a:t>
            </a:r>
            <a:r>
              <a:rPr lang="ru-RU" sz="5300" b="1" i="1" dirty="0" smtClean="0">
                <a:solidFill>
                  <a:srgbClr val="002060"/>
                </a:solidFill>
              </a:rPr>
              <a:t>открытым </a:t>
            </a:r>
            <a:r>
              <a:rPr lang="ru-RU" sz="5300" b="1" i="1" dirty="0">
                <a:solidFill>
                  <a:srgbClr val="002060"/>
                </a:solidFill>
              </a:rPr>
              <a:t>срезом</a:t>
            </a:r>
            <a:r>
              <a:rPr lang="ru-RU" sz="5300" b="1" i="1" dirty="0" smtClean="0">
                <a:solidFill>
                  <a:srgbClr val="002060"/>
                </a:solidFill>
              </a:rPr>
              <a:t>;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швом </a:t>
            </a:r>
            <a:r>
              <a:rPr lang="ru-RU" sz="5300" b="1" i="1" dirty="0" err="1" smtClean="0">
                <a:solidFill>
                  <a:srgbClr val="002060"/>
                </a:solidFill>
                <a:ea typeface="+mn-ea"/>
                <a:cs typeface="+mn-cs"/>
              </a:rPr>
              <a:t>вподгибку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 с закрытым срезом;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- двойным швом;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- запошивочным швом.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9633" y="5421086"/>
            <a:ext cx="11756573" cy="1162593"/>
          </a:xfrm>
        </p:spPr>
        <p:txBody>
          <a:bodyPr>
            <a:normAutofit fontScale="77500" lnSpcReduction="20000"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r>
              <a:rPr lang="ru-RU" sz="6200" b="1" i="1" dirty="0" smtClean="0">
                <a:solidFill>
                  <a:srgbClr val="C00000"/>
                </a:solidFill>
              </a:rPr>
              <a:t>Швом </a:t>
            </a:r>
            <a:r>
              <a:rPr lang="ru-RU" sz="6200" b="1" i="1" dirty="0" err="1" smtClean="0">
                <a:solidFill>
                  <a:srgbClr val="C00000"/>
                </a:solidFill>
              </a:rPr>
              <a:t>вподгибку</a:t>
            </a:r>
            <a:r>
              <a:rPr lang="ru-RU" sz="6200" b="1" i="1" dirty="0" smtClean="0">
                <a:solidFill>
                  <a:srgbClr val="C00000"/>
                </a:solidFill>
              </a:rPr>
              <a:t> с закрытым срезом</a:t>
            </a:r>
            <a:r>
              <a:rPr lang="ru-RU" sz="6200" b="1" i="1" dirty="0" smtClean="0">
                <a:solidFill>
                  <a:srgbClr val="002060"/>
                </a:solidFill>
              </a:rPr>
              <a:t/>
            </a:r>
            <a:br>
              <a:rPr lang="ru-RU" sz="6200" b="1" i="1" dirty="0" smtClean="0">
                <a:solidFill>
                  <a:srgbClr val="002060"/>
                </a:solidFill>
              </a:rPr>
            </a:br>
            <a:endParaRPr lang="ru-RU" sz="6200" b="1" i="1" dirty="0" smtClean="0">
              <a:solidFill>
                <a:srgbClr val="002060"/>
              </a:solidFill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9385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9633" y="496389"/>
            <a:ext cx="11312435" cy="5826032"/>
          </a:xfrm>
        </p:spPr>
        <p:txBody>
          <a:bodyPr>
            <a:normAutofit fontScale="90000"/>
          </a:bodyPr>
          <a:lstStyle/>
          <a:p>
            <a:pPr marL="857250" lvl="0" indent="-8572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Каким швом обрабатывают боковые срезы наволочки?</a:t>
            </a:r>
            <a:br>
              <a:rPr lang="ru-RU" b="1" dirty="0" smtClean="0"/>
            </a:br>
            <a:r>
              <a:rPr lang="ru-RU" sz="5300" b="1" dirty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</a:rPr>
              <a:t>стачным швом;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002060"/>
                </a:solidFill>
              </a:rPr>
              <a:t>- 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швом </a:t>
            </a:r>
            <a:r>
              <a:rPr lang="ru-RU" sz="5300" b="1" i="1" dirty="0" err="1" smtClean="0">
                <a:solidFill>
                  <a:srgbClr val="002060"/>
                </a:solidFill>
                <a:ea typeface="+mn-ea"/>
                <a:cs typeface="+mn-cs"/>
              </a:rPr>
              <a:t>вподгибку</a:t>
            </a: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 с закрытым срезом;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5300" b="1" i="1" dirty="0" smtClean="0">
                <a:solidFill>
                  <a:srgbClr val="002060"/>
                </a:solidFill>
                <a:ea typeface="+mn-ea"/>
                <a:cs typeface="+mn-cs"/>
              </a:rPr>
              <a:t>- двойным швом.</a:t>
            </a:r>
            <a: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53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421086"/>
            <a:ext cx="10572206" cy="1162593"/>
          </a:xfrm>
        </p:spPr>
        <p:txBody>
          <a:bodyPr>
            <a:normAutofit fontScale="77500" lnSpcReduction="20000"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r>
              <a:rPr lang="ru-RU" sz="6200" b="1" i="1" dirty="0" smtClean="0">
                <a:solidFill>
                  <a:srgbClr val="C00000"/>
                </a:solidFill>
              </a:rPr>
              <a:t>Двойным швом</a:t>
            </a:r>
            <a:r>
              <a:rPr lang="ru-RU" sz="6200" b="1" i="1" dirty="0" smtClean="0">
                <a:solidFill>
                  <a:srgbClr val="002060"/>
                </a:solidFill>
              </a:rPr>
              <a:t/>
            </a:r>
            <a:br>
              <a:rPr lang="ru-RU" sz="6200" b="1" i="1" dirty="0" smtClean="0">
                <a:solidFill>
                  <a:srgbClr val="002060"/>
                </a:solidFill>
              </a:rPr>
            </a:br>
            <a:endParaRPr lang="ru-RU" sz="6200" b="1" i="1" dirty="0" smtClean="0">
              <a:solidFill>
                <a:srgbClr val="002060"/>
              </a:solidFill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9651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600"/>
            <a:ext cx="11752217" cy="6013139"/>
          </a:xfrm>
        </p:spPr>
        <p:txBody>
          <a:bodyPr>
            <a:normAutofit/>
          </a:bodyPr>
          <a:lstStyle/>
          <a:p>
            <a:pPr marL="857250" lvl="0" indent="-857250" algn="l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Какой шов  изображен на схеме?</a:t>
            </a:r>
            <a:br>
              <a:rPr lang="ru-RU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i="1" dirty="0" smtClean="0">
                <a:solidFill>
                  <a:srgbClr val="002060"/>
                </a:solidFill>
              </a:rPr>
              <a:t>стачной шов;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i="1" dirty="0" smtClean="0">
                <a:solidFill>
                  <a:srgbClr val="002060"/>
                </a:solidFill>
                <a:ea typeface="+mn-ea"/>
                <a:cs typeface="+mn-cs"/>
              </a:rPr>
              <a:t>шов </a:t>
            </a:r>
            <a:r>
              <a:rPr lang="ru-RU" sz="3600" b="1" i="1" dirty="0" err="1" smtClean="0">
                <a:solidFill>
                  <a:srgbClr val="002060"/>
                </a:solidFill>
                <a:ea typeface="+mn-ea"/>
                <a:cs typeface="+mn-cs"/>
              </a:rPr>
              <a:t>вподгибку</a:t>
            </a:r>
            <a:r>
              <a:rPr lang="ru-RU" sz="3600" b="1" i="1" dirty="0" smtClean="0">
                <a:solidFill>
                  <a:srgbClr val="002060"/>
                </a:solidFill>
                <a:ea typeface="+mn-ea"/>
                <a:cs typeface="+mn-cs"/>
              </a:rPr>
              <a:t> с открытым срезом;</a:t>
            </a:r>
            <a:br>
              <a:rPr lang="ru-RU" sz="3600" b="1" i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i="1" dirty="0">
                <a:solidFill>
                  <a:srgbClr val="002060"/>
                </a:solidFill>
              </a:rPr>
              <a:t>шов </a:t>
            </a:r>
            <a:r>
              <a:rPr lang="ru-RU" sz="3600" b="1" i="1" dirty="0" err="1">
                <a:solidFill>
                  <a:srgbClr val="002060"/>
                </a:solidFill>
              </a:rPr>
              <a:t>вподгибку</a:t>
            </a:r>
            <a:r>
              <a:rPr lang="ru-RU" sz="3600" b="1" i="1" dirty="0">
                <a:solidFill>
                  <a:srgbClr val="002060"/>
                </a:solidFill>
              </a:rPr>
              <a:t> с закрытым срезом</a:t>
            </a:r>
            <a:r>
              <a:rPr lang="ru-RU" sz="3600" b="1" i="1" dirty="0" smtClean="0">
                <a:solidFill>
                  <a:srgbClr val="002060"/>
                </a:solidFill>
              </a:rPr>
              <a:t>;</a:t>
            </a:r>
            <a:r>
              <a:rPr lang="ru-RU" sz="36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6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600" b="1" i="1" dirty="0" smtClean="0">
                <a:solidFill>
                  <a:srgbClr val="002060"/>
                </a:solidFill>
                <a:ea typeface="+mn-ea"/>
                <a:cs typeface="+mn-cs"/>
              </a:rPr>
              <a:t>- двойной шов.</a:t>
            </a:r>
            <a:r>
              <a:rPr lang="ru-RU" sz="36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6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754" y="4898572"/>
            <a:ext cx="11939452" cy="1685108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Шов </a:t>
            </a:r>
            <a:r>
              <a:rPr lang="ru-RU" sz="5400" b="1" i="1" dirty="0" err="1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вподгибку</a:t>
            </a:r>
            <a:r>
              <a:rPr lang="ru-RU" sz="5400" b="1" i="1" dirty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 с закрытым срезом</a:t>
            </a:r>
            <a:endParaRPr lang="ru-RU" sz="5400" b="1" i="1" dirty="0" smtClean="0">
              <a:solidFill>
                <a:srgbClr val="C00000"/>
              </a:solidFill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4099" r="5382"/>
          <a:stretch/>
        </p:blipFill>
        <p:spPr>
          <a:xfrm>
            <a:off x="8272245" y="2675630"/>
            <a:ext cx="3699863" cy="210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8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600"/>
            <a:ext cx="11752217" cy="6013139"/>
          </a:xfrm>
        </p:spPr>
        <p:txBody>
          <a:bodyPr>
            <a:normAutofit/>
          </a:bodyPr>
          <a:lstStyle/>
          <a:p>
            <a:pPr marL="857250" lvl="0" indent="-857250" algn="l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b="1" dirty="0" smtClean="0"/>
              <a:t>Какой шов  изображен на схеме?</a:t>
            </a:r>
            <a:br>
              <a:rPr lang="ru-RU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i="1" dirty="0" smtClean="0">
                <a:solidFill>
                  <a:srgbClr val="002060"/>
                </a:solidFill>
              </a:rPr>
              <a:t>стачной шов;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i="1" dirty="0" smtClean="0">
                <a:solidFill>
                  <a:srgbClr val="002060"/>
                </a:solidFill>
                <a:ea typeface="+mn-ea"/>
                <a:cs typeface="+mn-cs"/>
              </a:rPr>
              <a:t>шов </a:t>
            </a:r>
            <a:r>
              <a:rPr lang="ru-RU" sz="3600" b="1" i="1" dirty="0" err="1" smtClean="0">
                <a:solidFill>
                  <a:srgbClr val="002060"/>
                </a:solidFill>
                <a:ea typeface="+mn-ea"/>
                <a:cs typeface="+mn-cs"/>
              </a:rPr>
              <a:t>вподгибку</a:t>
            </a:r>
            <a:r>
              <a:rPr lang="ru-RU" sz="3600" b="1" i="1" dirty="0" smtClean="0">
                <a:solidFill>
                  <a:srgbClr val="002060"/>
                </a:solidFill>
                <a:ea typeface="+mn-ea"/>
                <a:cs typeface="+mn-cs"/>
              </a:rPr>
              <a:t> с открытым срезом;</a:t>
            </a:r>
            <a:br>
              <a:rPr lang="ru-RU" sz="3600" b="1" i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i="1" dirty="0">
                <a:solidFill>
                  <a:srgbClr val="002060"/>
                </a:solidFill>
              </a:rPr>
              <a:t>шов </a:t>
            </a:r>
            <a:r>
              <a:rPr lang="ru-RU" sz="3600" b="1" i="1" dirty="0" err="1">
                <a:solidFill>
                  <a:srgbClr val="002060"/>
                </a:solidFill>
              </a:rPr>
              <a:t>вподгибку</a:t>
            </a:r>
            <a:r>
              <a:rPr lang="ru-RU" sz="3600" b="1" i="1" dirty="0">
                <a:solidFill>
                  <a:srgbClr val="002060"/>
                </a:solidFill>
              </a:rPr>
              <a:t> с закрытым срезом</a:t>
            </a:r>
            <a:r>
              <a:rPr lang="ru-RU" sz="3600" b="1" i="1" dirty="0" smtClean="0">
                <a:solidFill>
                  <a:srgbClr val="002060"/>
                </a:solidFill>
              </a:rPr>
              <a:t>;</a:t>
            </a:r>
            <a:r>
              <a:rPr lang="ru-RU" sz="36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6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3600" b="1" i="1" dirty="0" smtClean="0">
                <a:solidFill>
                  <a:srgbClr val="002060"/>
                </a:solidFill>
                <a:ea typeface="+mn-ea"/>
                <a:cs typeface="+mn-cs"/>
              </a:rPr>
              <a:t>- двойной шов.</a:t>
            </a:r>
            <a:r>
              <a:rPr lang="ru-RU" sz="3600" b="1" i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3600" b="1" i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754" y="4898572"/>
            <a:ext cx="11939452" cy="1685108"/>
          </a:xfrm>
        </p:spPr>
        <p:txBody>
          <a:bodyPr>
            <a:normAutofit/>
          </a:bodyPr>
          <a:lstStyle/>
          <a:p>
            <a:r>
              <a:rPr lang="ru-RU" sz="6200" b="1" i="1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Двойной шов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1755" y="2658678"/>
            <a:ext cx="3720353" cy="223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1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182</Words>
  <Application>Microsoft Office PowerPoint</Application>
  <PresentationFormat>Широкоэкранный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Тема Office</vt:lpstr>
      <vt:lpstr>Фрагмент урока профессионально-трудового обучения (профиль «Швейное дело»), 5 класс</vt:lpstr>
      <vt:lpstr>Какие ткани используют для пошива наволочки? - шерстяные - хлопчатбумажные - синтетические</vt:lpstr>
      <vt:lpstr>От чего зависят размер и форма наволочки?  - от фантазии швеи; - от формы и размера подушки; - от расцветки и качества ткани.  </vt:lpstr>
      <vt:lpstr>Из скольких деталей состоит выкройка наволочки с клапаном? - из одной; - из двух; - из трёх.  </vt:lpstr>
      <vt:lpstr>Установите правильную последовательность технологических операций по пошиву наволочки с клапаном: ____ Отутюжить готовое изделие. ____ Обработать поперечные срезы наволочки. ____ Обработать боковые срезы одновременно с клапаном.      </vt:lpstr>
      <vt:lpstr>Каким швом обрабатывают поперечные срезы наволочки? - швом вподгибку с открытым срезом; - швом вподгибку с закрытым срезом; - двойным швом; - запошивочным швом.  </vt:lpstr>
      <vt:lpstr>Каким швом обрабатывают боковые срезы наволочки? - стачным швом; - швом вподгибку с закрытым срезом; - двойным швом.  </vt:lpstr>
      <vt:lpstr>Какой шов  изображен на схеме? - стачной шов; - шов вподгибку с открытым срезом; - шов вподгибку с закрытым срезом; - двойной шов.  </vt:lpstr>
      <vt:lpstr>Какой шов  изображен на схеме? - стачной шов; - шов вподгибку с открытым срезом; - шов вподгибку с закрытым срезом; - двойной шов.  </vt:lpstr>
      <vt:lpstr>Какие швы  относятся  к краевым швам? - стачной шов; - шов вподгибку с открытым срезом; - шов вподгибку с закрытым срезом; - двойной шов.  </vt:lpstr>
      <vt:lpstr>Какие швы  относятся  к соединительным швам? - стачной шов; - шов вподгибку с открытым срезом; - шов вподгибку с закрытым срезом; - двойной шов.  </vt:lpstr>
      <vt:lpstr>Какой шов  относится  к бельевым швам? - стачной шов; - шов вподгибку с открытым срезом; - шов вподгибку с закрытым срезом; - двойной шов.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ткани используют для пошива наволочки? - шерстяные - хлопчатбумажные - синтетические</dc:title>
  <dc:creator>Пользователь</dc:creator>
  <cp:lastModifiedBy>Пользователь</cp:lastModifiedBy>
  <cp:revision>9</cp:revision>
  <dcterms:created xsi:type="dcterms:W3CDTF">2017-03-24T17:25:29Z</dcterms:created>
  <dcterms:modified xsi:type="dcterms:W3CDTF">2017-08-17T10:57:21Z</dcterms:modified>
</cp:coreProperties>
</file>