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57" r:id="rId3"/>
    <p:sldId id="258" r:id="rId4"/>
    <p:sldId id="269" r:id="rId5"/>
    <p:sldId id="268" r:id="rId6"/>
    <p:sldId id="261" r:id="rId7"/>
    <p:sldId id="263" r:id="rId8"/>
    <p:sldId id="264" r:id="rId9"/>
    <p:sldId id="265" r:id="rId10"/>
    <p:sldId id="272" r:id="rId11"/>
    <p:sldId id="274" r:id="rId12"/>
    <p:sldId id="266" r:id="rId13"/>
    <p:sldId id="273" r:id="rId14"/>
    <p:sldId id="271" r:id="rId15"/>
  </p:sldIdLst>
  <p:sldSz cx="6858000" cy="9144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15" autoAdjust="0"/>
    <p:restoredTop sz="94331" autoAdjust="0"/>
  </p:normalViewPr>
  <p:slideViewPr>
    <p:cSldViewPr>
      <p:cViewPr varScale="1">
        <p:scale>
          <a:sx n="64" d="100"/>
          <a:sy n="64" d="100"/>
        </p:scale>
        <p:origin x="-2670" y="-120"/>
      </p:cViewPr>
      <p:guideLst>
        <p:guide orient="horz" pos="2880"/>
        <p:guide pos="216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7AA3FF99-43A8-4318-9AC6-36C59CEE5EB3}" type="datetimeFigureOut">
              <a:rPr lang="ru-RU"/>
              <a:pPr>
                <a:defRPr/>
              </a:pPr>
              <a:t>23.08.2017</a:t>
            </a:fld>
            <a:endParaRPr lang="ru-RU"/>
          </a:p>
        </p:txBody>
      </p:sp>
      <p:sp>
        <p:nvSpPr>
          <p:cNvPr id="4" name="Образ слайда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59CC0D21-90A2-4FF7-A010-4605E5D54AE6}"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Образ слайда 1"/>
          <p:cNvSpPr>
            <a:spLocks noGrp="1" noRot="1" noChangeAspect="1"/>
          </p:cNvSpPr>
          <p:nvPr>
            <p:ph type="sldImg"/>
          </p:nvPr>
        </p:nvSpPr>
        <p:spPr bwMode="auto">
          <a:noFill/>
          <a:ln>
            <a:solidFill>
              <a:srgbClr val="000000"/>
            </a:solidFill>
            <a:miter lim="800000"/>
            <a:headEnd/>
            <a:tailEnd/>
          </a:ln>
        </p:spPr>
      </p:sp>
      <p:sp>
        <p:nvSpPr>
          <p:cNvPr id="21506"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21507"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E1EF843-F7F8-45D3-A525-492EC40B08A0}" type="slidenum">
              <a:rPr lang="ru-RU">
                <a:cs typeface="Arial" charset="0"/>
              </a:rPr>
              <a:pPr fontAlgn="base">
                <a:spcBef>
                  <a:spcPct val="0"/>
                </a:spcBef>
                <a:spcAft>
                  <a:spcPct val="0"/>
                </a:spcAft>
              </a:pPr>
              <a:t>7</a:t>
            </a:fld>
            <a:endParaRPr lang="ru-RU">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14350" y="2840568"/>
            <a:ext cx="5829300" cy="1960033"/>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A3107983-96CB-4022-9BBF-9996A1D20926}" type="datetimeFigureOut">
              <a:rPr lang="ru-RU"/>
              <a:pPr>
                <a:defRPr/>
              </a:pPr>
              <a:t>23.08.2017</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827A068D-5064-4AD9-AFCC-43FCB78E569A}"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A9917E48-1B4E-4BE2-91C1-B96D78CA53AC}" type="datetimeFigureOut">
              <a:rPr lang="ru-RU"/>
              <a:pPr>
                <a:defRPr/>
              </a:pPr>
              <a:t>23.08.2017</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8378B6E6-19A9-4C8E-A8C6-2DDBC8A0CB67}"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4972050" y="366185"/>
            <a:ext cx="1543050" cy="7802033"/>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342900" y="366185"/>
            <a:ext cx="4514850" cy="780203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0B24D3B6-6B32-4768-B847-6C4CEB438050}" type="datetimeFigureOut">
              <a:rPr lang="ru-RU"/>
              <a:pPr>
                <a:defRPr/>
              </a:pPr>
              <a:t>23.08.2017</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E86B5400-D22B-4DE0-82E9-838601CDD0D8}"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D3C3183E-BBD0-4DE1-86D3-6E7E6ED993D4}" type="datetimeFigureOut">
              <a:rPr lang="ru-RU"/>
              <a:pPr>
                <a:defRPr/>
              </a:pPr>
              <a:t>23.08.2017</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9215CDB9-8BE8-4089-BD35-0E19E6F51391}"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1735" y="5875867"/>
            <a:ext cx="5829300" cy="1816100"/>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F2B2286E-3025-4735-89D3-62671216CDD6}" type="datetimeFigureOut">
              <a:rPr lang="ru-RU"/>
              <a:pPr>
                <a:defRPr/>
              </a:pPr>
              <a:t>23.08.2017</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A4676D34-E8BA-4BDB-B399-7121CD91CDC3}"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F013CD62-68B4-47D9-9945-AF22A32B982D}" type="datetimeFigureOut">
              <a:rPr lang="ru-RU"/>
              <a:pPr>
                <a:defRPr/>
              </a:pPr>
              <a:t>23.08.2017</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92EB2802-8239-427A-9CD6-53536F62CE13}"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512D72F9-F887-424A-9849-DBC826E3E247}" type="datetimeFigureOut">
              <a:rPr lang="ru-RU"/>
              <a:pPr>
                <a:defRPr/>
              </a:pPr>
              <a:t>23.08.2017</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8ADEFBCE-5259-4E31-AFF7-ED257386EC10}"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9B244F8E-0964-4DCD-9CD3-ECD24433D150}" type="datetimeFigureOut">
              <a:rPr lang="ru-RU"/>
              <a:pPr>
                <a:defRPr/>
              </a:pPr>
              <a:t>23.08.2017</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ACB1C616-A364-471A-8F56-FE846319DF9C}"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35C8D9CF-DC99-4A3D-809B-9B358E203B2C}" type="datetimeFigureOut">
              <a:rPr lang="ru-RU"/>
              <a:pPr>
                <a:defRPr/>
              </a:pPr>
              <a:t>23.08.2017</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BD6069A9-3FF5-4DEC-ABB7-9E73D62B81F7}"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4067"/>
            <a:ext cx="2256235" cy="154940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5693628E-8101-40EE-8DC2-682B4F2CFBF7}" type="datetimeFigureOut">
              <a:rPr lang="ru-RU"/>
              <a:pPr>
                <a:defRPr/>
              </a:pPr>
              <a:t>23.08.2017</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94A1ED9A-8DCD-44B3-8411-6962D1B2E282}"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44216" y="6400800"/>
            <a:ext cx="4114800" cy="755651"/>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344216" y="817033"/>
            <a:ext cx="4114800" cy="54864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6310DE7B-E74B-4DA3-A62B-E3FB1E77E9A5}" type="datetimeFigureOut">
              <a:rPr lang="ru-RU"/>
              <a:pPr>
                <a:defRPr/>
              </a:pPr>
              <a:t>23.08.2017</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D5E795D2-A5C7-4ACE-96DD-E0CBD42C88A5}"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342900" y="366713"/>
            <a:ext cx="6172200" cy="1524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342900" y="2133600"/>
            <a:ext cx="6172200" cy="60340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342900" y="8475663"/>
            <a:ext cx="1600200" cy="48577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97260BB2-DBE5-4A77-9095-C9E314038133}" type="datetimeFigureOut">
              <a:rPr lang="ru-RU"/>
              <a:pPr>
                <a:defRPr/>
              </a:pPr>
              <a:t>23.08.2017</a:t>
            </a:fld>
            <a:endParaRPr lang="ru-RU"/>
          </a:p>
        </p:txBody>
      </p:sp>
      <p:sp>
        <p:nvSpPr>
          <p:cNvPr id="5" name="Нижний колонтитул 4"/>
          <p:cNvSpPr>
            <a:spLocks noGrp="1"/>
          </p:cNvSpPr>
          <p:nvPr>
            <p:ph type="ftr" sz="quarter" idx="3"/>
          </p:nvPr>
        </p:nvSpPr>
        <p:spPr>
          <a:xfrm>
            <a:off x="2343150" y="8475663"/>
            <a:ext cx="2171700" cy="48577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u-RU"/>
          </a:p>
        </p:txBody>
      </p:sp>
      <p:sp>
        <p:nvSpPr>
          <p:cNvPr id="6" name="Номер слайда 5"/>
          <p:cNvSpPr>
            <a:spLocks noGrp="1"/>
          </p:cNvSpPr>
          <p:nvPr>
            <p:ph type="sldNum" sz="quarter" idx="4"/>
          </p:nvPr>
        </p:nvSpPr>
        <p:spPr>
          <a:xfrm>
            <a:off x="4914900" y="8475663"/>
            <a:ext cx="1600200" cy="48577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B7533C44-CB51-41EA-8B00-4F3AE6B86C68}"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7.xml"/><Relationship Id="rId5" Type="http://schemas.openxmlformats.org/officeDocument/2006/relationships/image" Target="../media/image20.jpeg"/><Relationship Id="rId4" Type="http://schemas.openxmlformats.org/officeDocument/2006/relationships/image" Target="../media/image19.jpeg"/></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7.jpeg"/><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1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17.jpeg"/><Relationship Id="rId1" Type="http://schemas.openxmlformats.org/officeDocument/2006/relationships/slideLayout" Target="../slideLayouts/slideLayout7.xml"/><Relationship Id="rId4" Type="http://schemas.openxmlformats.org/officeDocument/2006/relationships/image" Target="../media/image24.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2" descr="C:\Users\Олег\Documents\рамочки\11.jpg"/>
          <p:cNvPicPr>
            <a:picLocks noChangeAspect="1" noChangeArrowheads="1"/>
          </p:cNvPicPr>
          <p:nvPr/>
        </p:nvPicPr>
        <p:blipFill>
          <a:blip r:embed="rId2"/>
          <a:srcRect/>
          <a:stretch>
            <a:fillRect/>
          </a:stretch>
        </p:blipFill>
        <p:spPr bwMode="auto">
          <a:xfrm>
            <a:off x="0" y="0"/>
            <a:ext cx="6858000" cy="9144000"/>
          </a:xfrm>
          <a:prstGeom prst="rect">
            <a:avLst/>
          </a:prstGeom>
          <a:noFill/>
          <a:ln w="9525">
            <a:noFill/>
            <a:miter lim="800000"/>
            <a:headEnd/>
            <a:tailEnd/>
          </a:ln>
        </p:spPr>
      </p:pic>
      <p:sp>
        <p:nvSpPr>
          <p:cNvPr id="14338" name="WordArt 3"/>
          <p:cNvSpPr>
            <a:spLocks noChangeArrowheads="1" noChangeShapeType="1" noTextEdit="1"/>
          </p:cNvSpPr>
          <p:nvPr/>
        </p:nvSpPr>
        <p:spPr bwMode="auto">
          <a:xfrm>
            <a:off x="1285875" y="214313"/>
            <a:ext cx="5214938" cy="1257300"/>
          </a:xfrm>
          <a:prstGeom prst="rect">
            <a:avLst/>
          </a:prstGeom>
        </p:spPr>
        <p:txBody>
          <a:bodyPr wrap="none" fromWordArt="1">
            <a:prstTxWarp prst="textPlain">
              <a:avLst>
                <a:gd name="adj" fmla="val 50824"/>
              </a:avLst>
            </a:prstTxWarp>
          </a:bodyPr>
          <a:lstStyle/>
          <a:p>
            <a:pPr algn="ctr"/>
            <a:r>
              <a:rPr lang="ru-RU" sz="3600" kern="1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Black"/>
              </a:rPr>
              <a:t>Весёлая семейка</a:t>
            </a:r>
          </a:p>
        </p:txBody>
      </p:sp>
      <p:sp>
        <p:nvSpPr>
          <p:cNvPr id="14339" name="TextBox 4"/>
          <p:cNvSpPr txBox="1">
            <a:spLocks noChangeArrowheads="1"/>
          </p:cNvSpPr>
          <p:nvPr/>
        </p:nvSpPr>
        <p:spPr bwMode="auto">
          <a:xfrm>
            <a:off x="642938" y="1714500"/>
            <a:ext cx="5810250" cy="1938338"/>
          </a:xfrm>
          <a:prstGeom prst="rect">
            <a:avLst/>
          </a:prstGeom>
          <a:noFill/>
          <a:ln w="9525">
            <a:noFill/>
            <a:miter lim="800000"/>
            <a:headEnd/>
            <a:tailEnd/>
          </a:ln>
        </p:spPr>
        <p:txBody>
          <a:bodyPr>
            <a:spAutoFit/>
          </a:bodyPr>
          <a:lstStyle/>
          <a:p>
            <a:r>
              <a:rPr lang="ru-RU" b="1">
                <a:latin typeface="Times New Roman" pitchFamily="18" charset="0"/>
                <a:cs typeface="Times New Roman" pitchFamily="18" charset="0"/>
              </a:rPr>
              <a:t>Содержание номера:          Над выпуском работали:</a:t>
            </a:r>
          </a:p>
          <a:p>
            <a:r>
              <a:rPr lang="ru-RU" sz="2000">
                <a:solidFill>
                  <a:srgbClr val="7030A0"/>
                </a:solidFill>
                <a:latin typeface="Times New Roman" pitchFamily="18" charset="0"/>
                <a:cs typeface="Times New Roman" pitchFamily="18" charset="0"/>
              </a:rPr>
              <a:t>Май      </a:t>
            </a:r>
            <a:r>
              <a:rPr lang="ru-RU" sz="1600">
                <a:solidFill>
                  <a:srgbClr val="7030A0"/>
                </a:solidFill>
                <a:latin typeface="Times New Roman" pitchFamily="18" charset="0"/>
                <a:cs typeface="Times New Roman" pitchFamily="18" charset="0"/>
              </a:rPr>
              <a:t>                                                            </a:t>
            </a:r>
            <a:r>
              <a:rPr lang="ru-RU">
                <a:latin typeface="Times New Roman" pitchFamily="18" charset="0"/>
                <a:cs typeface="Times New Roman" pitchFamily="18" charset="0"/>
              </a:rPr>
              <a:t>Нетесова Т.С.</a:t>
            </a:r>
          </a:p>
          <a:p>
            <a:pPr>
              <a:buFont typeface="Wingdings" pitchFamily="2" charset="2"/>
              <a:buChar char="v"/>
            </a:pPr>
            <a:r>
              <a:rPr lang="ru-RU" sz="1600">
                <a:latin typeface="Times New Roman" pitchFamily="18" charset="0"/>
                <a:cs typeface="Times New Roman" pitchFamily="18" charset="0"/>
              </a:rPr>
              <a:t>Неделя </a:t>
            </a:r>
            <a:r>
              <a:rPr lang="ru-RU" sz="1600">
                <a:latin typeface="Calibri" pitchFamily="34" charset="0"/>
              </a:rPr>
              <a:t>«</a:t>
            </a:r>
            <a:r>
              <a:rPr lang="ru-RU" sz="1600">
                <a:latin typeface="Times New Roman" pitchFamily="18" charset="0"/>
                <a:cs typeface="Times New Roman" pitchFamily="18" charset="0"/>
              </a:rPr>
              <a:t>Вместе любим мы трудиться</a:t>
            </a:r>
            <a:r>
              <a:rPr lang="ru-RU" sz="1600">
                <a:latin typeface="Calibri" pitchFamily="34" charset="0"/>
              </a:rPr>
              <a:t>»          </a:t>
            </a:r>
            <a:r>
              <a:rPr lang="ru-RU">
                <a:latin typeface="Times New Roman" pitchFamily="18" charset="0"/>
                <a:cs typeface="Times New Roman" pitchFamily="18" charset="0"/>
              </a:rPr>
              <a:t>Акулик Н.П.</a:t>
            </a:r>
          </a:p>
          <a:p>
            <a:pPr>
              <a:buFont typeface="Wingdings" pitchFamily="2" charset="2"/>
              <a:buChar char="v"/>
            </a:pPr>
            <a:r>
              <a:rPr lang="ru-RU" sz="1600">
                <a:latin typeface="Times New Roman" pitchFamily="18" charset="0"/>
                <a:cs typeface="Times New Roman" pitchFamily="18" charset="0"/>
              </a:rPr>
              <a:t>Неделя  «День победы»</a:t>
            </a:r>
          </a:p>
          <a:p>
            <a:pPr>
              <a:buFont typeface="Wingdings" pitchFamily="2" charset="2"/>
              <a:buChar char="v"/>
            </a:pPr>
            <a:r>
              <a:rPr lang="ru-RU" sz="1600">
                <a:latin typeface="Times New Roman" pitchFamily="18" charset="0"/>
                <a:cs typeface="Times New Roman" pitchFamily="18" charset="0"/>
              </a:rPr>
              <a:t>Неделя  «В гостях у Городенский мастеров»</a:t>
            </a:r>
          </a:p>
          <a:p>
            <a:pPr>
              <a:buFont typeface="Wingdings" pitchFamily="2" charset="2"/>
              <a:buChar char="v"/>
            </a:pPr>
            <a:r>
              <a:rPr lang="ru-RU" sz="1600">
                <a:latin typeface="Times New Roman" pitchFamily="18" charset="0"/>
                <a:cs typeface="Times New Roman" pitchFamily="18" charset="0"/>
              </a:rPr>
              <a:t>«Наши руки не для скуки»</a:t>
            </a:r>
          </a:p>
          <a:p>
            <a:pPr>
              <a:buFont typeface="Wingdings" pitchFamily="2" charset="2"/>
              <a:buChar char="v"/>
            </a:pPr>
            <a:r>
              <a:rPr lang="ru-RU" sz="1600">
                <a:latin typeface="Times New Roman" pitchFamily="18" charset="0"/>
                <a:cs typeface="Times New Roman" pitchFamily="18" charset="0"/>
              </a:rPr>
              <a:t>Это интересно!</a:t>
            </a:r>
            <a:endParaRPr lang="ru-RU">
              <a:latin typeface="Calibri" pitchFamily="34" charset="0"/>
            </a:endParaRPr>
          </a:p>
        </p:txBody>
      </p:sp>
      <p:sp>
        <p:nvSpPr>
          <p:cNvPr id="14340" name="TextBox 10"/>
          <p:cNvSpPr txBox="1">
            <a:spLocks noChangeArrowheads="1"/>
          </p:cNvSpPr>
          <p:nvPr/>
        </p:nvSpPr>
        <p:spPr bwMode="auto">
          <a:xfrm>
            <a:off x="571500" y="6929438"/>
            <a:ext cx="5572125" cy="1878012"/>
          </a:xfrm>
          <a:prstGeom prst="rect">
            <a:avLst/>
          </a:prstGeom>
          <a:noFill/>
          <a:ln w="9525">
            <a:noFill/>
            <a:miter lim="800000"/>
            <a:headEnd/>
            <a:tailEnd/>
          </a:ln>
        </p:spPr>
        <p:txBody>
          <a:bodyPr>
            <a:spAutoFit/>
          </a:bodyPr>
          <a:lstStyle/>
          <a:p>
            <a:pPr algn="ctr"/>
            <a:endParaRPr lang="ru-RU" b="1">
              <a:solidFill>
                <a:srgbClr val="FF0000"/>
              </a:solidFill>
              <a:latin typeface="Times New Roman" pitchFamily="18" charset="0"/>
              <a:cs typeface="Times New Roman" pitchFamily="18" charset="0"/>
            </a:endParaRPr>
          </a:p>
          <a:p>
            <a:pPr algn="ctr"/>
            <a:endParaRPr lang="ru-RU" sz="2000" b="1">
              <a:solidFill>
                <a:srgbClr val="FF0000"/>
              </a:solidFill>
              <a:latin typeface="Times New Roman" pitchFamily="18" charset="0"/>
              <a:cs typeface="Times New Roman" pitchFamily="18" charset="0"/>
            </a:endParaRPr>
          </a:p>
          <a:p>
            <a:pPr algn="ctr"/>
            <a:r>
              <a:rPr lang="ru-RU" sz="2000" b="1">
                <a:solidFill>
                  <a:srgbClr val="FF0000"/>
                </a:solidFill>
                <a:latin typeface="Times New Roman" pitchFamily="18" charset="0"/>
                <a:cs typeface="Times New Roman" pitchFamily="18" charset="0"/>
              </a:rPr>
              <a:t>Наш девиз: </a:t>
            </a:r>
            <a:r>
              <a:rPr lang="ru-RU" sz="2000">
                <a:latin typeface="Times New Roman" pitchFamily="18" charset="0"/>
                <a:cs typeface="Times New Roman" pitchFamily="18" charset="0"/>
              </a:rPr>
              <a:t>Не надо бояться, не стоит сомнений  - у нас все получиться, ведь мы уже давно одна большая дружная семья!</a:t>
            </a:r>
          </a:p>
          <a:p>
            <a:endParaRPr lang="ru-RU">
              <a:latin typeface="Calibri" pitchFamily="34" charset="0"/>
            </a:endParaRPr>
          </a:p>
        </p:txBody>
      </p:sp>
      <p:pic>
        <p:nvPicPr>
          <p:cNvPr id="14341" name="Рисунок 6"/>
          <p:cNvPicPr>
            <a:picLocks noChangeAspect="1" noChangeArrowheads="1"/>
          </p:cNvPicPr>
          <p:nvPr/>
        </p:nvPicPr>
        <p:blipFill>
          <a:blip r:embed="rId3">
            <a:clrChange>
              <a:clrFrom>
                <a:srgbClr val="FFFCE4"/>
              </a:clrFrom>
              <a:clrTo>
                <a:srgbClr val="FFFCE4">
                  <a:alpha val="0"/>
                </a:srgbClr>
              </a:clrTo>
            </a:clrChange>
          </a:blip>
          <a:srcRect/>
          <a:stretch>
            <a:fillRect/>
          </a:stretch>
        </p:blipFill>
        <p:spPr bwMode="auto">
          <a:xfrm>
            <a:off x="4429125" y="3143250"/>
            <a:ext cx="1785938" cy="1000125"/>
          </a:xfrm>
          <a:prstGeom prst="rect">
            <a:avLst/>
          </a:prstGeom>
          <a:solidFill>
            <a:srgbClr val="FFFF00"/>
          </a:solidFill>
          <a:ln w="9525">
            <a:noFill/>
            <a:miter lim="800000"/>
            <a:headEnd/>
            <a:tailEnd/>
          </a:ln>
        </p:spPr>
      </p:pic>
      <p:pic>
        <p:nvPicPr>
          <p:cNvPr id="14342" name="Рисунок 9" descr="H:\DCIM\101CANON\IMG_0807.JPG"/>
          <p:cNvPicPr>
            <a:picLocks noChangeAspect="1" noChangeArrowheads="1"/>
          </p:cNvPicPr>
          <p:nvPr/>
        </p:nvPicPr>
        <p:blipFill>
          <a:blip r:embed="rId4"/>
          <a:srcRect/>
          <a:stretch>
            <a:fillRect/>
          </a:stretch>
        </p:blipFill>
        <p:spPr bwMode="auto">
          <a:xfrm>
            <a:off x="981075" y="4211638"/>
            <a:ext cx="5000625" cy="3143250"/>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Picture 2" descr="C:\Users\Олег\Documents\рамочки\11.jpg"/>
          <p:cNvPicPr>
            <a:picLocks noChangeAspect="1" noChangeArrowheads="1"/>
          </p:cNvPicPr>
          <p:nvPr/>
        </p:nvPicPr>
        <p:blipFill>
          <a:blip r:embed="rId2"/>
          <a:srcRect/>
          <a:stretch>
            <a:fillRect/>
          </a:stretch>
        </p:blipFill>
        <p:spPr bwMode="auto">
          <a:xfrm>
            <a:off x="0" y="0"/>
            <a:ext cx="6858000" cy="9144000"/>
          </a:xfrm>
          <a:prstGeom prst="rect">
            <a:avLst/>
          </a:prstGeom>
          <a:noFill/>
          <a:ln w="9525">
            <a:noFill/>
            <a:miter lim="800000"/>
            <a:headEnd/>
            <a:tailEnd/>
          </a:ln>
        </p:spPr>
      </p:pic>
      <p:sp>
        <p:nvSpPr>
          <p:cNvPr id="24578" name="Прямоугольник 1"/>
          <p:cNvSpPr>
            <a:spLocks noChangeArrowheads="1"/>
          </p:cNvSpPr>
          <p:nvPr/>
        </p:nvSpPr>
        <p:spPr bwMode="auto">
          <a:xfrm>
            <a:off x="357188" y="571500"/>
            <a:ext cx="6143625" cy="4278313"/>
          </a:xfrm>
          <a:prstGeom prst="rect">
            <a:avLst/>
          </a:prstGeom>
          <a:noFill/>
          <a:ln w="9525">
            <a:noFill/>
            <a:miter lim="800000"/>
            <a:headEnd/>
            <a:tailEnd/>
          </a:ln>
        </p:spPr>
        <p:txBody>
          <a:bodyPr>
            <a:spAutoFit/>
          </a:bodyPr>
          <a:lstStyle/>
          <a:p>
            <a:pPr algn="just"/>
            <a:r>
              <a:rPr lang="ru-RU" sz="1600" b="1">
                <a:solidFill>
                  <a:srgbClr val="FF0000"/>
                </a:solidFill>
                <a:latin typeface="Times New Roman" pitchFamily="18" charset="0"/>
                <a:cs typeface="Times New Roman" pitchFamily="18" charset="0"/>
              </a:rPr>
              <a:t>Отдых ребенка в городе</a:t>
            </a:r>
            <a:r>
              <a:rPr lang="ru-RU" sz="1600">
                <a:solidFill>
                  <a:srgbClr val="FF0000"/>
                </a:solidFill>
                <a:latin typeface="Times New Roman" pitchFamily="18" charset="0"/>
                <a:cs typeface="Times New Roman" pitchFamily="18" charset="0"/>
              </a:rPr>
              <a:t>: </a:t>
            </a:r>
            <a:r>
              <a:rPr lang="ru-RU" sz="1600">
                <a:latin typeface="Times New Roman" pitchFamily="18" charset="0"/>
                <a:cs typeface="Times New Roman" pitchFamily="18" charset="0"/>
              </a:rPr>
              <a:t>советы родителям Во время поездок на легковом автомобиле, если нет детского кресла, то посадите ребенка на заднем сиденье посередине или справа. Объясните ребенку, что неподходящие для детских игр места – стоянки личного транспорта, стройплощадки, подвалы и открытые люки канализации.</a:t>
            </a:r>
          </a:p>
          <a:p>
            <a:pPr algn="just"/>
            <a:r>
              <a:rPr lang="ru-RU" sz="1600">
                <a:latin typeface="Times New Roman" pitchFamily="18" charset="0"/>
                <a:cs typeface="Times New Roman" pitchFamily="18" charset="0"/>
              </a:rPr>
              <a:t>Соблюдайте правила поведения на улице: возьмите ребенка за руку, на тротуаре держитесь подальше от проезжей части, переходите дорогу по пешеходному переходу. Разъясните детям, как опасно играть вблизи автотранспорта. Летом на улицах становится больше бездомных собак и кошек, они могут быть переносчиками заболеваний, часто ведут себя агрессивно. Не разрешайте детям подходить близко к животным, приманивать их едой. Сорняки во дворе не подходят ребенку для игр в магазин, рынок, дочки-матери. Объясните, что эти растения не желательно трогать руками и нельзя брать в рот.</a:t>
            </a:r>
          </a:p>
          <a:p>
            <a:pPr algn="just"/>
            <a:endParaRPr lang="ru-RU" sz="1600">
              <a:latin typeface="Times New Roman" pitchFamily="18" charset="0"/>
              <a:cs typeface="Times New Roman" pitchFamily="18" charset="0"/>
            </a:endParaRPr>
          </a:p>
        </p:txBody>
      </p:sp>
      <p:pic>
        <p:nvPicPr>
          <p:cNvPr id="24579" name="Рисунок 3" descr="H:\DCIM\101CANON\IMG_0705.JPG"/>
          <p:cNvPicPr>
            <a:picLocks noChangeAspect="1" noChangeArrowheads="1"/>
          </p:cNvPicPr>
          <p:nvPr/>
        </p:nvPicPr>
        <p:blipFill>
          <a:blip r:embed="rId3"/>
          <a:srcRect/>
          <a:stretch>
            <a:fillRect/>
          </a:stretch>
        </p:blipFill>
        <p:spPr bwMode="auto">
          <a:xfrm>
            <a:off x="500063" y="4929188"/>
            <a:ext cx="6000750" cy="342900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2" descr="C:\Users\Олег\Documents\рамочки\11.jpg"/>
          <p:cNvPicPr>
            <a:picLocks noChangeAspect="1" noChangeArrowheads="1"/>
          </p:cNvPicPr>
          <p:nvPr/>
        </p:nvPicPr>
        <p:blipFill>
          <a:blip r:embed="rId2"/>
          <a:srcRect/>
          <a:stretch>
            <a:fillRect/>
          </a:stretch>
        </p:blipFill>
        <p:spPr bwMode="auto">
          <a:xfrm>
            <a:off x="0" y="0"/>
            <a:ext cx="6858000" cy="9144000"/>
          </a:xfrm>
          <a:prstGeom prst="rect">
            <a:avLst/>
          </a:prstGeom>
          <a:noFill/>
          <a:ln w="9525">
            <a:noFill/>
            <a:miter lim="800000"/>
            <a:headEnd/>
            <a:tailEnd/>
          </a:ln>
        </p:spPr>
      </p:pic>
      <p:sp>
        <p:nvSpPr>
          <p:cNvPr id="25602" name="Прямоугольник 1"/>
          <p:cNvSpPr>
            <a:spLocks noChangeArrowheads="1"/>
          </p:cNvSpPr>
          <p:nvPr/>
        </p:nvSpPr>
        <p:spPr bwMode="auto">
          <a:xfrm>
            <a:off x="571500" y="500063"/>
            <a:ext cx="5857875" cy="8216900"/>
          </a:xfrm>
          <a:prstGeom prst="rect">
            <a:avLst/>
          </a:prstGeom>
          <a:noFill/>
          <a:ln w="9525">
            <a:noFill/>
            <a:miter lim="800000"/>
            <a:headEnd/>
            <a:tailEnd/>
          </a:ln>
        </p:spPr>
        <p:txBody>
          <a:bodyPr>
            <a:spAutoFit/>
          </a:bodyPr>
          <a:lstStyle/>
          <a:p>
            <a:pPr algn="just"/>
            <a:r>
              <a:rPr lang="ru-RU" sz="1600" b="1">
                <a:solidFill>
                  <a:srgbClr val="FF0000"/>
                </a:solidFill>
                <a:latin typeface="Times New Roman" pitchFamily="18" charset="0"/>
                <a:cs typeface="Times New Roman" pitchFamily="18" charset="0"/>
              </a:rPr>
              <a:t>Отдых с ребенком летом на даче</a:t>
            </a:r>
            <a:r>
              <a:rPr lang="ru-RU" sz="1600">
                <a:solidFill>
                  <a:srgbClr val="FF0000"/>
                </a:solidFill>
                <a:latin typeface="Times New Roman" pitchFamily="18" charset="0"/>
                <a:cs typeface="Times New Roman" pitchFamily="18" charset="0"/>
              </a:rPr>
              <a:t>: </a:t>
            </a:r>
            <a:r>
              <a:rPr lang="ru-RU" sz="1600">
                <a:latin typeface="Times New Roman" pitchFamily="18" charset="0"/>
                <a:cs typeface="Times New Roman" pitchFamily="18" charset="0"/>
              </a:rPr>
              <a:t>советы родителям Укусы клещей, пчел, ос и комаров могут быть опасными с точки зрения тех инфекций, что разносят животные, и аллергических реакций со стороны организма ребенка. Для защиты от насекомых применяйте репелленты с натуральными компонентами. Если ужалила оса или пчела, то сначала удалите жало, затем протрите кожу спиртом и приложите на 50 секунд лед, обернутый марлей. Пчелиные или комариные укусы у детей могут сопровождаться отеками, сильным покраснением, раздражением и зудом. Проконсультируйтесь с педиатром о применении в таких случаях противоаллергических препаратов. При оказании первой помощи клеща удалите пинцетом, как бы «выкручивая» его из кожи против часовой стрелки. Обработайте место укуса перекисью водорода, затем йодом. Летом много соблазнов в виде даров леса, но не все привлекательные ягоды и грибы съедобны. Приучайте детей не собирать неизвестные им растения. Ребенку следует объяснить, как укрыться во время грозы и молнии. Грозовые разряды опасны для людей, поэтому надо переждать непогоду в помещении, закрыть балконную дверь, форточки.</a:t>
            </a:r>
          </a:p>
          <a:p>
            <a:pPr algn="just"/>
            <a:r>
              <a:rPr lang="ru-RU" sz="1600" b="1">
                <a:solidFill>
                  <a:srgbClr val="FF0000"/>
                </a:solidFill>
                <a:latin typeface="Times New Roman" pitchFamily="18" charset="0"/>
                <a:cs typeface="Times New Roman" pitchFamily="18" charset="0"/>
              </a:rPr>
              <a:t>Отдых с ребенком на море</a:t>
            </a:r>
            <a:r>
              <a:rPr lang="ru-RU" sz="1600">
                <a:solidFill>
                  <a:srgbClr val="FF0000"/>
                </a:solidFill>
                <a:latin typeface="Times New Roman" pitchFamily="18" charset="0"/>
                <a:cs typeface="Times New Roman" pitchFamily="18" charset="0"/>
              </a:rPr>
              <a:t>:</a:t>
            </a:r>
            <a:r>
              <a:rPr lang="ru-RU" sz="1600">
                <a:latin typeface="Times New Roman" pitchFamily="18" charset="0"/>
                <a:cs typeface="Times New Roman" pitchFamily="18" charset="0"/>
              </a:rPr>
              <a:t> советы и рекомендации родителям Отправляясь на море с ребенком , вы должны знать, что плавание в открытом водоеме – это одновременное воздействие света, воды, движения и воздуха. Учитывайте, что в случае морского купания присоединяется еще химическое раздражение солей и микроэлементов. Посещайте с ребенком пляж с 9 до 11 и с 16 до 18 часов. Проследите, чтобы ребенок не плавал натощак и раньше, чем через 1 час после еды. Для безопасности дайте ребенку специальный жилет или надувной круг, покажите, как пользоваться. Не оставляйте детей без присмотра, чтобы они не резвились в воде «до посинения». Организуйте чередование плавания, принятия солнечных и воздушных ванн, ходьбу босиком по песку или гальке для максимального оздоровительного эффекта.</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5" name="Picture 2" descr="C:\Users\Олег\Documents\рамочки\11.jpg"/>
          <p:cNvPicPr>
            <a:picLocks noChangeAspect="1" noChangeArrowheads="1"/>
          </p:cNvPicPr>
          <p:nvPr/>
        </p:nvPicPr>
        <p:blipFill>
          <a:blip r:embed="rId2"/>
          <a:srcRect/>
          <a:stretch>
            <a:fillRect/>
          </a:stretch>
        </p:blipFill>
        <p:spPr bwMode="auto">
          <a:xfrm>
            <a:off x="0" y="0"/>
            <a:ext cx="6858000" cy="9144000"/>
          </a:xfrm>
          <a:prstGeom prst="rect">
            <a:avLst/>
          </a:prstGeom>
          <a:noFill/>
          <a:ln w="9525">
            <a:noFill/>
            <a:miter lim="800000"/>
            <a:headEnd/>
            <a:tailEnd/>
          </a:ln>
        </p:spPr>
      </p:pic>
      <p:sp>
        <p:nvSpPr>
          <p:cNvPr id="26626" name="TextBox 3"/>
          <p:cNvSpPr txBox="1">
            <a:spLocks noChangeArrowheads="1"/>
          </p:cNvSpPr>
          <p:nvPr/>
        </p:nvSpPr>
        <p:spPr bwMode="auto">
          <a:xfrm>
            <a:off x="857250" y="1071563"/>
            <a:ext cx="5429250" cy="369887"/>
          </a:xfrm>
          <a:prstGeom prst="rect">
            <a:avLst/>
          </a:prstGeom>
          <a:noFill/>
          <a:ln w="9525">
            <a:noFill/>
            <a:miter lim="800000"/>
            <a:headEnd/>
            <a:tailEnd/>
          </a:ln>
        </p:spPr>
        <p:txBody>
          <a:bodyPr>
            <a:spAutoFit/>
          </a:bodyPr>
          <a:lstStyle/>
          <a:p>
            <a:pPr algn="just"/>
            <a:r>
              <a:rPr lang="ru-RU">
                <a:latin typeface="Calibri" pitchFamily="34" charset="0"/>
              </a:rPr>
              <a:t>	</a:t>
            </a:r>
          </a:p>
        </p:txBody>
      </p:sp>
      <p:pic>
        <p:nvPicPr>
          <p:cNvPr id="7" name="TextBox 6"/>
          <p:cNvPicPr>
            <a:picLocks noChangeArrowheads="1"/>
          </p:cNvPicPr>
          <p:nvPr/>
        </p:nvPicPr>
        <p:blipFill>
          <a:blip r:embed="rId3"/>
          <a:srcRect/>
          <a:stretch>
            <a:fillRect/>
          </a:stretch>
        </p:blipFill>
        <p:spPr bwMode="auto">
          <a:xfrm>
            <a:off x="1822450" y="719138"/>
            <a:ext cx="3213100" cy="444500"/>
          </a:xfrm>
          <a:prstGeom prst="rect">
            <a:avLst/>
          </a:prstGeom>
          <a:noFill/>
        </p:spPr>
      </p:pic>
      <p:pic>
        <p:nvPicPr>
          <p:cNvPr id="26628" name="Рисунок 8" descr="H:\DCIM\101CANON\IMG_0918.JPG"/>
          <p:cNvPicPr>
            <a:picLocks noChangeAspect="1" noChangeArrowheads="1"/>
          </p:cNvPicPr>
          <p:nvPr/>
        </p:nvPicPr>
        <p:blipFill>
          <a:blip r:embed="rId4"/>
          <a:srcRect/>
          <a:stretch>
            <a:fillRect/>
          </a:stretch>
        </p:blipFill>
        <p:spPr bwMode="auto">
          <a:xfrm>
            <a:off x="714375" y="1428750"/>
            <a:ext cx="5500688" cy="3643313"/>
          </a:xfrm>
          <a:prstGeom prst="rect">
            <a:avLst/>
          </a:prstGeom>
          <a:noFill/>
          <a:ln w="9525">
            <a:noFill/>
            <a:miter lim="800000"/>
            <a:headEnd/>
            <a:tailEnd/>
          </a:ln>
        </p:spPr>
      </p:pic>
      <p:pic>
        <p:nvPicPr>
          <p:cNvPr id="26629" name="Рисунок 9" descr="H:\DCIM\100CANON\WP_20170503_09_37_17_Pro.jpg"/>
          <p:cNvPicPr>
            <a:picLocks noChangeAspect="1" noChangeArrowheads="1"/>
          </p:cNvPicPr>
          <p:nvPr/>
        </p:nvPicPr>
        <p:blipFill>
          <a:blip r:embed="rId5"/>
          <a:srcRect/>
          <a:stretch>
            <a:fillRect/>
          </a:stretch>
        </p:blipFill>
        <p:spPr bwMode="auto">
          <a:xfrm>
            <a:off x="928688" y="5143500"/>
            <a:ext cx="5184775" cy="2954338"/>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Picture 2" descr="C:\Users\Олег\Documents\рамочки\11.jpg"/>
          <p:cNvPicPr>
            <a:picLocks noChangeAspect="1" noChangeArrowheads="1"/>
          </p:cNvPicPr>
          <p:nvPr/>
        </p:nvPicPr>
        <p:blipFill>
          <a:blip r:embed="rId2"/>
          <a:srcRect/>
          <a:stretch>
            <a:fillRect/>
          </a:stretch>
        </p:blipFill>
        <p:spPr bwMode="auto">
          <a:xfrm>
            <a:off x="0" y="0"/>
            <a:ext cx="6858000" cy="9144000"/>
          </a:xfrm>
          <a:prstGeom prst="rect">
            <a:avLst/>
          </a:prstGeom>
          <a:noFill/>
          <a:ln w="9525">
            <a:noFill/>
            <a:miter lim="800000"/>
            <a:headEnd/>
            <a:tailEnd/>
          </a:ln>
        </p:spPr>
      </p:pic>
      <p:pic>
        <p:nvPicPr>
          <p:cNvPr id="27650" name="Рисунок 6" descr="C:\Users\Олег\AppData\Local\Microsoft\Windows\Temporary Internet Files\Content.Word\WP_20170516_14_36_25_Pro.jpg"/>
          <p:cNvPicPr>
            <a:picLocks noChangeAspect="1" noChangeArrowheads="1"/>
          </p:cNvPicPr>
          <p:nvPr/>
        </p:nvPicPr>
        <p:blipFill>
          <a:blip r:embed="rId3"/>
          <a:srcRect/>
          <a:stretch>
            <a:fillRect/>
          </a:stretch>
        </p:blipFill>
        <p:spPr bwMode="auto">
          <a:xfrm>
            <a:off x="714375" y="1785938"/>
            <a:ext cx="5500688" cy="3052762"/>
          </a:xfrm>
          <a:prstGeom prst="rect">
            <a:avLst/>
          </a:prstGeom>
          <a:noFill/>
          <a:ln w="9525">
            <a:noFill/>
            <a:miter lim="800000"/>
            <a:headEnd/>
            <a:tailEnd/>
          </a:ln>
        </p:spPr>
      </p:pic>
      <p:pic>
        <p:nvPicPr>
          <p:cNvPr id="27651" name="Рисунок 7" descr="C:\Users\Олег\AppData\Local\Microsoft\Windows\Temporary Internet Files\Content.Word\WP_20170517_09_04_44_Pro.jpg"/>
          <p:cNvPicPr>
            <a:picLocks noChangeAspect="1" noChangeArrowheads="1"/>
          </p:cNvPicPr>
          <p:nvPr/>
        </p:nvPicPr>
        <p:blipFill>
          <a:blip r:embed="rId4"/>
          <a:srcRect/>
          <a:stretch>
            <a:fillRect/>
          </a:stretch>
        </p:blipFill>
        <p:spPr bwMode="auto">
          <a:xfrm>
            <a:off x="785813" y="5143500"/>
            <a:ext cx="5286375" cy="2928938"/>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3" name="Picture 2" descr="C:\Users\Олег\Documents\рамочки\11.jpg"/>
          <p:cNvPicPr>
            <a:picLocks noChangeAspect="1" noChangeArrowheads="1"/>
          </p:cNvPicPr>
          <p:nvPr/>
        </p:nvPicPr>
        <p:blipFill>
          <a:blip r:embed="rId2"/>
          <a:srcRect/>
          <a:stretch>
            <a:fillRect/>
          </a:stretch>
        </p:blipFill>
        <p:spPr bwMode="auto">
          <a:xfrm>
            <a:off x="0" y="0"/>
            <a:ext cx="6858000" cy="9144000"/>
          </a:xfrm>
          <a:prstGeom prst="rect">
            <a:avLst/>
          </a:prstGeom>
          <a:noFill/>
          <a:ln w="9525">
            <a:noFill/>
            <a:miter lim="800000"/>
            <a:headEnd/>
            <a:tailEnd/>
          </a:ln>
        </p:spPr>
      </p:pic>
      <p:sp>
        <p:nvSpPr>
          <p:cNvPr id="28674" name="TextBox 9"/>
          <p:cNvSpPr txBox="1">
            <a:spLocks noChangeArrowheads="1"/>
          </p:cNvSpPr>
          <p:nvPr/>
        </p:nvSpPr>
        <p:spPr bwMode="auto">
          <a:xfrm>
            <a:off x="642938" y="8215313"/>
            <a:ext cx="5643562" cy="400050"/>
          </a:xfrm>
          <a:prstGeom prst="rect">
            <a:avLst/>
          </a:prstGeom>
          <a:noFill/>
          <a:ln w="9525">
            <a:noFill/>
            <a:miter lim="800000"/>
            <a:headEnd/>
            <a:tailEnd/>
          </a:ln>
        </p:spPr>
        <p:txBody>
          <a:bodyPr>
            <a:spAutoFit/>
          </a:bodyPr>
          <a:lstStyle/>
          <a:p>
            <a:pPr algn="ctr"/>
            <a:r>
              <a:rPr lang="ru-RU" sz="2000" b="1">
                <a:solidFill>
                  <a:srgbClr val="FF0000"/>
                </a:solidFill>
                <a:latin typeface="Calibri" pitchFamily="34" charset="0"/>
              </a:rPr>
              <a:t>До новых встреч!</a:t>
            </a:r>
          </a:p>
        </p:txBody>
      </p:sp>
      <p:pic>
        <p:nvPicPr>
          <p:cNvPr id="28675" name="Рисунок 10" descr="C:\Users\Олег\AppData\Local\Microsoft\Windows\Temporary Internet Files\Content.Word\WP_20170517_09_18_53_Pro.jpg"/>
          <p:cNvPicPr>
            <a:picLocks noChangeAspect="1" noChangeArrowheads="1"/>
          </p:cNvPicPr>
          <p:nvPr/>
        </p:nvPicPr>
        <p:blipFill>
          <a:blip r:embed="rId3">
            <a:lum bright="10000"/>
          </a:blip>
          <a:srcRect/>
          <a:stretch>
            <a:fillRect/>
          </a:stretch>
        </p:blipFill>
        <p:spPr bwMode="auto">
          <a:xfrm>
            <a:off x="1928813" y="1214438"/>
            <a:ext cx="3143250" cy="3929062"/>
          </a:xfrm>
          <a:prstGeom prst="rect">
            <a:avLst/>
          </a:prstGeom>
          <a:noFill/>
          <a:ln w="9525">
            <a:noFill/>
            <a:miter lim="800000"/>
            <a:headEnd/>
            <a:tailEnd/>
          </a:ln>
        </p:spPr>
      </p:pic>
      <p:pic>
        <p:nvPicPr>
          <p:cNvPr id="28676" name="Рисунок 11" descr="C:\Users\Олег\AppData\Local\Microsoft\Windows\Temporary Internet Files\Content.Word\WP_20170515_09_17_09_Pro.jpg"/>
          <p:cNvPicPr>
            <a:picLocks noChangeAspect="1" noChangeArrowheads="1"/>
          </p:cNvPicPr>
          <p:nvPr/>
        </p:nvPicPr>
        <p:blipFill>
          <a:blip r:embed="rId4"/>
          <a:srcRect/>
          <a:stretch>
            <a:fillRect/>
          </a:stretch>
        </p:blipFill>
        <p:spPr bwMode="auto">
          <a:xfrm>
            <a:off x="857250" y="5286375"/>
            <a:ext cx="5000625" cy="2786063"/>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2" descr="C:\Users\Олег\Documents\рамочки\11.jpg"/>
          <p:cNvPicPr>
            <a:picLocks noChangeAspect="1" noChangeArrowheads="1"/>
          </p:cNvPicPr>
          <p:nvPr/>
        </p:nvPicPr>
        <p:blipFill>
          <a:blip r:embed="rId2"/>
          <a:srcRect/>
          <a:stretch>
            <a:fillRect/>
          </a:stretch>
        </p:blipFill>
        <p:spPr bwMode="auto">
          <a:xfrm>
            <a:off x="0" y="0"/>
            <a:ext cx="6858000" cy="9144000"/>
          </a:xfrm>
          <a:prstGeom prst="rect">
            <a:avLst/>
          </a:prstGeom>
          <a:noFill/>
          <a:ln w="9525">
            <a:noFill/>
            <a:miter lim="800000"/>
            <a:headEnd/>
            <a:tailEnd/>
          </a:ln>
        </p:spPr>
      </p:pic>
      <p:sp>
        <p:nvSpPr>
          <p:cNvPr id="15362" name="Прямоугольник 25"/>
          <p:cNvSpPr>
            <a:spLocks noChangeArrowheads="1"/>
          </p:cNvSpPr>
          <p:nvPr/>
        </p:nvSpPr>
        <p:spPr bwMode="auto">
          <a:xfrm>
            <a:off x="500063" y="857250"/>
            <a:ext cx="5737225" cy="3816350"/>
          </a:xfrm>
          <a:prstGeom prst="rect">
            <a:avLst/>
          </a:prstGeom>
          <a:noFill/>
          <a:ln w="9525">
            <a:noFill/>
            <a:miter lim="800000"/>
            <a:headEnd/>
            <a:tailEnd/>
          </a:ln>
        </p:spPr>
        <p:txBody>
          <a:bodyPr>
            <a:spAutoFit/>
          </a:bodyPr>
          <a:lstStyle/>
          <a:p>
            <a:pPr algn="ctr"/>
            <a:r>
              <a:rPr lang="ru-RU" sz="1400" b="1">
                <a:latin typeface="Calibri" pitchFamily="34" charset="0"/>
              </a:rPr>
              <a:t> </a:t>
            </a:r>
          </a:p>
          <a:p>
            <a:endParaRPr lang="ru-RU" sz="1400" b="1">
              <a:latin typeface="Calibri" pitchFamily="34" charset="0"/>
            </a:endParaRPr>
          </a:p>
          <a:p>
            <a:endParaRPr lang="ru-RU" sz="1400" b="1">
              <a:latin typeface="Calibri" pitchFamily="34" charset="0"/>
            </a:endParaRPr>
          </a:p>
          <a:p>
            <a:endParaRPr lang="ru-RU" sz="1400" b="1">
              <a:latin typeface="Calibri" pitchFamily="34" charset="0"/>
            </a:endParaRPr>
          </a:p>
          <a:p>
            <a:endParaRPr lang="ru-RU" sz="1400" b="1">
              <a:latin typeface="Calibri" pitchFamily="34" charset="0"/>
            </a:endParaRPr>
          </a:p>
          <a:p>
            <a:endParaRPr lang="ru-RU" sz="1400" b="1">
              <a:latin typeface="Calibri" pitchFamily="34" charset="0"/>
            </a:endParaRPr>
          </a:p>
          <a:p>
            <a:endParaRPr lang="ru-RU" sz="1400" b="1">
              <a:latin typeface="Calibri" pitchFamily="34" charset="0"/>
            </a:endParaRPr>
          </a:p>
          <a:p>
            <a:endParaRPr lang="ru-RU" sz="1400" b="1">
              <a:latin typeface="Calibri" pitchFamily="34" charset="0"/>
            </a:endParaRPr>
          </a:p>
          <a:p>
            <a:endParaRPr lang="ru-RU" sz="1400" b="1">
              <a:latin typeface="Calibri" pitchFamily="34" charset="0"/>
            </a:endParaRPr>
          </a:p>
          <a:p>
            <a:endParaRPr lang="ru-RU" sz="1400" b="1">
              <a:latin typeface="Calibri" pitchFamily="34" charset="0"/>
            </a:endParaRPr>
          </a:p>
          <a:p>
            <a:endParaRPr lang="ru-RU" sz="1400" b="1">
              <a:latin typeface="Calibri" pitchFamily="34" charset="0"/>
            </a:endParaRPr>
          </a:p>
          <a:p>
            <a:endParaRPr lang="ru-RU" sz="1400" b="1">
              <a:latin typeface="Calibri" pitchFamily="34" charset="0"/>
            </a:endParaRPr>
          </a:p>
          <a:p>
            <a:endParaRPr lang="ru-RU" sz="1400" b="1">
              <a:latin typeface="Calibri" pitchFamily="34" charset="0"/>
            </a:endParaRPr>
          </a:p>
          <a:p>
            <a:endParaRPr lang="ru-RU" sz="1400" b="1">
              <a:latin typeface="Calibri" pitchFamily="34" charset="0"/>
            </a:endParaRPr>
          </a:p>
          <a:p>
            <a:endParaRPr lang="ru-RU" sz="1400" b="1">
              <a:latin typeface="Calibri" pitchFamily="34" charset="0"/>
            </a:endParaRPr>
          </a:p>
          <a:p>
            <a:pPr algn="ctr"/>
            <a:r>
              <a:rPr lang="ru-RU" sz="1400">
                <a:latin typeface="Calibri" pitchFamily="34" charset="0"/>
              </a:rPr>
              <a:t>.</a:t>
            </a:r>
          </a:p>
          <a:p>
            <a:pPr algn="ctr"/>
            <a:r>
              <a:rPr lang="ru-RU" b="1">
                <a:latin typeface="Calibri" pitchFamily="34" charset="0"/>
              </a:rPr>
              <a:t> </a:t>
            </a:r>
            <a:endParaRPr lang="ru-RU">
              <a:latin typeface="Calibri" pitchFamily="34" charset="0"/>
            </a:endParaRPr>
          </a:p>
        </p:txBody>
      </p:sp>
      <p:sp>
        <p:nvSpPr>
          <p:cNvPr id="15363" name="TextBox 6"/>
          <p:cNvSpPr txBox="1">
            <a:spLocks noChangeArrowheads="1"/>
          </p:cNvSpPr>
          <p:nvPr/>
        </p:nvSpPr>
        <p:spPr bwMode="auto">
          <a:xfrm>
            <a:off x="785813" y="928688"/>
            <a:ext cx="3000375" cy="3386137"/>
          </a:xfrm>
          <a:prstGeom prst="rect">
            <a:avLst/>
          </a:prstGeom>
          <a:noFill/>
          <a:ln w="9525">
            <a:noFill/>
            <a:miter lim="800000"/>
            <a:headEnd/>
            <a:tailEnd/>
          </a:ln>
        </p:spPr>
        <p:txBody>
          <a:bodyPr>
            <a:spAutoFit/>
          </a:bodyPr>
          <a:lstStyle/>
          <a:p>
            <a:endParaRPr lang="ru-RU" sz="1400">
              <a:latin typeface="Calibri" pitchFamily="34" charset="0"/>
            </a:endParaRPr>
          </a:p>
          <a:p>
            <a:endParaRPr lang="ru-RU">
              <a:latin typeface="Calibri" pitchFamily="34" charset="0"/>
            </a:endParaRPr>
          </a:p>
          <a:p>
            <a:pPr algn="ctr"/>
            <a:r>
              <a:rPr lang="ru-RU" sz="2000" b="1">
                <a:latin typeface="Calibri" pitchFamily="34" charset="0"/>
              </a:rPr>
              <a:t>Май</a:t>
            </a:r>
            <a:r>
              <a:rPr lang="ru-RU">
                <a:latin typeface="Calibri" pitchFamily="34" charset="0"/>
              </a:rPr>
              <a:t> </a:t>
            </a:r>
          </a:p>
          <a:p>
            <a:r>
              <a:rPr lang="ru-RU" sz="1600">
                <a:latin typeface="Calibri" pitchFamily="34" charset="0"/>
              </a:rPr>
              <a:t>Наступает месяц май.</a:t>
            </a:r>
          </a:p>
          <a:p>
            <a:r>
              <a:rPr lang="ru-RU" sz="1600">
                <a:latin typeface="Calibri" pitchFamily="34" charset="0"/>
              </a:rPr>
              <a:t>Птицы радостно запели,</a:t>
            </a:r>
          </a:p>
          <a:p>
            <a:r>
              <a:rPr lang="ru-RU" sz="1600">
                <a:latin typeface="Calibri" pitchFamily="34" charset="0"/>
              </a:rPr>
              <a:t>Возвратившись в милый край.</a:t>
            </a:r>
          </a:p>
          <a:p>
            <a:r>
              <a:rPr lang="ru-RU" sz="1600">
                <a:latin typeface="Calibri" pitchFamily="34" charset="0"/>
              </a:rPr>
              <a:t>Зацвели, зазеленели</a:t>
            </a:r>
          </a:p>
          <a:p>
            <a:r>
              <a:rPr lang="ru-RU" sz="1600">
                <a:latin typeface="Calibri" pitchFamily="34" charset="0"/>
              </a:rPr>
              <a:t>Все деревья и кусты,</a:t>
            </a:r>
          </a:p>
          <a:p>
            <a:r>
              <a:rPr lang="ru-RU" sz="1600">
                <a:latin typeface="Calibri" pitchFamily="34" charset="0"/>
              </a:rPr>
              <a:t>Снова пчелы полетели.</a:t>
            </a:r>
          </a:p>
          <a:p>
            <a:r>
              <a:rPr lang="ru-RU" sz="1600">
                <a:latin typeface="Calibri" pitchFamily="34" charset="0"/>
              </a:rPr>
              <a:t>За нектаром на цветы.</a:t>
            </a:r>
          </a:p>
          <a:p>
            <a:r>
              <a:rPr lang="ru-RU">
                <a:latin typeface="Calibri" pitchFamily="34" charset="0"/>
              </a:rPr>
              <a:t>                              </a:t>
            </a:r>
            <a:r>
              <a:rPr lang="ru-RU" sz="1600" b="1">
                <a:latin typeface="Calibri" pitchFamily="34" charset="0"/>
              </a:rPr>
              <a:t>Яковлева Я</a:t>
            </a:r>
            <a:r>
              <a:rPr lang="ru-RU" sz="1600">
                <a:latin typeface="Calibri" pitchFamily="34" charset="0"/>
              </a:rPr>
              <a:t>.</a:t>
            </a:r>
            <a:endParaRPr lang="ru-RU">
              <a:latin typeface="Calibri" pitchFamily="34" charset="0"/>
            </a:endParaRPr>
          </a:p>
          <a:p>
            <a:endParaRPr lang="ru-RU" sz="1400">
              <a:latin typeface="Calibri" pitchFamily="34" charset="0"/>
            </a:endParaRPr>
          </a:p>
          <a:p>
            <a:endParaRPr lang="ru-RU">
              <a:latin typeface="Calibri" pitchFamily="34" charset="0"/>
            </a:endParaRPr>
          </a:p>
        </p:txBody>
      </p:sp>
      <p:sp>
        <p:nvSpPr>
          <p:cNvPr id="15364" name="TextBox 8"/>
          <p:cNvSpPr txBox="1">
            <a:spLocks noChangeArrowheads="1"/>
          </p:cNvSpPr>
          <p:nvPr/>
        </p:nvSpPr>
        <p:spPr bwMode="auto">
          <a:xfrm>
            <a:off x="857250" y="6557963"/>
            <a:ext cx="5165725" cy="2032000"/>
          </a:xfrm>
          <a:prstGeom prst="rect">
            <a:avLst/>
          </a:prstGeom>
          <a:noFill/>
          <a:ln w="9525">
            <a:noFill/>
            <a:miter lim="800000"/>
            <a:headEnd/>
            <a:tailEnd/>
          </a:ln>
        </p:spPr>
        <p:txBody>
          <a:bodyPr>
            <a:spAutoFit/>
          </a:bodyPr>
          <a:lstStyle/>
          <a:p>
            <a:pPr algn="ctr"/>
            <a:r>
              <a:rPr lang="ru-RU">
                <a:latin typeface="Times New Roman" pitchFamily="18" charset="0"/>
                <a:cs typeface="Times New Roman" pitchFamily="18" charset="0"/>
              </a:rPr>
              <a:t>Майская травка и голодного кормит.</a:t>
            </a:r>
          </a:p>
          <a:p>
            <a:pPr algn="ctr"/>
            <a:r>
              <a:rPr lang="ru-RU">
                <a:latin typeface="Times New Roman" pitchFamily="18" charset="0"/>
                <a:cs typeface="Times New Roman" pitchFamily="18" charset="0"/>
              </a:rPr>
              <a:t>Малая птичка соловей, а май знает.</a:t>
            </a:r>
          </a:p>
          <a:p>
            <a:pPr algn="ctr"/>
            <a:r>
              <a:rPr lang="ru-RU">
                <a:latin typeface="Times New Roman" pitchFamily="18" charset="0"/>
                <a:cs typeface="Times New Roman" pitchFamily="18" charset="0"/>
              </a:rPr>
              <a:t>Дождь в мае лишним не бывает.</a:t>
            </a:r>
          </a:p>
          <a:p>
            <a:pPr algn="ctr"/>
            <a:r>
              <a:rPr lang="ru-RU">
                <a:latin typeface="Times New Roman" pitchFamily="18" charset="0"/>
                <a:cs typeface="Times New Roman" pitchFamily="18" charset="0"/>
              </a:rPr>
              <a:t>Дождь в мае хлеба подымает.</a:t>
            </a:r>
          </a:p>
          <a:p>
            <a:pPr algn="ctr"/>
            <a:r>
              <a:rPr lang="ru-RU">
                <a:latin typeface="Times New Roman" pitchFamily="18" charset="0"/>
                <a:cs typeface="Times New Roman" pitchFamily="18" charset="0"/>
              </a:rPr>
              <a:t>Май леса наряжает, лето в гости ожидает</a:t>
            </a:r>
          </a:p>
          <a:p>
            <a:pPr algn="ctr"/>
            <a:r>
              <a:rPr lang="ru-RU">
                <a:latin typeface="Times New Roman" pitchFamily="18" charset="0"/>
                <a:cs typeface="Times New Roman" pitchFamily="18" charset="0"/>
              </a:rPr>
              <a:t>Майская роса — коням лучше овса.</a:t>
            </a:r>
          </a:p>
          <a:p>
            <a:pPr algn="ctr"/>
            <a:endParaRPr lang="ru-RU">
              <a:latin typeface="Times New Roman" pitchFamily="18" charset="0"/>
              <a:cs typeface="Times New Roman" pitchFamily="18" charset="0"/>
            </a:endParaRPr>
          </a:p>
        </p:txBody>
      </p:sp>
      <p:pic>
        <p:nvPicPr>
          <p:cNvPr id="15365" name="Рисунок 10"/>
          <p:cNvPicPr>
            <a:picLocks noChangeAspect="1" noChangeArrowheads="1"/>
          </p:cNvPicPr>
          <p:nvPr/>
        </p:nvPicPr>
        <p:blipFill>
          <a:blip r:embed="rId3"/>
          <a:srcRect/>
          <a:stretch>
            <a:fillRect/>
          </a:stretch>
        </p:blipFill>
        <p:spPr bwMode="auto">
          <a:xfrm>
            <a:off x="3643313" y="1000125"/>
            <a:ext cx="2571750" cy="2500313"/>
          </a:xfrm>
          <a:prstGeom prst="rect">
            <a:avLst/>
          </a:prstGeom>
          <a:noFill/>
          <a:ln w="9525">
            <a:noFill/>
            <a:miter lim="800000"/>
            <a:headEnd/>
            <a:tailEnd/>
          </a:ln>
        </p:spPr>
      </p:pic>
      <p:pic>
        <p:nvPicPr>
          <p:cNvPr id="15366" name="Рисунок 12" descr="C:\Users\Олег\AppData\Local\Microsoft\Windows\Temporary Internet Files\Content.Word\WP_20170517_09_22_51_Pro.jpg"/>
          <p:cNvPicPr>
            <a:picLocks noChangeAspect="1" noChangeArrowheads="1"/>
          </p:cNvPicPr>
          <p:nvPr/>
        </p:nvPicPr>
        <p:blipFill>
          <a:blip r:embed="rId4"/>
          <a:srcRect/>
          <a:stretch>
            <a:fillRect/>
          </a:stretch>
        </p:blipFill>
        <p:spPr bwMode="auto">
          <a:xfrm>
            <a:off x="714375" y="3786188"/>
            <a:ext cx="5286375" cy="2624137"/>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2" descr="C:\Users\Олег\Documents\рамочки\11.jpg"/>
          <p:cNvPicPr>
            <a:picLocks noChangeAspect="1" noChangeArrowheads="1"/>
          </p:cNvPicPr>
          <p:nvPr/>
        </p:nvPicPr>
        <p:blipFill>
          <a:blip r:embed="rId2"/>
          <a:srcRect/>
          <a:stretch>
            <a:fillRect/>
          </a:stretch>
        </p:blipFill>
        <p:spPr bwMode="auto">
          <a:xfrm>
            <a:off x="0" y="0"/>
            <a:ext cx="6858000" cy="9144000"/>
          </a:xfrm>
          <a:prstGeom prst="rect">
            <a:avLst/>
          </a:prstGeom>
          <a:noFill/>
          <a:ln w="9525">
            <a:noFill/>
            <a:miter lim="800000"/>
            <a:headEnd/>
            <a:tailEnd/>
          </a:ln>
        </p:spPr>
      </p:pic>
      <p:sp>
        <p:nvSpPr>
          <p:cNvPr id="16386" name="TextBox 3"/>
          <p:cNvSpPr txBox="1">
            <a:spLocks noChangeArrowheads="1"/>
          </p:cNvSpPr>
          <p:nvPr/>
        </p:nvSpPr>
        <p:spPr bwMode="auto">
          <a:xfrm>
            <a:off x="642938" y="3786188"/>
            <a:ext cx="5881687" cy="1508125"/>
          </a:xfrm>
          <a:prstGeom prst="rect">
            <a:avLst/>
          </a:prstGeom>
          <a:noFill/>
          <a:ln w="9525">
            <a:noFill/>
            <a:miter lim="800000"/>
            <a:headEnd/>
            <a:tailEnd/>
          </a:ln>
        </p:spPr>
        <p:txBody>
          <a:bodyPr>
            <a:spAutoFit/>
          </a:bodyPr>
          <a:lstStyle/>
          <a:p>
            <a:pPr algn="ctr"/>
            <a:r>
              <a:rPr lang="ru-RU" sz="2000" b="1">
                <a:solidFill>
                  <a:srgbClr val="002060"/>
                </a:solidFill>
                <a:latin typeface="Times New Roman" pitchFamily="18" charset="0"/>
                <a:cs typeface="Times New Roman" pitchFamily="18" charset="0"/>
              </a:rPr>
              <a:t>НЕДЕЛЯ</a:t>
            </a:r>
          </a:p>
          <a:p>
            <a:pPr algn="ctr"/>
            <a:endParaRPr lang="ru-RU" sz="2000" b="1">
              <a:solidFill>
                <a:srgbClr val="7030A0"/>
              </a:solidFill>
              <a:latin typeface="Times New Roman" pitchFamily="18" charset="0"/>
              <a:cs typeface="Times New Roman" pitchFamily="18" charset="0"/>
            </a:endParaRPr>
          </a:p>
          <a:p>
            <a:pPr algn="ctr"/>
            <a:r>
              <a:rPr lang="ru-RU" sz="2000" b="1">
                <a:solidFill>
                  <a:srgbClr val="7030A0"/>
                </a:solidFill>
                <a:latin typeface="Times New Roman" pitchFamily="18" charset="0"/>
                <a:cs typeface="Times New Roman" pitchFamily="18" charset="0"/>
              </a:rPr>
              <a:t> </a:t>
            </a:r>
            <a:r>
              <a:rPr lang="ru-RU" sz="2400" b="1">
                <a:solidFill>
                  <a:srgbClr val="FF0000"/>
                </a:solidFill>
                <a:latin typeface="Times New Roman" pitchFamily="18" charset="0"/>
                <a:cs typeface="Times New Roman" pitchFamily="18" charset="0"/>
              </a:rPr>
              <a:t>«Вместе любим мы трудиться»</a:t>
            </a:r>
            <a:endParaRPr lang="ru-RU" sz="2400">
              <a:latin typeface="Times New Roman" pitchFamily="18" charset="0"/>
              <a:cs typeface="Times New Roman" pitchFamily="18" charset="0"/>
            </a:endParaRPr>
          </a:p>
          <a:p>
            <a:pPr algn="just"/>
            <a:r>
              <a:rPr lang="ru-RU" sz="1400">
                <a:latin typeface="Calibri" pitchFamily="34" charset="0"/>
              </a:rPr>
              <a:t>	</a:t>
            </a:r>
            <a:endParaRPr lang="ru-RU" sz="1600">
              <a:latin typeface="Calibri" pitchFamily="34" charset="0"/>
            </a:endParaRPr>
          </a:p>
          <a:p>
            <a:pPr algn="just"/>
            <a:endParaRPr lang="ru-RU" sz="1400">
              <a:latin typeface="Times New Roman" pitchFamily="18" charset="0"/>
              <a:cs typeface="Times New Roman" pitchFamily="18" charset="0"/>
            </a:endParaRPr>
          </a:p>
        </p:txBody>
      </p:sp>
      <p:sp>
        <p:nvSpPr>
          <p:cNvPr id="16387" name="TextBox 6"/>
          <p:cNvSpPr txBox="1">
            <a:spLocks noChangeArrowheads="1"/>
          </p:cNvSpPr>
          <p:nvPr/>
        </p:nvSpPr>
        <p:spPr bwMode="auto">
          <a:xfrm>
            <a:off x="714375" y="4643438"/>
            <a:ext cx="5643563" cy="3662362"/>
          </a:xfrm>
          <a:prstGeom prst="rect">
            <a:avLst/>
          </a:prstGeom>
          <a:noFill/>
          <a:ln w="9525">
            <a:noFill/>
            <a:miter lim="800000"/>
            <a:headEnd/>
            <a:tailEnd/>
          </a:ln>
        </p:spPr>
        <p:txBody>
          <a:bodyPr>
            <a:spAutoFit/>
          </a:bodyPr>
          <a:lstStyle/>
          <a:p>
            <a:pPr algn="just"/>
            <a:endParaRPr lang="ru-RU" sz="1600">
              <a:latin typeface="Times New Roman" pitchFamily="18" charset="0"/>
              <a:cs typeface="Times New Roman" pitchFamily="18" charset="0"/>
            </a:endParaRPr>
          </a:p>
          <a:p>
            <a:pPr algn="just"/>
            <a:r>
              <a:rPr lang="ru-RU">
                <a:latin typeface="Times New Roman" pitchFamily="18" charset="0"/>
                <a:cs typeface="Times New Roman" pitchFamily="18" charset="0"/>
              </a:rPr>
              <a:t>с 2 по 5 мая в нашей группе прошла неделя на тему: «Вместе любим мы  трудиться». Радость труда – одно из высоких человеческих чувств. Своевременно развить это чувство у маленьких детей - наша задача. Если не уделять должного внимания развитию трудолюбия в дошкольном возрасте, то в последующие годы это будет сделать труднее. Трудовая деятельность должна способствовать повышению общего развития детей, расширению их интересов, появлению простейших форм сотрудничества, формированию таких нравственных качеств, как трудолюбие, ответственность за порученное дело, чувство долга. </a:t>
            </a:r>
          </a:p>
        </p:txBody>
      </p:sp>
      <p:pic>
        <p:nvPicPr>
          <p:cNvPr id="16388" name="Рисунок 8" descr="C:\Users\Олег\AppData\Local\Microsoft\Windows\Temporary Internet Files\Content.Word\WP_20170515_11_39_51_Pro.jpg"/>
          <p:cNvPicPr>
            <a:picLocks noChangeAspect="1" noChangeArrowheads="1"/>
          </p:cNvPicPr>
          <p:nvPr/>
        </p:nvPicPr>
        <p:blipFill>
          <a:blip r:embed="rId3"/>
          <a:srcRect/>
          <a:stretch>
            <a:fillRect/>
          </a:stretch>
        </p:blipFill>
        <p:spPr bwMode="auto">
          <a:xfrm>
            <a:off x="928688" y="1143000"/>
            <a:ext cx="5000625" cy="3286125"/>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2" descr="C:\Users\Олег\Documents\рамочки\11.jpg"/>
          <p:cNvPicPr>
            <a:picLocks noChangeAspect="1" noChangeArrowheads="1"/>
          </p:cNvPicPr>
          <p:nvPr/>
        </p:nvPicPr>
        <p:blipFill>
          <a:blip r:embed="rId2"/>
          <a:srcRect/>
          <a:stretch>
            <a:fillRect/>
          </a:stretch>
        </p:blipFill>
        <p:spPr bwMode="auto">
          <a:xfrm>
            <a:off x="0" y="0"/>
            <a:ext cx="6858000" cy="9144000"/>
          </a:xfrm>
          <a:prstGeom prst="rect">
            <a:avLst/>
          </a:prstGeom>
          <a:noFill/>
          <a:ln w="9525">
            <a:noFill/>
            <a:miter lim="800000"/>
            <a:headEnd/>
            <a:tailEnd/>
          </a:ln>
        </p:spPr>
      </p:pic>
      <p:sp>
        <p:nvSpPr>
          <p:cNvPr id="17410" name="Прямоугольник 5"/>
          <p:cNvSpPr>
            <a:spLocks noChangeArrowheads="1"/>
          </p:cNvSpPr>
          <p:nvPr/>
        </p:nvSpPr>
        <p:spPr bwMode="auto">
          <a:xfrm>
            <a:off x="1214438" y="571500"/>
            <a:ext cx="4987925" cy="523875"/>
          </a:xfrm>
          <a:prstGeom prst="rect">
            <a:avLst/>
          </a:prstGeom>
          <a:noFill/>
          <a:ln w="9525">
            <a:noFill/>
            <a:miter lim="800000"/>
            <a:headEnd/>
            <a:tailEnd/>
          </a:ln>
        </p:spPr>
        <p:txBody>
          <a:bodyPr>
            <a:spAutoFit/>
          </a:bodyPr>
          <a:lstStyle/>
          <a:p>
            <a:r>
              <a:rPr lang="ru-RU" sz="2800" b="1">
                <a:solidFill>
                  <a:srgbClr val="FF0000"/>
                </a:solidFill>
                <a:latin typeface="Times New Roman" pitchFamily="18" charset="0"/>
                <a:cs typeface="Times New Roman" pitchFamily="18" charset="0"/>
              </a:rPr>
              <a:t>Неделя  «День Победы»</a:t>
            </a:r>
          </a:p>
        </p:txBody>
      </p:sp>
      <p:sp>
        <p:nvSpPr>
          <p:cNvPr id="17411" name="TextBox 7"/>
          <p:cNvSpPr txBox="1">
            <a:spLocks noChangeArrowheads="1"/>
          </p:cNvSpPr>
          <p:nvPr/>
        </p:nvSpPr>
        <p:spPr bwMode="auto">
          <a:xfrm>
            <a:off x="642938" y="3714750"/>
            <a:ext cx="5786437" cy="5078413"/>
          </a:xfrm>
          <a:prstGeom prst="rect">
            <a:avLst/>
          </a:prstGeom>
          <a:noFill/>
          <a:ln w="9525">
            <a:noFill/>
            <a:miter lim="800000"/>
            <a:headEnd/>
            <a:tailEnd/>
          </a:ln>
        </p:spPr>
        <p:txBody>
          <a:bodyPr>
            <a:spAutoFit/>
          </a:bodyPr>
          <a:lstStyle/>
          <a:p>
            <a:pPr algn="just"/>
            <a:r>
              <a:rPr lang="ru-RU">
                <a:latin typeface="Calibri" pitchFamily="34" charset="0"/>
              </a:rPr>
              <a:t>      </a:t>
            </a:r>
          </a:p>
          <a:p>
            <a:pPr algn="just"/>
            <a:r>
              <a:rPr lang="ru-RU">
                <a:latin typeface="Calibri" pitchFamily="34" charset="0"/>
              </a:rPr>
              <a:t>  Празднование Дня Победы - важное событие для всех людей нашей страны. Оно не может пройти незамеченным и для дошкольников. 4 мая в нашей группе прошел музыкально-литературный праздник, посвященный Дню Победы. В  этот день мы рассказывали детям о том, когда и почему началась война и как нелегко досталась нашей стране эта Великая Победа. Дети  с радостью готовились к празднику: изготовили поздравительные открытки для ветеранов, оформили Георгиевские ленты, смотрели презентацию, слушали военные песни. Так же дошколята почтили память погибших в ВОВ минутой молчания</a:t>
            </a:r>
          </a:p>
          <a:p>
            <a:pPr algn="just"/>
            <a:r>
              <a:rPr lang="ru-RU">
                <a:latin typeface="Calibri" pitchFamily="34" charset="0"/>
              </a:rPr>
              <a:t>           Подведя итог тематической недели, можно сказать мы смогли донести до наших детей, что за праздник - День Победы, почему наша страна отмечает его, что в каждой семье есть герои, которым мы безмерно благодарны.</a:t>
            </a:r>
          </a:p>
        </p:txBody>
      </p:sp>
      <p:pic>
        <p:nvPicPr>
          <p:cNvPr id="17412" name="Рисунок 4" descr="H:\DCIM\101CANON\IMG_0719.JPG"/>
          <p:cNvPicPr>
            <a:picLocks noChangeAspect="1" noChangeArrowheads="1"/>
          </p:cNvPicPr>
          <p:nvPr/>
        </p:nvPicPr>
        <p:blipFill>
          <a:blip r:embed="rId3"/>
          <a:srcRect/>
          <a:stretch>
            <a:fillRect/>
          </a:stretch>
        </p:blipFill>
        <p:spPr bwMode="auto">
          <a:xfrm>
            <a:off x="857250" y="1071563"/>
            <a:ext cx="5000625" cy="285750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Picture 2" descr="C:\Users\Олег\Documents\рамочки\11.jpg"/>
          <p:cNvPicPr>
            <a:picLocks noChangeAspect="1" noChangeArrowheads="1"/>
          </p:cNvPicPr>
          <p:nvPr/>
        </p:nvPicPr>
        <p:blipFill>
          <a:blip r:embed="rId2"/>
          <a:srcRect/>
          <a:stretch>
            <a:fillRect/>
          </a:stretch>
        </p:blipFill>
        <p:spPr bwMode="auto">
          <a:xfrm>
            <a:off x="0" y="0"/>
            <a:ext cx="6858000" cy="9144000"/>
          </a:xfrm>
          <a:prstGeom prst="rect">
            <a:avLst/>
          </a:prstGeom>
          <a:noFill/>
          <a:ln w="9525">
            <a:noFill/>
            <a:miter lim="800000"/>
            <a:headEnd/>
            <a:tailEnd/>
          </a:ln>
        </p:spPr>
      </p:pic>
      <p:sp>
        <p:nvSpPr>
          <p:cNvPr id="18434" name="Прямоугольник 5"/>
          <p:cNvSpPr>
            <a:spLocks noChangeArrowheads="1"/>
          </p:cNvSpPr>
          <p:nvPr/>
        </p:nvSpPr>
        <p:spPr bwMode="auto">
          <a:xfrm>
            <a:off x="428625" y="4716463"/>
            <a:ext cx="5929313" cy="646112"/>
          </a:xfrm>
          <a:prstGeom prst="rect">
            <a:avLst/>
          </a:prstGeom>
          <a:noFill/>
          <a:ln w="9525">
            <a:noFill/>
            <a:miter lim="800000"/>
            <a:headEnd/>
            <a:tailEnd/>
          </a:ln>
        </p:spPr>
        <p:txBody>
          <a:bodyPr>
            <a:spAutoFit/>
          </a:bodyPr>
          <a:lstStyle/>
          <a:p>
            <a:pPr algn="just"/>
            <a:r>
              <a:rPr lang="ru-RU">
                <a:latin typeface="Calibri" pitchFamily="34" charset="0"/>
              </a:rPr>
              <a:t>      </a:t>
            </a:r>
          </a:p>
          <a:p>
            <a:pPr algn="just"/>
            <a:r>
              <a:rPr lang="ru-RU">
                <a:latin typeface="Calibri" pitchFamily="34" charset="0"/>
              </a:rPr>
              <a:t> </a:t>
            </a:r>
          </a:p>
        </p:txBody>
      </p:sp>
      <p:sp>
        <p:nvSpPr>
          <p:cNvPr id="18435" name="TextBox 6"/>
          <p:cNvSpPr txBox="1">
            <a:spLocks noChangeArrowheads="1"/>
          </p:cNvSpPr>
          <p:nvPr/>
        </p:nvSpPr>
        <p:spPr bwMode="auto">
          <a:xfrm>
            <a:off x="642938" y="1357313"/>
            <a:ext cx="5286375" cy="369887"/>
          </a:xfrm>
          <a:prstGeom prst="rect">
            <a:avLst/>
          </a:prstGeom>
          <a:noFill/>
          <a:ln w="9525">
            <a:noFill/>
            <a:miter lim="800000"/>
            <a:headEnd/>
            <a:tailEnd/>
          </a:ln>
        </p:spPr>
        <p:txBody>
          <a:bodyPr>
            <a:spAutoFit/>
          </a:bodyPr>
          <a:lstStyle/>
          <a:p>
            <a:pPr algn="just"/>
            <a:r>
              <a:rPr lang="ru-RU">
                <a:latin typeface="Calibri" pitchFamily="34" charset="0"/>
              </a:rPr>
              <a:t> </a:t>
            </a:r>
          </a:p>
        </p:txBody>
      </p:sp>
      <p:sp>
        <p:nvSpPr>
          <p:cNvPr id="18436" name="Прямоугольник 10"/>
          <p:cNvSpPr>
            <a:spLocks noChangeArrowheads="1"/>
          </p:cNvSpPr>
          <p:nvPr/>
        </p:nvSpPr>
        <p:spPr bwMode="auto">
          <a:xfrm>
            <a:off x="714375" y="1000125"/>
            <a:ext cx="5572125" cy="7478713"/>
          </a:xfrm>
          <a:prstGeom prst="rect">
            <a:avLst/>
          </a:prstGeom>
          <a:noFill/>
          <a:ln w="9525">
            <a:noFill/>
            <a:miter lim="800000"/>
            <a:headEnd/>
            <a:tailEnd/>
          </a:ln>
        </p:spPr>
        <p:txBody>
          <a:bodyPr>
            <a:spAutoFit/>
          </a:bodyPr>
          <a:lstStyle/>
          <a:p>
            <a:pPr algn="ctr"/>
            <a:endParaRPr lang="ru-RU" sz="2400" b="1">
              <a:solidFill>
                <a:srgbClr val="FF0000"/>
              </a:solidFill>
              <a:latin typeface="Times New Roman" pitchFamily="18" charset="0"/>
              <a:cs typeface="Times New Roman" pitchFamily="18" charset="0"/>
            </a:endParaRPr>
          </a:p>
          <a:p>
            <a:pPr algn="ctr"/>
            <a:endParaRPr lang="ru-RU" sz="2400" b="1">
              <a:solidFill>
                <a:srgbClr val="FF0000"/>
              </a:solidFill>
              <a:latin typeface="Times New Roman" pitchFamily="18" charset="0"/>
              <a:cs typeface="Times New Roman" pitchFamily="18" charset="0"/>
            </a:endParaRPr>
          </a:p>
          <a:p>
            <a:pPr algn="ctr"/>
            <a:endParaRPr lang="ru-RU" sz="2400" b="1">
              <a:solidFill>
                <a:srgbClr val="FF0000"/>
              </a:solidFill>
              <a:latin typeface="Times New Roman" pitchFamily="18" charset="0"/>
              <a:cs typeface="Times New Roman" pitchFamily="18" charset="0"/>
            </a:endParaRPr>
          </a:p>
          <a:p>
            <a:pPr algn="ctr"/>
            <a:endParaRPr lang="ru-RU" sz="2400" b="1">
              <a:solidFill>
                <a:srgbClr val="FF0000"/>
              </a:solidFill>
              <a:latin typeface="Times New Roman" pitchFamily="18" charset="0"/>
              <a:cs typeface="Times New Roman" pitchFamily="18" charset="0"/>
            </a:endParaRPr>
          </a:p>
          <a:p>
            <a:pPr algn="ctr"/>
            <a:endParaRPr lang="ru-RU" sz="2400" b="1">
              <a:solidFill>
                <a:srgbClr val="FF0000"/>
              </a:solidFill>
              <a:latin typeface="Times New Roman" pitchFamily="18" charset="0"/>
              <a:cs typeface="Times New Roman" pitchFamily="18" charset="0"/>
            </a:endParaRPr>
          </a:p>
          <a:p>
            <a:pPr algn="ctr"/>
            <a:endParaRPr lang="ru-RU" sz="2400" b="1">
              <a:solidFill>
                <a:srgbClr val="FF0000"/>
              </a:solidFill>
              <a:latin typeface="Times New Roman" pitchFamily="18" charset="0"/>
              <a:cs typeface="Times New Roman" pitchFamily="18" charset="0"/>
            </a:endParaRPr>
          </a:p>
          <a:p>
            <a:pPr algn="ctr"/>
            <a:endParaRPr lang="ru-RU" sz="2400" b="1">
              <a:solidFill>
                <a:srgbClr val="FF0000"/>
              </a:solidFill>
              <a:latin typeface="Times New Roman" pitchFamily="18" charset="0"/>
              <a:cs typeface="Times New Roman" pitchFamily="18" charset="0"/>
            </a:endParaRPr>
          </a:p>
          <a:p>
            <a:pPr algn="ctr"/>
            <a:r>
              <a:rPr lang="ru-RU" sz="2400" b="1">
                <a:solidFill>
                  <a:srgbClr val="FF0000"/>
                </a:solidFill>
                <a:latin typeface="Times New Roman" pitchFamily="18" charset="0"/>
                <a:cs typeface="Times New Roman" pitchFamily="18" charset="0"/>
              </a:rPr>
              <a:t>Экскурсия в музей боевой славы</a:t>
            </a:r>
            <a:endParaRPr lang="ru-RU" b="1">
              <a:solidFill>
                <a:srgbClr val="FF0000"/>
              </a:solidFill>
              <a:latin typeface="Times New Roman" pitchFamily="18" charset="0"/>
              <a:cs typeface="Times New Roman" pitchFamily="18" charset="0"/>
            </a:endParaRPr>
          </a:p>
          <a:p>
            <a:pPr algn="just"/>
            <a:r>
              <a:rPr lang="ru-RU">
                <a:latin typeface="Times New Roman" pitchFamily="18" charset="0"/>
                <a:cs typeface="Times New Roman" pitchFamily="18" charset="0"/>
              </a:rPr>
              <a:t> Целью данной экскурсии было воспитать патриотические чувства средствами эстетического воспитания, побуждать детей уважительно относиться к истории родного края, к подвигу наших соотечественников во время Великой отечественной войны. Развивать любознательность, расширять кругозор детей, стремление узнать больше нового, полезного, интересного об истории родного края.</a:t>
            </a:r>
          </a:p>
          <a:p>
            <a:pPr algn="just"/>
            <a:r>
              <a:rPr lang="ru-RU">
                <a:latin typeface="Times New Roman" pitchFamily="18" charset="0"/>
                <a:cs typeface="Times New Roman" pitchFamily="18" charset="0"/>
              </a:rPr>
              <a:t>    Ребята  с интересом  разглядывали макеты ракет, макеты битв и боев, военную форму, прочие музейные редкости и экспозиции.</a:t>
            </a:r>
          </a:p>
          <a:p>
            <a:pPr algn="just"/>
            <a:r>
              <a:rPr lang="ru-RU">
                <a:latin typeface="Times New Roman" pitchFamily="18" charset="0"/>
                <a:cs typeface="Times New Roman" pitchFamily="18" charset="0"/>
              </a:rPr>
              <a:t>    Побывали в молебной комнате, а на обратном пути посетили казарму. Самым не забываемым моментом было то, что детям  предложили померить бронежилеты и каски. Мальчишки с удовольствием разглядывали автоматы, пистолеты</a:t>
            </a:r>
            <a:r>
              <a:rPr lang="ru-RU">
                <a:latin typeface="Calibri" pitchFamily="34" charset="0"/>
              </a:rPr>
              <a:t>.</a:t>
            </a:r>
            <a:endParaRPr lang="ru-RU">
              <a:latin typeface="Times New Roman" pitchFamily="18" charset="0"/>
              <a:cs typeface="Times New Roman" pitchFamily="18" charset="0"/>
            </a:endParaRPr>
          </a:p>
        </p:txBody>
      </p:sp>
      <p:pic>
        <p:nvPicPr>
          <p:cNvPr id="18437" name="Рисунок 7" descr="H:\DCIM\101CANON\IMG_0750.JPG"/>
          <p:cNvPicPr>
            <a:picLocks noChangeAspect="1" noChangeArrowheads="1"/>
          </p:cNvPicPr>
          <p:nvPr/>
        </p:nvPicPr>
        <p:blipFill>
          <a:blip r:embed="rId3"/>
          <a:srcRect/>
          <a:stretch>
            <a:fillRect/>
          </a:stretch>
        </p:blipFill>
        <p:spPr bwMode="auto">
          <a:xfrm>
            <a:off x="1071563" y="642938"/>
            <a:ext cx="4857750" cy="285750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2" descr="C:\Users\Олег\Documents\рамочки\11.jpg"/>
          <p:cNvPicPr>
            <a:picLocks noChangeAspect="1" noChangeArrowheads="1"/>
          </p:cNvPicPr>
          <p:nvPr/>
        </p:nvPicPr>
        <p:blipFill>
          <a:blip r:embed="rId2"/>
          <a:srcRect/>
          <a:stretch>
            <a:fillRect/>
          </a:stretch>
        </p:blipFill>
        <p:spPr bwMode="auto">
          <a:xfrm>
            <a:off x="0" y="0"/>
            <a:ext cx="7143750" cy="9144000"/>
          </a:xfrm>
          <a:prstGeom prst="rect">
            <a:avLst/>
          </a:prstGeom>
          <a:noFill/>
          <a:ln w="9525">
            <a:noFill/>
            <a:miter lim="800000"/>
            <a:headEnd/>
            <a:tailEnd/>
          </a:ln>
        </p:spPr>
      </p:pic>
      <p:sp>
        <p:nvSpPr>
          <p:cNvPr id="19458" name="TextBox 3"/>
          <p:cNvSpPr txBox="1">
            <a:spLocks noChangeArrowheads="1"/>
          </p:cNvSpPr>
          <p:nvPr/>
        </p:nvSpPr>
        <p:spPr bwMode="auto">
          <a:xfrm>
            <a:off x="857250" y="1187450"/>
            <a:ext cx="5429250" cy="369888"/>
          </a:xfrm>
          <a:prstGeom prst="rect">
            <a:avLst/>
          </a:prstGeom>
          <a:noFill/>
          <a:ln w="9525">
            <a:noFill/>
            <a:miter lim="800000"/>
            <a:headEnd/>
            <a:tailEnd/>
          </a:ln>
        </p:spPr>
        <p:txBody>
          <a:bodyPr>
            <a:spAutoFit/>
          </a:bodyPr>
          <a:lstStyle/>
          <a:p>
            <a:pPr algn="just"/>
            <a:r>
              <a:rPr lang="ru-RU">
                <a:latin typeface="Calibri" pitchFamily="34" charset="0"/>
              </a:rPr>
              <a:t>	</a:t>
            </a:r>
          </a:p>
        </p:txBody>
      </p:sp>
      <p:pic>
        <p:nvPicPr>
          <p:cNvPr id="8" name="Прямоугольник 7"/>
          <p:cNvPicPr>
            <a:picLocks noChangeArrowheads="1"/>
          </p:cNvPicPr>
          <p:nvPr/>
        </p:nvPicPr>
        <p:blipFill>
          <a:blip r:embed="rId3"/>
          <a:srcRect/>
          <a:stretch>
            <a:fillRect/>
          </a:stretch>
        </p:blipFill>
        <p:spPr bwMode="auto">
          <a:xfrm>
            <a:off x="993775" y="560388"/>
            <a:ext cx="4870450" cy="890587"/>
          </a:xfrm>
          <a:prstGeom prst="rect">
            <a:avLst/>
          </a:prstGeom>
          <a:noFill/>
        </p:spPr>
      </p:pic>
      <p:sp>
        <p:nvSpPr>
          <p:cNvPr id="19460" name="TextBox 11"/>
          <p:cNvSpPr txBox="1">
            <a:spLocks noChangeArrowheads="1"/>
          </p:cNvSpPr>
          <p:nvPr/>
        </p:nvSpPr>
        <p:spPr bwMode="auto">
          <a:xfrm>
            <a:off x="642938" y="1500188"/>
            <a:ext cx="5572125" cy="338137"/>
          </a:xfrm>
          <a:prstGeom prst="rect">
            <a:avLst/>
          </a:prstGeom>
          <a:noFill/>
          <a:ln w="9525">
            <a:noFill/>
            <a:miter lim="800000"/>
            <a:headEnd/>
            <a:tailEnd/>
          </a:ln>
        </p:spPr>
        <p:txBody>
          <a:bodyPr>
            <a:spAutoFit/>
          </a:bodyPr>
          <a:lstStyle/>
          <a:p>
            <a:pPr algn="just"/>
            <a:endParaRPr lang="ru-RU" sz="1600">
              <a:latin typeface="Calibri" pitchFamily="34" charset="0"/>
            </a:endParaRPr>
          </a:p>
        </p:txBody>
      </p:sp>
      <p:sp>
        <p:nvSpPr>
          <p:cNvPr id="19461" name="TextBox 9"/>
          <p:cNvSpPr txBox="1">
            <a:spLocks noChangeArrowheads="1"/>
          </p:cNvSpPr>
          <p:nvPr/>
        </p:nvSpPr>
        <p:spPr bwMode="auto">
          <a:xfrm>
            <a:off x="500063" y="1643063"/>
            <a:ext cx="6072187" cy="3046412"/>
          </a:xfrm>
          <a:prstGeom prst="rect">
            <a:avLst/>
          </a:prstGeom>
          <a:noFill/>
          <a:ln w="9525">
            <a:noFill/>
            <a:miter lim="800000"/>
            <a:headEnd/>
            <a:tailEnd/>
          </a:ln>
        </p:spPr>
        <p:txBody>
          <a:bodyPr>
            <a:spAutoFit/>
          </a:bodyPr>
          <a:lstStyle/>
          <a:p>
            <a:pPr algn="just"/>
            <a:r>
              <a:rPr lang="ru-RU" sz="1600">
                <a:latin typeface="Calibri" pitchFamily="34" charset="0"/>
              </a:rPr>
              <a:t> </a:t>
            </a:r>
            <a:r>
              <a:rPr lang="ru-RU" sz="1600">
                <a:latin typeface="Times New Roman" pitchFamily="18" charset="0"/>
                <a:cs typeface="Times New Roman" pitchFamily="18" charset="0"/>
              </a:rPr>
              <a:t>Народные промыслы - это одна из самых интересных тематических недель в детском саду. Дети с интересом знакомятся с видами народного декоративно-прикладного искусства, с прекрасными творениями народных умельцев: дымковской игрушки, хохломских и городецких изделий, гжельской посуды, видами русской матрёшки, филимоновских игрушек. Каждый раз при виде изделий мастеров народного творчества у ребят, появляется чувство восхищение, гордости за свою Родину. В работе по данной теме хочется больше внимания уделить воспитанию и формированию интереса, любви к народному искусству, уважения к культуре, русским традициям и промыслам, мастерам народного творчества. Ведь дети-это наше будущее.</a:t>
            </a:r>
          </a:p>
        </p:txBody>
      </p:sp>
      <p:pic>
        <p:nvPicPr>
          <p:cNvPr id="11" name="Прямоугольник 10"/>
          <p:cNvPicPr>
            <a:picLocks noChangeArrowheads="1"/>
          </p:cNvPicPr>
          <p:nvPr/>
        </p:nvPicPr>
        <p:blipFill>
          <a:blip r:embed="rId4"/>
          <a:srcRect/>
          <a:stretch>
            <a:fillRect/>
          </a:stretch>
        </p:blipFill>
        <p:spPr bwMode="auto">
          <a:xfrm>
            <a:off x="-2170113" y="908050"/>
            <a:ext cx="11198226" cy="652463"/>
          </a:xfrm>
          <a:prstGeom prst="rect">
            <a:avLst/>
          </a:prstGeom>
          <a:noFill/>
        </p:spPr>
      </p:pic>
      <p:pic>
        <p:nvPicPr>
          <p:cNvPr id="19463" name="Рисунок 13" descr="H:\DCIM\101CANON\IMG_0920.JPG"/>
          <p:cNvPicPr>
            <a:picLocks noChangeAspect="1" noChangeArrowheads="1"/>
          </p:cNvPicPr>
          <p:nvPr/>
        </p:nvPicPr>
        <p:blipFill>
          <a:blip r:embed="rId5"/>
          <a:srcRect/>
          <a:stretch>
            <a:fillRect/>
          </a:stretch>
        </p:blipFill>
        <p:spPr bwMode="auto">
          <a:xfrm>
            <a:off x="928688" y="4929188"/>
            <a:ext cx="5357812" cy="3500437"/>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2" descr="C:\Users\Олег\Documents\рамочки\11.jpg"/>
          <p:cNvPicPr>
            <a:picLocks noChangeAspect="1" noChangeArrowheads="1"/>
          </p:cNvPicPr>
          <p:nvPr/>
        </p:nvPicPr>
        <p:blipFill>
          <a:blip r:embed="rId3"/>
          <a:srcRect/>
          <a:stretch>
            <a:fillRect/>
          </a:stretch>
        </p:blipFill>
        <p:spPr bwMode="auto">
          <a:xfrm>
            <a:off x="0" y="0"/>
            <a:ext cx="6858000" cy="9144000"/>
          </a:xfrm>
          <a:prstGeom prst="rect">
            <a:avLst/>
          </a:prstGeom>
          <a:noFill/>
          <a:ln w="9525">
            <a:noFill/>
            <a:miter lim="800000"/>
            <a:headEnd/>
            <a:tailEnd/>
          </a:ln>
        </p:spPr>
      </p:pic>
      <p:sp>
        <p:nvSpPr>
          <p:cNvPr id="20482" name="TextBox 3"/>
          <p:cNvSpPr txBox="1">
            <a:spLocks noChangeArrowheads="1"/>
          </p:cNvSpPr>
          <p:nvPr/>
        </p:nvSpPr>
        <p:spPr bwMode="auto">
          <a:xfrm>
            <a:off x="857250" y="1071563"/>
            <a:ext cx="5429250" cy="369887"/>
          </a:xfrm>
          <a:prstGeom prst="rect">
            <a:avLst/>
          </a:prstGeom>
          <a:noFill/>
          <a:ln w="9525">
            <a:noFill/>
            <a:miter lim="800000"/>
            <a:headEnd/>
            <a:tailEnd/>
          </a:ln>
        </p:spPr>
        <p:txBody>
          <a:bodyPr>
            <a:spAutoFit/>
          </a:bodyPr>
          <a:lstStyle/>
          <a:p>
            <a:pPr algn="just"/>
            <a:r>
              <a:rPr lang="ru-RU">
                <a:latin typeface="Calibri" pitchFamily="34" charset="0"/>
              </a:rPr>
              <a:t>	</a:t>
            </a:r>
          </a:p>
        </p:txBody>
      </p:sp>
      <p:pic>
        <p:nvPicPr>
          <p:cNvPr id="20483" name="Рисунок 10" descr="http://skychild.ru/uploads/posts/2014-09/1412075707_1395465929_1-kopiya.png"/>
          <p:cNvPicPr>
            <a:picLocks noChangeAspect="1" noChangeArrowheads="1"/>
          </p:cNvPicPr>
          <p:nvPr/>
        </p:nvPicPr>
        <p:blipFill>
          <a:blip r:embed="rId4"/>
          <a:srcRect/>
          <a:stretch>
            <a:fillRect/>
          </a:stretch>
        </p:blipFill>
        <p:spPr bwMode="auto">
          <a:xfrm>
            <a:off x="428625" y="571500"/>
            <a:ext cx="5929313" cy="8143875"/>
          </a:xfrm>
          <a:prstGeom prst="rect">
            <a:avLst/>
          </a:prstGeom>
          <a:noFill/>
          <a:ln w="9525">
            <a:noFill/>
            <a:miter lim="800000"/>
            <a:headEnd/>
            <a:tailEnd/>
          </a:ln>
        </p:spPr>
      </p:pic>
      <p:sp>
        <p:nvSpPr>
          <p:cNvPr id="20484" name="Прямоугольник 11"/>
          <p:cNvSpPr>
            <a:spLocks noChangeArrowheads="1"/>
          </p:cNvSpPr>
          <p:nvPr/>
        </p:nvSpPr>
        <p:spPr bwMode="auto">
          <a:xfrm>
            <a:off x="642938" y="1500188"/>
            <a:ext cx="5572125" cy="6340475"/>
          </a:xfrm>
          <a:prstGeom prst="rect">
            <a:avLst/>
          </a:prstGeom>
          <a:noFill/>
          <a:ln w="9525">
            <a:noFill/>
            <a:miter lim="800000"/>
            <a:headEnd/>
            <a:tailEnd/>
          </a:ln>
        </p:spPr>
        <p:txBody>
          <a:bodyPr>
            <a:spAutoFit/>
          </a:bodyPr>
          <a:lstStyle/>
          <a:p>
            <a:pPr algn="ctr"/>
            <a:r>
              <a:rPr lang="ru-RU" sz="1400" b="1" i="1">
                <a:latin typeface="Calibri" pitchFamily="34" charset="0"/>
              </a:rPr>
              <a:t>С днем рождения поздравляю</a:t>
            </a:r>
            <a:br>
              <a:rPr lang="ru-RU" sz="1400" b="1" i="1">
                <a:latin typeface="Calibri" pitchFamily="34" charset="0"/>
              </a:rPr>
            </a:br>
            <a:r>
              <a:rPr lang="ru-RU" sz="1400" b="1" i="1">
                <a:latin typeface="Calibri" pitchFamily="34" charset="0"/>
              </a:rPr>
              <a:t>И от всей души желаю</a:t>
            </a:r>
            <a:br>
              <a:rPr lang="ru-RU" sz="1400" b="1" i="1">
                <a:latin typeface="Calibri" pitchFamily="34" charset="0"/>
              </a:rPr>
            </a:br>
            <a:r>
              <a:rPr lang="ru-RU" sz="1400" b="1" i="1">
                <a:latin typeface="Calibri" pitchFamily="34" charset="0"/>
              </a:rPr>
              <a:t>Улыбаться, веселиться,</a:t>
            </a:r>
            <a:br>
              <a:rPr lang="ru-RU" sz="1400" b="1" i="1">
                <a:latin typeface="Calibri" pitchFamily="34" charset="0"/>
              </a:rPr>
            </a:br>
            <a:r>
              <a:rPr lang="ru-RU" sz="1400" b="1" i="1">
                <a:latin typeface="Calibri" pitchFamily="34" charset="0"/>
              </a:rPr>
              <a:t>Не грустить и не сердиться.</a:t>
            </a:r>
            <a:br>
              <a:rPr lang="ru-RU" sz="1400" b="1" i="1">
                <a:latin typeface="Calibri" pitchFamily="34" charset="0"/>
              </a:rPr>
            </a:br>
            <a:r>
              <a:rPr lang="ru-RU" sz="1400" b="1" i="1">
                <a:latin typeface="Calibri" pitchFamily="34" charset="0"/>
              </a:rPr>
              <a:t/>
            </a:r>
            <a:br>
              <a:rPr lang="ru-RU" sz="1400" b="1" i="1">
                <a:latin typeface="Calibri" pitchFamily="34" charset="0"/>
              </a:rPr>
            </a:br>
            <a:r>
              <a:rPr lang="ru-RU" sz="1400" b="1" i="1">
                <a:latin typeface="Calibri" pitchFamily="34" charset="0"/>
              </a:rPr>
              <a:t>Пусть конфеты и игрушки</a:t>
            </a:r>
            <a:br>
              <a:rPr lang="ru-RU" sz="1400" b="1" i="1">
                <a:latin typeface="Calibri" pitchFamily="34" charset="0"/>
              </a:rPr>
            </a:br>
            <a:r>
              <a:rPr lang="ru-RU" sz="1400" b="1" i="1">
                <a:latin typeface="Calibri" pitchFamily="34" charset="0"/>
              </a:rPr>
              <a:t>Вдруг найдутся под подушкой,</a:t>
            </a:r>
            <a:br>
              <a:rPr lang="ru-RU" sz="1400" b="1" i="1">
                <a:latin typeface="Calibri" pitchFamily="34" charset="0"/>
              </a:rPr>
            </a:br>
            <a:r>
              <a:rPr lang="ru-RU" sz="1400" b="1" i="1">
                <a:latin typeface="Calibri" pitchFamily="34" charset="0"/>
              </a:rPr>
              <a:t>Будет полон дом друзей,</a:t>
            </a:r>
            <a:br>
              <a:rPr lang="ru-RU" sz="1400" b="1" i="1">
                <a:latin typeface="Calibri" pitchFamily="34" charset="0"/>
              </a:rPr>
            </a:br>
            <a:r>
              <a:rPr lang="ru-RU" sz="1400" b="1" i="1">
                <a:latin typeface="Calibri" pitchFamily="34" charset="0"/>
              </a:rPr>
              <a:t>С ними праздник веселей</a:t>
            </a:r>
            <a:r>
              <a:rPr lang="ru-RU" sz="1400">
                <a:latin typeface="Calibri" pitchFamily="34" charset="0"/>
              </a:rPr>
              <a:t>.</a:t>
            </a:r>
          </a:p>
          <a:p>
            <a:pPr algn="ctr"/>
            <a:endParaRPr lang="ru-RU">
              <a:latin typeface="Calibri" pitchFamily="34" charset="0"/>
            </a:endParaRPr>
          </a:p>
          <a:p>
            <a:pPr algn="ctr"/>
            <a:endParaRPr lang="ru-RU">
              <a:latin typeface="Calibri" pitchFamily="34" charset="0"/>
            </a:endParaRPr>
          </a:p>
          <a:p>
            <a:pPr algn="ctr"/>
            <a:endParaRPr lang="ru-RU" sz="2400" b="1" i="1">
              <a:solidFill>
                <a:srgbClr val="FF0000"/>
              </a:solidFill>
              <a:latin typeface="Calibri" pitchFamily="34" charset="0"/>
            </a:endParaRPr>
          </a:p>
          <a:p>
            <a:pPr algn="ctr"/>
            <a:endParaRPr lang="ru-RU" sz="2400" b="1" i="1">
              <a:solidFill>
                <a:srgbClr val="FF0000"/>
              </a:solidFill>
              <a:latin typeface="Calibri" pitchFamily="34" charset="0"/>
            </a:endParaRPr>
          </a:p>
          <a:p>
            <a:pPr algn="ctr"/>
            <a:endParaRPr lang="ru-RU" sz="2400" b="1" i="1">
              <a:solidFill>
                <a:srgbClr val="FF0000"/>
              </a:solidFill>
              <a:latin typeface="Calibri" pitchFamily="34" charset="0"/>
            </a:endParaRPr>
          </a:p>
          <a:p>
            <a:pPr algn="ctr"/>
            <a:endParaRPr lang="ru-RU" sz="2400" b="1" i="1">
              <a:solidFill>
                <a:srgbClr val="FF0000"/>
              </a:solidFill>
              <a:latin typeface="Calibri" pitchFamily="34" charset="0"/>
            </a:endParaRPr>
          </a:p>
          <a:p>
            <a:pPr algn="ctr"/>
            <a:endParaRPr lang="ru-RU" sz="2400" b="1" i="1">
              <a:solidFill>
                <a:srgbClr val="FF0000"/>
              </a:solidFill>
              <a:latin typeface="Calibri" pitchFamily="34" charset="0"/>
            </a:endParaRPr>
          </a:p>
          <a:p>
            <a:pPr algn="ctr"/>
            <a:endParaRPr lang="ru-RU" sz="2000" b="1" i="1">
              <a:solidFill>
                <a:srgbClr val="FF0000"/>
              </a:solidFill>
              <a:latin typeface="Calibri" pitchFamily="34" charset="0"/>
            </a:endParaRPr>
          </a:p>
          <a:p>
            <a:pPr algn="ctr"/>
            <a:endParaRPr lang="ru-RU" sz="2000" b="1" i="1">
              <a:solidFill>
                <a:srgbClr val="FF0000"/>
              </a:solidFill>
              <a:latin typeface="Calibri" pitchFamily="34" charset="0"/>
            </a:endParaRPr>
          </a:p>
          <a:p>
            <a:pPr algn="ctr"/>
            <a:r>
              <a:rPr lang="ru-RU" sz="2400" b="1">
                <a:solidFill>
                  <a:srgbClr val="FF0000"/>
                </a:solidFill>
                <a:latin typeface="Calibri" pitchFamily="34" charset="0"/>
              </a:rPr>
              <a:t>Кушнарёв Кирилл</a:t>
            </a:r>
          </a:p>
          <a:p>
            <a:pPr algn="ctr"/>
            <a:r>
              <a:rPr lang="ru-RU" sz="2400" b="1">
                <a:solidFill>
                  <a:srgbClr val="FF0000"/>
                </a:solidFill>
                <a:latin typeface="Calibri" pitchFamily="34" charset="0"/>
              </a:rPr>
              <a:t>Воробьев Дима</a:t>
            </a:r>
          </a:p>
          <a:p>
            <a:pPr algn="ctr"/>
            <a:endParaRPr lang="ru-RU">
              <a:latin typeface="Calibri" pitchFamily="34" charset="0"/>
            </a:endParaRPr>
          </a:p>
          <a:p>
            <a:pPr algn="ctr"/>
            <a:endParaRPr lang="ru-RU">
              <a:latin typeface="Calibri" pitchFamily="34" charset="0"/>
            </a:endParaRPr>
          </a:p>
        </p:txBody>
      </p:sp>
      <p:pic>
        <p:nvPicPr>
          <p:cNvPr id="20485" name="Рисунок 8" descr="H:\DCIM\101NIKON\SDC19434.JPG"/>
          <p:cNvPicPr>
            <a:picLocks noChangeAspect="1" noChangeArrowheads="1"/>
          </p:cNvPicPr>
          <p:nvPr/>
        </p:nvPicPr>
        <p:blipFill>
          <a:blip r:embed="rId5"/>
          <a:srcRect/>
          <a:stretch>
            <a:fillRect/>
          </a:stretch>
        </p:blipFill>
        <p:spPr bwMode="auto">
          <a:xfrm>
            <a:off x="1143000" y="3714750"/>
            <a:ext cx="2143125" cy="2714625"/>
          </a:xfrm>
          <a:prstGeom prst="rect">
            <a:avLst/>
          </a:prstGeom>
          <a:noFill/>
          <a:ln w="9525">
            <a:noFill/>
            <a:miter lim="800000"/>
            <a:headEnd/>
            <a:tailEnd/>
          </a:ln>
        </p:spPr>
      </p:pic>
      <p:pic>
        <p:nvPicPr>
          <p:cNvPr id="20486" name="Рисунок 9" descr="I:\DCIM\101NIKON\SDC19570.JPG"/>
          <p:cNvPicPr>
            <a:picLocks noChangeAspect="1" noChangeArrowheads="1"/>
          </p:cNvPicPr>
          <p:nvPr/>
        </p:nvPicPr>
        <p:blipFill>
          <a:blip r:embed="rId6"/>
          <a:srcRect/>
          <a:stretch>
            <a:fillRect/>
          </a:stretch>
        </p:blipFill>
        <p:spPr bwMode="auto">
          <a:xfrm>
            <a:off x="3571875" y="3714750"/>
            <a:ext cx="2143125" cy="2643188"/>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2" descr="C:\Users\Олег\Documents\рамочки\11.jpg"/>
          <p:cNvPicPr>
            <a:picLocks noChangeAspect="1" noChangeArrowheads="1"/>
          </p:cNvPicPr>
          <p:nvPr/>
        </p:nvPicPr>
        <p:blipFill>
          <a:blip r:embed="rId2"/>
          <a:srcRect/>
          <a:stretch>
            <a:fillRect/>
          </a:stretch>
        </p:blipFill>
        <p:spPr bwMode="auto">
          <a:xfrm>
            <a:off x="0" y="0"/>
            <a:ext cx="6858000" cy="9144000"/>
          </a:xfrm>
          <a:prstGeom prst="rect">
            <a:avLst/>
          </a:prstGeom>
          <a:noFill/>
          <a:ln w="9525">
            <a:noFill/>
            <a:miter lim="800000"/>
            <a:headEnd/>
            <a:tailEnd/>
          </a:ln>
        </p:spPr>
      </p:pic>
      <p:sp>
        <p:nvSpPr>
          <p:cNvPr id="22530" name="TextBox 3"/>
          <p:cNvSpPr txBox="1">
            <a:spLocks noChangeArrowheads="1"/>
          </p:cNvSpPr>
          <p:nvPr/>
        </p:nvSpPr>
        <p:spPr bwMode="auto">
          <a:xfrm>
            <a:off x="857250" y="1071563"/>
            <a:ext cx="5429250" cy="369887"/>
          </a:xfrm>
          <a:prstGeom prst="rect">
            <a:avLst/>
          </a:prstGeom>
          <a:noFill/>
          <a:ln w="9525">
            <a:noFill/>
            <a:miter lim="800000"/>
            <a:headEnd/>
            <a:tailEnd/>
          </a:ln>
        </p:spPr>
        <p:txBody>
          <a:bodyPr>
            <a:spAutoFit/>
          </a:bodyPr>
          <a:lstStyle/>
          <a:p>
            <a:pPr algn="just"/>
            <a:r>
              <a:rPr lang="ru-RU">
                <a:latin typeface="Calibri" pitchFamily="34" charset="0"/>
              </a:rPr>
              <a:t>	</a:t>
            </a:r>
          </a:p>
        </p:txBody>
      </p:sp>
      <p:sp>
        <p:nvSpPr>
          <p:cNvPr id="6" name="TextBox 5"/>
          <p:cNvSpPr txBox="1"/>
          <p:nvPr/>
        </p:nvSpPr>
        <p:spPr>
          <a:xfrm>
            <a:off x="2285992" y="285720"/>
            <a:ext cx="2506648" cy="523220"/>
          </a:xfrm>
          <a:prstGeom prst="rect">
            <a:avLst/>
          </a:prstGeom>
          <a:noFill/>
        </p:spPr>
        <p:txBody>
          <a:bodyPr wrap="none">
            <a:spAutoFit/>
          </a:bodyPr>
          <a:lstStyle/>
          <a:p>
            <a:pPr fontAlgn="auto">
              <a:spcBef>
                <a:spcPts val="0"/>
              </a:spcBef>
              <a:spcAft>
                <a:spcPts val="0"/>
              </a:spcAft>
              <a:defRPr/>
            </a:pPr>
            <a:r>
              <a:rPr lang="ru-RU" sz="2800" dirty="0">
                <a:ln w="10160">
                  <a:solidFill>
                    <a:schemeClr val="accent1"/>
                  </a:solidFill>
                  <a:prstDash val="solid"/>
                </a:ln>
                <a:solidFill>
                  <a:srgbClr val="C00000"/>
                </a:solidFill>
                <a:effectLst>
                  <a:outerShdw blurRad="38100" dist="32000" dir="5400000" algn="tl">
                    <a:srgbClr val="000000">
                      <a:alpha val="30000"/>
                    </a:srgbClr>
                  </a:outerShdw>
                </a:effectLst>
                <a:latin typeface="+mn-lt"/>
                <a:cs typeface="+mn-cs"/>
              </a:rPr>
              <a:t>Это интересно!</a:t>
            </a:r>
          </a:p>
        </p:txBody>
      </p:sp>
      <p:sp>
        <p:nvSpPr>
          <p:cNvPr id="22532" name="TextBox 8"/>
          <p:cNvSpPr txBox="1">
            <a:spLocks noChangeArrowheads="1"/>
          </p:cNvSpPr>
          <p:nvPr/>
        </p:nvSpPr>
        <p:spPr bwMode="auto">
          <a:xfrm>
            <a:off x="500063" y="1000125"/>
            <a:ext cx="6072187" cy="7867650"/>
          </a:xfrm>
          <a:prstGeom prst="rect">
            <a:avLst/>
          </a:prstGeom>
          <a:noFill/>
          <a:ln w="9525">
            <a:noFill/>
            <a:miter lim="800000"/>
            <a:headEnd/>
            <a:tailEnd/>
          </a:ln>
        </p:spPr>
        <p:txBody>
          <a:bodyPr>
            <a:spAutoFit/>
          </a:bodyPr>
          <a:lstStyle/>
          <a:p>
            <a:pPr algn="ctr"/>
            <a:r>
              <a:rPr lang="ru-RU" sz="1600" b="1">
                <a:solidFill>
                  <a:srgbClr val="FF0000"/>
                </a:solidFill>
                <a:latin typeface="Times New Roman" pitchFamily="18" charset="0"/>
                <a:cs typeface="Times New Roman" pitchFamily="18" charset="0"/>
              </a:rPr>
              <a:t>Советы педиатров по организации режима дня ребенка дошкольного возраста на лето</a:t>
            </a:r>
            <a:r>
              <a:rPr lang="ru-RU" sz="1600">
                <a:solidFill>
                  <a:srgbClr val="FF0000"/>
                </a:solidFill>
                <a:latin typeface="Times New Roman" pitchFamily="18" charset="0"/>
                <a:cs typeface="Times New Roman" pitchFamily="18" charset="0"/>
              </a:rPr>
              <a:t> </a:t>
            </a:r>
          </a:p>
          <a:p>
            <a:pPr algn="just"/>
            <a:r>
              <a:rPr lang="ru-RU" sz="1600">
                <a:latin typeface="Times New Roman" pitchFamily="18" charset="0"/>
                <a:cs typeface="Times New Roman" pitchFamily="18" charset="0"/>
              </a:rPr>
              <a:t>Насколько строгим должен быть режим дня летом, и нужен ли он? Педиатры единодушны во мнении, что соблюдение распорядка необходимо ребенку любого возраста (и взрослому). Когда «биологические часы» настраиваются на определенный ритм, дети, как правило, меньше болеют, легче переносят переход из детского сада в школу. В правильном режиме дня обязательно присутствует физическая подвижность для развития ребенка, особенно его костно-мышечной системы. 9 моментов, на которые педиатры рекомендуют обратить особое внимание: Обеспечить ребенку длительность сна, соответствующую его возрасту и биологической потребности. Детям старшей и подготовительной группы в возрасте 5-7 лет на ночной сон отводят 10 часов и 1,5 часа – на дневной. Если ребенок летом не может уснуть в положенное ему время, потому что на улице еще светло, то затемняют помещение плотными шторами. Следует избегать недосыпа, а также слишком продолжительного сна, в результате чего появляются капризы, вялость, головная боль у детей. Нельзя допускать избыточной физической активности, длительного стояния, тяжелой работы. Недостаток подвижности тоже вредно отражается на детях. Если летние занятия детворы будут интересными, разнообразными, тогда вечером появляется чувство приятной усталости, облегчающее засыпание. Общая продолжительность пребывания ребенка на воздухе летом не должна быть меньше 4 часов.</a:t>
            </a:r>
          </a:p>
          <a:p>
            <a:pPr algn="just"/>
            <a:r>
              <a:rPr lang="ru-RU" sz="1600">
                <a:latin typeface="Calibri" pitchFamily="34" charset="0"/>
              </a:rPr>
              <a:t>Правильный распорядок дня дошкольника включает в себя как развлечения, так и закаливание, посильную помощь взрослым, игры и творческие занятия. Топ-5 летних закаливающих процедур (проводятся в саду и дома 1-2 раза в день): Воздушные ванны при температуре воздуха +28…+ 30°С. Солнечные ванны средней продолжительностью 20 минут. </a:t>
            </a:r>
            <a:endParaRPr lang="ru-RU" sz="1600">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2" descr="C:\Users\Олег\Documents\рамочки\11.jpg"/>
          <p:cNvPicPr>
            <a:picLocks noChangeAspect="1" noChangeArrowheads="1"/>
          </p:cNvPicPr>
          <p:nvPr/>
        </p:nvPicPr>
        <p:blipFill>
          <a:blip r:embed="rId2"/>
          <a:srcRect/>
          <a:stretch>
            <a:fillRect/>
          </a:stretch>
        </p:blipFill>
        <p:spPr bwMode="auto">
          <a:xfrm>
            <a:off x="0" y="0"/>
            <a:ext cx="6858000" cy="9144000"/>
          </a:xfrm>
          <a:prstGeom prst="rect">
            <a:avLst/>
          </a:prstGeom>
          <a:noFill/>
          <a:ln w="9525">
            <a:noFill/>
            <a:miter lim="800000"/>
            <a:headEnd/>
            <a:tailEnd/>
          </a:ln>
        </p:spPr>
      </p:pic>
      <p:sp>
        <p:nvSpPr>
          <p:cNvPr id="23554" name="TextBox 3"/>
          <p:cNvSpPr txBox="1">
            <a:spLocks noChangeArrowheads="1"/>
          </p:cNvSpPr>
          <p:nvPr/>
        </p:nvSpPr>
        <p:spPr bwMode="auto">
          <a:xfrm>
            <a:off x="857250" y="1071563"/>
            <a:ext cx="5429250" cy="369887"/>
          </a:xfrm>
          <a:prstGeom prst="rect">
            <a:avLst/>
          </a:prstGeom>
          <a:noFill/>
          <a:ln w="9525">
            <a:noFill/>
            <a:miter lim="800000"/>
            <a:headEnd/>
            <a:tailEnd/>
          </a:ln>
        </p:spPr>
        <p:txBody>
          <a:bodyPr>
            <a:spAutoFit/>
          </a:bodyPr>
          <a:lstStyle/>
          <a:p>
            <a:pPr algn="just"/>
            <a:r>
              <a:rPr lang="ru-RU">
                <a:latin typeface="Calibri" pitchFamily="34" charset="0"/>
              </a:rPr>
              <a:t>	</a:t>
            </a:r>
          </a:p>
        </p:txBody>
      </p:sp>
      <p:sp>
        <p:nvSpPr>
          <p:cNvPr id="23555" name="TextBox 5"/>
          <p:cNvSpPr txBox="1">
            <a:spLocks noChangeArrowheads="1"/>
          </p:cNvSpPr>
          <p:nvPr/>
        </p:nvSpPr>
        <p:spPr bwMode="auto">
          <a:xfrm>
            <a:off x="428625" y="1000125"/>
            <a:ext cx="5857875" cy="7816850"/>
          </a:xfrm>
          <a:prstGeom prst="rect">
            <a:avLst/>
          </a:prstGeom>
          <a:noFill/>
          <a:ln w="9525">
            <a:noFill/>
            <a:miter lim="800000"/>
            <a:headEnd/>
            <a:tailEnd/>
          </a:ln>
        </p:spPr>
        <p:txBody>
          <a:bodyPr>
            <a:spAutoFit/>
          </a:bodyPr>
          <a:lstStyle/>
          <a:p>
            <a:pPr algn="ctr"/>
            <a:r>
              <a:rPr lang="ru-RU" sz="2000" b="1">
                <a:solidFill>
                  <a:srgbClr val="FF0000"/>
                </a:solidFill>
                <a:latin typeface="Times New Roman" pitchFamily="18" charset="0"/>
                <a:cs typeface="Times New Roman" pitchFamily="18" charset="0"/>
              </a:rPr>
              <a:t>Безопасность ребенка летом:</a:t>
            </a:r>
            <a:endParaRPr lang="ru-RU" sz="2000">
              <a:solidFill>
                <a:srgbClr val="FF0000"/>
              </a:solidFill>
              <a:latin typeface="Times New Roman" pitchFamily="18" charset="0"/>
              <a:cs typeface="Times New Roman" pitchFamily="18" charset="0"/>
            </a:endParaRPr>
          </a:p>
          <a:p>
            <a:pPr algn="just"/>
            <a:r>
              <a:rPr lang="ru-RU">
                <a:latin typeface="Times New Roman" pitchFamily="18" charset="0"/>
                <a:cs typeface="Times New Roman" pitchFamily="18" charset="0"/>
              </a:rPr>
              <a:t> практические советы и рекомендации родителям Тепло способствует усиленному размножению бактерий, быстро растут их колонии в недоброкачественных продуктах питания. Овощи и фрукты обязательно мойте под проточной водой перед употреблением. Постоянно напоминайте ребенку о личной гигиене, ее первом незыблемом правиле — мыть руки перед едой. Кожа детей несовершенна, как и способность к терморегуляции, поэтому тепловые удары случаются чаще. Чтобы этого не произошло, одевайте ребенка по погоде в светлую одежду из натуральных тканей. В солнечный день обязателен легкий головной убор, достаточный запас питьевой воды. Избегайте солнечных ожогов — типичных травм летнего периода. Эти повреждения возникают, если кожа не подготовлена к приему больших доз ультрафиолета, или ребенок слишком долго находится на солнце. Продолжительность воздушно-солнечных ванн увеличивайте постепенно: с 3–5 до 20–40 минут. Избегайте периода с 12 до 15 часов, когда солнце очень активно. При необходимости нанесите детский солнцезащитный крем. Домашняя аптечка должна быть укомплектована такими препаратами, как парацетамол, йод, зеленка, перекись водорода, крем с декспантенолом (витамином В5). Летом востребованы детские солнцезащитные кремы, репелленты для отпугивания насекомых.</a:t>
            </a:r>
          </a:p>
          <a:p>
            <a:pPr algn="just"/>
            <a:r>
              <a:rPr lang="ru-RU" sz="1600">
                <a:latin typeface="Times New Roman" pitchFamily="18" charset="0"/>
                <a:cs typeface="Times New Roman" pitchFamily="18" charset="0"/>
              </a:rPr>
              <a:t>. </a:t>
            </a: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870</TotalTime>
  <Words>1573</Words>
  <Application>Microsoft Office PowerPoint</Application>
  <PresentationFormat>Экран (4:3)</PresentationFormat>
  <Paragraphs>100</Paragraphs>
  <Slides>14</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Олег</dc:creator>
  <cp:lastModifiedBy>Admin</cp:lastModifiedBy>
  <cp:revision>77</cp:revision>
  <dcterms:created xsi:type="dcterms:W3CDTF">2016-12-20T06:02:04Z</dcterms:created>
  <dcterms:modified xsi:type="dcterms:W3CDTF">2017-08-23T05:08:37Z</dcterms:modified>
</cp:coreProperties>
</file>