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64" r:id="rId3"/>
    <p:sldId id="260" r:id="rId4"/>
    <p:sldId id="261" r:id="rId5"/>
    <p:sldId id="258" r:id="rId6"/>
    <p:sldId id="265" r:id="rId7"/>
    <p:sldId id="281" r:id="rId8"/>
    <p:sldId id="282" r:id="rId9"/>
    <p:sldId id="266" r:id="rId10"/>
    <p:sldId id="283" r:id="rId11"/>
    <p:sldId id="269" r:id="rId12"/>
    <p:sldId id="274" r:id="rId13"/>
    <p:sldId id="288" r:id="rId14"/>
    <p:sldId id="286" r:id="rId15"/>
    <p:sldId id="270" r:id="rId16"/>
    <p:sldId id="271" r:id="rId17"/>
    <p:sldId id="272" r:id="rId18"/>
    <p:sldId id="276" r:id="rId19"/>
    <p:sldId id="273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099" autoAdjust="0"/>
  </p:normalViewPr>
  <p:slideViewPr>
    <p:cSldViewPr>
      <p:cViewPr varScale="1">
        <p:scale>
          <a:sx n="75" d="100"/>
          <a:sy n="75" d="100"/>
        </p:scale>
        <p:origin x="-3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76A6E-3BFD-40B3-8ED9-A300AA7BCA02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A820F-5460-4377-8F4D-4EF1A3ABF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A820F-5460-4377-8F4D-4EF1A3ABFED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A820F-5460-4377-8F4D-4EF1A3ABFED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A820F-5460-4377-8F4D-4EF1A3ABFED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FB084-71BC-4FCB-83FA-6BF387FBE9D7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6C47C-C5BB-40C0-981B-EBEAF46EE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search_images?q=%D0%B1%D0%BE%D0%BB%D0%B5%D0%B7%D0%BD%D0%B8%20%D0%B2%D1%8B%D0%B7%D0%B2%D0%B0%D0%BD%D0%BD%D1%8B%D0%B5%20%D0%BD%D0%B5%D0%BA%D0%B0%D1%87%D0%B5%D1%81%D1%82%D0%B2%D0%B5%D0%BD%D0%BD%D0%BE%D0%B9%20%D0%B2%D0%BE%D0%B4%D0%BE%D0%B9&amp;fr=rc&amp;rch=l&amp;jsa=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hyperlink" Target="http://commons.wikimedia.org/wiki/File:Tanque_de_sedimentaci%C3%B3n_primaria.jpeg?uselang=ru" TargetMode="Externa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8%D0%BF%D0%BE%D1%85%D0%BB%D0%BE%D1%80%D0%B8%D1%82%D1%8B" TargetMode="External"/><Relationship Id="rId3" Type="http://schemas.openxmlformats.org/officeDocument/2006/relationships/hyperlink" Target="http://ru.wikipedia.org/wiki/%D0%A1%D1%82%D0%BE%D1%87%D0%BD%D1%8B%D0%B5_%D0%B2%D0%BE%D0%B4%D1%8B" TargetMode="External"/><Relationship Id="rId7" Type="http://schemas.openxmlformats.org/officeDocument/2006/relationships/hyperlink" Target="http://ru.wikipedia.org/wiki/%D0%A5%D0%BB%D0%BE%D1%8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F%D1%80%D0%BE%D1%81%D1%82%D0%B5%D0%B9%D1%88%D0%B8%D0%B5" TargetMode="External"/><Relationship Id="rId5" Type="http://schemas.openxmlformats.org/officeDocument/2006/relationships/hyperlink" Target="http://ru.wikipedia.org/wiki/%D0%91%D0%B0%D0%BA%D1%82%D0%B5%D1%80%D0%B8%D1%8F" TargetMode="External"/><Relationship Id="rId4" Type="http://schemas.openxmlformats.org/officeDocument/2006/relationships/hyperlink" Target="http://ru.wikipedia.org/wiki/%D0%9C%D0%B8%D0%BA%D1%80%D0%BE%D0%BE%D1%80%D0%B3%D0%B0%D0%BD%D0%B8%D0%B7%D0%BC" TargetMode="External"/><Relationship Id="rId9" Type="http://schemas.openxmlformats.org/officeDocument/2006/relationships/hyperlink" Target="http://ru.wikipedia.org/wiki/%D0%9E%D0%B7%D0%BE%D0%BD%D0%B8%D1%80%D0%BE%D0%B2%D0%B0%D0%BD%D0%B8%D0%B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http://files.1september.ru/festival/articles/506093/img3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Исследовательская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</a:t>
            </a:r>
          </a:p>
          <a:p>
            <a:pPr>
              <a:buNone/>
            </a:pP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</a:t>
            </a:r>
            <a:r>
              <a:rPr lang="ru-RU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«Вода , которую мы пьем»</a:t>
            </a:r>
            <a:endParaRPr lang="ru-RU" b="1" dirty="0">
              <a:solidFill>
                <a:srgbClr val="0033CC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endParaRPr lang="ru-RU" sz="16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endParaRPr lang="ru-RU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endParaRPr lang="ru-RU" sz="16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endParaRPr lang="ru-RU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endParaRPr lang="ru-RU" sz="16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endParaRPr lang="ru-RU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endParaRPr lang="ru-RU" sz="16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endParaRPr lang="ru-RU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endParaRPr lang="ru-RU" sz="16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                                                     Работу выполнила ученица </a:t>
            </a: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класса</a:t>
            </a:r>
            <a:endParaRPr lang="ru-RU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                                                           МБОУ СОШ № 8с. </a:t>
            </a:r>
            <a:r>
              <a:rPr lang="ru-RU" sz="1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Левокумка</a:t>
            </a:r>
            <a:endParaRPr lang="ru-RU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                                                              </a:t>
            </a: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Черноусова Татьяна</a:t>
            </a:r>
            <a:endParaRPr lang="en-US" sz="16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None/>
            </a:pPr>
            <a:r>
              <a:rPr lang="ru-RU" sz="16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                                          Руководитель </a:t>
            </a: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Л.А.Борисовская учитель химии</a:t>
            </a:r>
            <a:endParaRPr lang="ru-RU" sz="1600" dirty="0"/>
          </a:p>
        </p:txBody>
      </p:sp>
      <p:pic>
        <p:nvPicPr>
          <p:cNvPr id="4" name="Picture 4" descr="dwater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857496"/>
            <a:ext cx="2786082" cy="2371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А это уже интересно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77500" lnSpcReduction="20000"/>
          </a:bodyPr>
          <a:lstStyle/>
          <a:p>
            <a:pPr marL="609600" indent="-60960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80%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всех инфекционных заболеваний в мире связано с неудовлетворительным качеством воды.</a:t>
            </a:r>
          </a:p>
          <a:p>
            <a:pPr marL="609600" indent="-60960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2 млрд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 человек имеют хронические заболевания,  в связи  с использованием загрязненной воды.</a:t>
            </a:r>
          </a:p>
          <a:p>
            <a:pPr marL="609600" indent="-60960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85%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химических соединений, поступающих во внешнюю среду, рано или поздно попадают в </a:t>
            </a:r>
            <a:r>
              <a:rPr lang="ru-RU" b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водоисточники</a:t>
            </a:r>
            <a:endParaRPr lang="ru-RU" dirty="0"/>
          </a:p>
        </p:txBody>
      </p:sp>
      <p:pic>
        <p:nvPicPr>
          <p:cNvPr id="8" name="Содержимое 7" descr="http://go3.imgsmail.ru/imgpreview?key=http%3A//health-h.ru/images/w85.jpg&amp;mb=imgdb_preview_603&amp;w=200">
            <a:hlinkClick r:id="rId3"/>
          </p:cNvPr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785926"/>
            <a:ext cx="2143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opup_img" descr="http://go4.imgsmail.ru/imgpreview?key=http%3A//bigpicture.com.ua/images/2010/1/21200000.jpg&amp;mb=imgdb_preview_52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643314"/>
            <a:ext cx="414340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go1.imgsmail.ru/imgpreview?key=http%3A//bigpicture.com.ua/images/2010/1/31200001.jpg&amp;mb=imgdb_preview_522">
            <a:hlinkClick r:id="rId3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1785926"/>
            <a:ext cx="1905029" cy="1841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3333FF"/>
                </a:solidFill>
              </a:rPr>
              <a:t>Это</a:t>
            </a:r>
            <a:r>
              <a:rPr lang="ru-RU" sz="1800" b="1" dirty="0" smtClean="0"/>
              <a:t>  </a:t>
            </a:r>
            <a:r>
              <a:rPr lang="ru-RU" sz="2800" b="1" dirty="0" smtClean="0">
                <a:solidFill>
                  <a:srgbClr val="3333FF"/>
                </a:solidFill>
              </a:rPr>
              <a:t>любопытно</a:t>
            </a:r>
            <a:r>
              <a:rPr lang="ru-RU" sz="1800" b="1" dirty="0" smtClean="0"/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990033"/>
                </a:solidFill>
              </a:rPr>
              <a:t>Заболевания, возникающие при токсическом воздействии химических элементов и субстанций, находящихся в питьевой воде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3071811"/>
          <a:ext cx="8056590" cy="3500461"/>
        </p:xfrm>
        <a:graphic>
          <a:graphicData uri="http://schemas.openxmlformats.org/drawingml/2006/table">
            <a:tbl>
              <a:tblPr/>
              <a:tblGrid>
                <a:gridCol w="4029195"/>
                <a:gridCol w="4027395"/>
              </a:tblGrid>
              <a:tr h="673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charset="0"/>
                        </a:rPr>
                        <a:t>Болезнь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charset="0"/>
                        </a:rPr>
                        <a:t>Возбуждающий фактор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54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charset="0"/>
                        </a:rPr>
                        <a:t>Анемия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charset="0"/>
                        </a:rPr>
                        <a:t>мышьяк, бор, медь, цианид, фтор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01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charset="0"/>
                        </a:rPr>
                        <a:t>Бронхиальная астма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charset="0"/>
                        </a:rPr>
                        <a:t>фтор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9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charset="0"/>
                        </a:rPr>
                        <a:t>Злокачественные опухоли легких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charset="0"/>
                        </a:rPr>
                        <a:t>Мышьяк,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charset="0"/>
                        </a:rPr>
                        <a:t>бензопирен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17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charset="0"/>
                        </a:rPr>
                        <a:t>Лейкемия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Arial" charset="0"/>
                        </a:rPr>
                        <a:t>Хлорированные фенолы, бензол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Источники питьевой воды в Минераловодском районе</a:t>
            </a:r>
            <a:endParaRPr lang="ru-RU" sz="32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>
              <a:buFontTx/>
              <a:buNone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Кубанская вода-главный источник питьевой воды в Минераловодском районе.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Вода поступает к нам из большого Ставропольского канала.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3" descr="C:\Documents and Settings\Admin\Мои документы\Мои рисунки\став канал"/>
          <p:cNvPicPr>
            <a:picLocks noGrp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643050"/>
            <a:ext cx="400052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>
                <a:solidFill>
                  <a:srgbClr val="0033CC"/>
                </a:solidFill>
              </a:rPr>
              <a:t>Мои исследования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Определение общей жесткости</a:t>
            </a:r>
            <a:endParaRPr lang="ru-RU" sz="2000" dirty="0"/>
          </a:p>
        </p:txBody>
      </p:sp>
      <p:pic>
        <p:nvPicPr>
          <p:cNvPr id="10" name="Picture 3" descr="C:\Documents and Settings\Admin\Рабочий стол\136CANON\IMG_00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1571612"/>
            <a:ext cx="3929089" cy="450059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28596" y="1571612"/>
            <a:ext cx="4357718" cy="452431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Определение жесткости воды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Отмерим мерным цилиндром 20 см3 исследуемой воды. В коническую колбу для титрования перельём исследуемую воду и прильём 5 см3 аммиачного буферного раствора и туда же прильём 2-3 капли раствора индикатора. Полученный раствор оттитруем 0,05 н. раствором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трилона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Б, прибавляя его по одной капле до перехода окраски индикатора. Рассчитаем общую жёсткость воды по формуле:</a:t>
            </a: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Ж=Cn (Na [H2Tr])*V (Na2 [H2Tr])*1000/V(H2O)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Где: V1 – объём раствора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трилона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Б, см3, СН –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норамальность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раствора 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трилона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Б, V – объём исследуемой воды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>
                <a:solidFill>
                  <a:srgbClr val="0033CC"/>
                </a:solidFill>
              </a:rPr>
              <a:t>Мои исследования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endParaRPr lang="ru-RU" sz="1400" i="1" dirty="0" smtClean="0"/>
          </a:p>
          <a:p>
            <a:r>
              <a:rPr lang="ru-RU" sz="2100" b="1" dirty="0" smtClean="0">
                <a:solidFill>
                  <a:srgbClr val="0033CC"/>
                </a:solidFill>
              </a:rPr>
              <a:t>Определение </a:t>
            </a:r>
            <a:r>
              <a:rPr lang="ru-RU" sz="2100" b="1" dirty="0" err="1" smtClean="0">
                <a:solidFill>
                  <a:srgbClr val="0033CC"/>
                </a:solidFill>
              </a:rPr>
              <a:t>рН</a:t>
            </a:r>
            <a:r>
              <a:rPr lang="ru-RU" sz="2100" b="1" dirty="0" smtClean="0">
                <a:solidFill>
                  <a:srgbClr val="0033CC"/>
                </a:solidFill>
              </a:rPr>
              <a:t> воды</a:t>
            </a:r>
            <a:r>
              <a:rPr lang="ru-RU" sz="2100" dirty="0" smtClean="0">
                <a:solidFill>
                  <a:srgbClr val="002060"/>
                </a:solidFill>
              </a:rPr>
              <a:t>. Ход работы: Возьмем воду из разных источников Определим реакцию водной среды с помощью различных индикаторов Записываем результаты исследования</a:t>
            </a:r>
          </a:p>
          <a:p>
            <a:endParaRPr lang="ru-RU" sz="2100" i="1" dirty="0" smtClean="0">
              <a:solidFill>
                <a:srgbClr val="002060"/>
              </a:solidFill>
            </a:endParaRPr>
          </a:p>
          <a:p>
            <a:endParaRPr lang="ru-RU" sz="2100" i="1" dirty="0" smtClean="0">
              <a:solidFill>
                <a:srgbClr val="002060"/>
              </a:solidFill>
            </a:endParaRPr>
          </a:p>
          <a:p>
            <a:endParaRPr lang="ru-RU" sz="2100" i="1" dirty="0" smtClean="0">
              <a:solidFill>
                <a:srgbClr val="002060"/>
              </a:solidFill>
            </a:endParaRPr>
          </a:p>
          <a:p>
            <a:r>
              <a:rPr lang="ru-RU" sz="2100" b="1" i="1" dirty="0" smtClean="0">
                <a:solidFill>
                  <a:srgbClr val="0033CC"/>
                </a:solidFill>
              </a:rPr>
              <a:t>Определение прозрачности воды.</a:t>
            </a:r>
            <a:r>
              <a:rPr lang="ru-RU" sz="2100" b="1" dirty="0" smtClean="0">
                <a:solidFill>
                  <a:srgbClr val="0033CC"/>
                </a:solidFill>
              </a:rPr>
              <a:t> </a:t>
            </a:r>
            <a:r>
              <a:rPr lang="ru-RU" sz="2100" dirty="0" smtClean="0">
                <a:solidFill>
                  <a:srgbClr val="002060"/>
                </a:solidFill>
              </a:rPr>
              <a:t>Прозрачность характеризует наличие в воде нерастворимых взвешенных веществ . </a:t>
            </a:r>
          </a:p>
          <a:p>
            <a:r>
              <a:rPr lang="ru-RU" sz="2100" dirty="0" smtClean="0">
                <a:solidFill>
                  <a:srgbClr val="002060"/>
                </a:solidFill>
              </a:rPr>
              <a:t>Прозрачность определяю визуально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7" name="Picture 2" descr="C:\Documents and Settings\Admin\Рабочий стол\136CANON\IMG_0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120" y="1600200"/>
            <a:ext cx="3428760" cy="452596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</a:rPr>
              <a:t>Результаты качества питьевой воды</a:t>
            </a:r>
            <a:endParaRPr lang="ru-RU" sz="32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/>
          <a:lstStyle/>
          <a:p>
            <a:pPr lvl="0"/>
            <a:endParaRPr lang="ru-RU" b="1" dirty="0" smtClean="0">
              <a:latin typeface="Arial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6096000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Показатели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Предельно допустимые концентрации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Мои исследования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Прозрачность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</a:rPr>
                        <a:t>50 см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</a:rPr>
                        <a:t>50 см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Запах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</a:rPr>
                        <a:t>2 балла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</a:rPr>
                        <a:t>3 балла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Взвешенные частицы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</a:rPr>
                        <a:t>10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</a:rPr>
                        <a:t>мг/л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</a:rPr>
                        <a:t>11 мг/л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Жесткость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</a:rPr>
                        <a:t>4-8 ммоль/л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</a:rPr>
                        <a:t>6 ммоль/л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rial" charset="0"/>
                        </a:rPr>
                        <a:t>рН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7" name="Picture 41" descr="thumb_p4_3-2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5013325"/>
            <a:ext cx="21463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</a:rPr>
              <a:t>Что думают жители </a:t>
            </a:r>
            <a:r>
              <a:rPr lang="ru-RU" sz="3200" b="1" dirty="0" err="1" smtClean="0">
                <a:solidFill>
                  <a:srgbClr val="0033CC"/>
                </a:solidFill>
              </a:rPr>
              <a:t>с.Левокумка</a:t>
            </a:r>
            <a:r>
              <a:rPr lang="ru-RU" sz="3200" b="1" dirty="0" smtClean="0">
                <a:solidFill>
                  <a:srgbClr val="0033CC"/>
                </a:solidFill>
              </a:rPr>
              <a:t> о качестве воды.</a:t>
            </a:r>
            <a:endParaRPr lang="ru-RU" sz="32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Что получилось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!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Я опросила 100 человек.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Удовлетворены__60%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Не удовлетворены_30%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Безразличны_______10%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Вывод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Вода, поступающая к нам в квартиру соответствует санитарно-гигиеническим нормам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5" descr="P10101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357430"/>
            <a:ext cx="4948255" cy="364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Вода – это жизнь!!!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Подведя итог, я хочу сказать, что питьевой воды на планете становится всё меньше и меньше и её качество понижается. Я призываю всех экономить и не загрязнять воду.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3333FF"/>
                </a:solidFill>
              </a:rPr>
              <a:t>Список литературы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Журнал «Химия в школе»,№ 3, 2004 г</a:t>
            </a:r>
          </a:p>
          <a:p>
            <a:r>
              <a:rPr lang="ru-RU" sz="2800" b="1" dirty="0" smtClean="0"/>
              <a:t>Химия ,Глинка Л. П.,1990 </a:t>
            </a:r>
            <a:r>
              <a:rPr lang="ru-RU" sz="2800" b="1" dirty="0" err="1" smtClean="0"/>
              <a:t>г,Москва</a:t>
            </a:r>
            <a:endParaRPr lang="ru-RU" sz="2800" b="1" dirty="0" smtClean="0"/>
          </a:p>
          <a:p>
            <a:r>
              <a:rPr lang="ru-RU" sz="2800" b="1" dirty="0" smtClean="0"/>
              <a:t>Химическая энциклопедия, 1990г, Москва                                                           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ressa_20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942"/>
            <a:ext cx="9144000" cy="681905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</p:pic>
      <p:sp>
        <p:nvSpPr>
          <p:cNvPr id="3" name="Прямоугольник 2"/>
          <p:cNvSpPr/>
          <p:nvPr/>
        </p:nvSpPr>
        <p:spPr>
          <a:xfrm>
            <a:off x="2286000" y="1214423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en-US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66FF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Проверить соответствие питьевой воды ГОСТу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Спасибо</a:t>
            </a:r>
            <a:b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за внимание!</a:t>
            </a:r>
            <a:b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0000FF"/>
                </a:solidFill>
              </a:rPr>
              <a:t>                   Задачи</a:t>
            </a:r>
            <a:r>
              <a:rPr lang="ru-RU" sz="2800" dirty="0" smtClean="0">
                <a:solidFill>
                  <a:srgbClr val="0000FF"/>
                </a:solidFill>
              </a:rPr>
              <a:t>:</a:t>
            </a:r>
            <a:br>
              <a:rPr lang="ru-RU" sz="2800" dirty="0" smtClean="0">
                <a:solidFill>
                  <a:srgbClr val="0000FF"/>
                </a:solidFill>
              </a:rPr>
            </a:br>
            <a:r>
              <a:rPr lang="ru-RU" sz="2800" dirty="0" smtClean="0">
                <a:solidFill>
                  <a:srgbClr val="0000FF"/>
                </a:solidFill>
              </a:rPr>
              <a:t/>
            </a:r>
            <a:br>
              <a:rPr lang="ru-RU" sz="2800" dirty="0" smtClean="0">
                <a:solidFill>
                  <a:srgbClr val="0000FF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1)Узнать , какие болезни может вызвать вода, содержащая химические элементы.</a:t>
            </a:r>
            <a:b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2)Проверить воду, которая поступает нам в квартиру на пригодность к употреблению.</a:t>
            </a:r>
            <a:b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3)Сделать вывод.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5" name="Picture 1" descr="C:\Documents and Settings\Admin\Мои документы\Мои рисунки\вод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85728"/>
            <a:ext cx="421484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2897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3333FF"/>
                </a:solidFill>
              </a:rPr>
              <a:t>Гипотеза:</a:t>
            </a:r>
            <a:br>
              <a:rPr lang="ru-RU" b="1" dirty="0" smtClean="0">
                <a:solidFill>
                  <a:srgbClr val="3333FF"/>
                </a:solidFill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571876"/>
            <a:ext cx="7858180" cy="2066924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>
                <a:solidFill>
                  <a:schemeClr val="hlink"/>
                </a:solidFill>
              </a:rPr>
              <a:t>Вода, которая поступает к нам в квартиры может быть безопасна, опасна или полезна</a:t>
            </a:r>
            <a:r>
              <a:rPr lang="ru-RU" dirty="0" smtClean="0">
                <a:solidFill>
                  <a:schemeClr val="hlink"/>
                </a:solidFill>
              </a:rPr>
              <a:t>.</a:t>
            </a:r>
            <a:endParaRPr lang="ru-RU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86766" cy="101281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Пресные воды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7" descr="Новый рисунок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3643306" y="1285860"/>
            <a:ext cx="5111750" cy="5145657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00034" y="1357298"/>
            <a:ext cx="3114668" cy="5072098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Доля пресных вод менее 2%. Человек пользуется лишь 0,025 % пресных вод находящихся в жидком состоянии в доступных для него сферах.</a:t>
            </a:r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Физические свойства воды.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pPr>
              <a:buBlip>
                <a:blip r:embed="rId3"/>
              </a:buBlip>
            </a:pPr>
            <a:r>
              <a:rPr lang="ru-RU" sz="2800" i="1" dirty="0" smtClean="0">
                <a:latin typeface="Tahoma" pitchFamily="34" charset="0"/>
              </a:rPr>
              <a:t> </a:t>
            </a:r>
            <a:r>
              <a:rPr lang="ru-RU" sz="3000" i="1" dirty="0" smtClean="0">
                <a:solidFill>
                  <a:srgbClr val="008000"/>
                </a:solidFill>
                <a:latin typeface="Tahoma" pitchFamily="34" charset="0"/>
              </a:rPr>
              <a:t>МАКСИМАЛЬНАЯ ПЛОТНОСТЬ ПРИ 4</a:t>
            </a:r>
            <a:r>
              <a:rPr lang="en-US" sz="3000" i="1" dirty="0" smtClean="0">
                <a:solidFill>
                  <a:srgbClr val="008000"/>
                </a:solidFill>
                <a:latin typeface="Tahoma" pitchFamily="34" charset="0"/>
              </a:rPr>
              <a:t>°</a:t>
            </a:r>
            <a:r>
              <a:rPr lang="ru-RU" sz="3000" i="1" dirty="0" smtClean="0">
                <a:solidFill>
                  <a:srgbClr val="008000"/>
                </a:solidFill>
                <a:latin typeface="Tahoma" pitchFamily="34" charset="0"/>
              </a:rPr>
              <a:t>С ПРИНЯТА ЗА 1г/мл, ВСЕ ОСТАЛЬНЫЕ ВЕЩЕСТВА СРАВНИВАЮТСЯ ПО ПЛОТНОСТИ И МАССЕ С ВОДОЙ</a:t>
            </a:r>
          </a:p>
          <a:p>
            <a:pPr>
              <a:buBlip>
                <a:blip r:embed="rId3"/>
              </a:buBlip>
            </a:pPr>
            <a:r>
              <a:rPr lang="ru-RU" sz="3000" i="1" dirty="0" smtClean="0">
                <a:latin typeface="Tahoma" pitchFamily="34" charset="0"/>
              </a:rPr>
              <a:t>  </a:t>
            </a:r>
            <a:r>
              <a:rPr lang="ru-RU" sz="3000" i="1" dirty="0" smtClean="0">
                <a:solidFill>
                  <a:srgbClr val="0000FF"/>
                </a:solidFill>
                <a:latin typeface="Tahoma" pitchFamily="34" charset="0"/>
              </a:rPr>
              <a:t>ПЛОТНОСТЬ ЛЬДА МЕНЬШЕ, ЧЕМ У  ЖИДКОЙ ВОДЫ, ЧТО ЯВЛЯЕТСЯ АНОМАЛЬНЫМ СВОЙСТВОМ ВОДЫ</a:t>
            </a:r>
          </a:p>
          <a:p>
            <a:pPr>
              <a:buBlip>
                <a:blip r:embed="rId3"/>
              </a:buBlip>
            </a:pPr>
            <a:r>
              <a:rPr lang="ru-RU" sz="3000" i="1" dirty="0" smtClean="0">
                <a:latin typeface="Tahoma" pitchFamily="34" charset="0"/>
              </a:rPr>
              <a:t>  </a:t>
            </a:r>
            <a:r>
              <a:rPr lang="ru-RU" sz="3000" i="1" dirty="0" smtClean="0">
                <a:solidFill>
                  <a:srgbClr val="FF6699"/>
                </a:solidFill>
                <a:latin typeface="Tahoma" pitchFamily="34" charset="0"/>
              </a:rPr>
              <a:t>ВОДА ОБЛАДАЕТ САМОЙ БОЛЬШОЙ ТЕПЛОЕМКОСТЬЮ</a:t>
            </a:r>
          </a:p>
          <a:p>
            <a:pPr>
              <a:buBlip>
                <a:blip r:embed="rId3"/>
              </a:buBlip>
            </a:pPr>
            <a:r>
              <a:rPr lang="ru-RU" sz="3000" i="1" dirty="0" smtClean="0">
                <a:latin typeface="Tahoma" pitchFamily="34" charset="0"/>
              </a:rPr>
              <a:t>  </a:t>
            </a:r>
            <a:r>
              <a:rPr lang="ru-RU" sz="3000" i="1" dirty="0" smtClean="0">
                <a:solidFill>
                  <a:srgbClr val="339933"/>
                </a:solidFill>
                <a:latin typeface="Tahoma" pitchFamily="34" charset="0"/>
              </a:rPr>
              <a:t>ОНА ПРОВОДИТ </a:t>
            </a:r>
          </a:p>
          <a:p>
            <a:r>
              <a:rPr lang="ru-RU" sz="3000" i="1" dirty="0" smtClean="0">
                <a:solidFill>
                  <a:srgbClr val="339933"/>
                </a:solidFill>
                <a:latin typeface="Tahoma" pitchFamily="34" charset="0"/>
              </a:rPr>
              <a:t>   ЭЛЕКТРИЧЕСКИЙ ТОК</a:t>
            </a:r>
            <a:r>
              <a:rPr lang="ru-RU" sz="3000" i="1" dirty="0" smtClean="0">
                <a:latin typeface="Tahoma" pitchFamily="34" charset="0"/>
              </a:rPr>
              <a:t>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342900" indent="-342900" algn="r">
              <a:spcBef>
                <a:spcPct val="50000"/>
              </a:spcBef>
              <a:buFontTx/>
              <a:buBlip>
                <a:blip r:embed="rId4"/>
              </a:buBlip>
            </a:pPr>
            <a:r>
              <a:rPr lang="ru-RU" i="1" dirty="0" smtClean="0">
                <a:solidFill>
                  <a:srgbClr val="FF6600"/>
                </a:solidFill>
                <a:latin typeface="Tahoma" pitchFamily="34" charset="0"/>
              </a:rPr>
              <a:t>ЧИСТАЯ (ДИСТИЛЛИРОВАННАЯ) ВОДА – БЕСЦВЕТНАЯ ЖИДКОСТЬ, БЕЗ ЗАПАХА И ВКУСА</a:t>
            </a:r>
          </a:p>
          <a:p>
            <a:pPr marL="342900" indent="-342900">
              <a:spcBef>
                <a:spcPct val="50000"/>
              </a:spcBef>
              <a:buBlip>
                <a:blip r:embed="rId4"/>
              </a:buBlip>
            </a:pPr>
            <a:endParaRPr lang="ru-RU" i="1" dirty="0" smtClean="0">
              <a:solidFill>
                <a:srgbClr val="FF6600"/>
              </a:solidFill>
              <a:latin typeface="Tahoma" pitchFamily="34" charset="0"/>
            </a:endParaRPr>
          </a:p>
          <a:p>
            <a:pPr marL="342900" indent="-342900">
              <a:spcBef>
                <a:spcPct val="50000"/>
              </a:spcBef>
              <a:buBlip>
                <a:blip r:embed="rId4"/>
              </a:buBlip>
            </a:pPr>
            <a:r>
              <a:rPr lang="ru-RU" i="1" dirty="0" smtClean="0">
                <a:solidFill>
                  <a:srgbClr val="008000"/>
                </a:solidFill>
                <a:latin typeface="Tahoma" pitchFamily="34" charset="0"/>
              </a:rPr>
              <a:t>ЕДИНСТВЕННОЕ ВЕЩЕСТВО, КОТОРОЕ  НА ЗЕМЛЕ СУЩЕСТВУЕТ В ТРЕХ АГРЕГАТНЫХ СОСТОЯНИЯХ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Плотность воды меняется в зависимости от температуры. Плотность льда меньше чем плотность воды.</a:t>
            </a:r>
          </a:p>
          <a:p>
            <a:pPr marL="342900" indent="-342900">
              <a:spcBef>
                <a:spcPct val="50000"/>
              </a:spcBef>
            </a:pPr>
            <a:r>
              <a:rPr lang="ru-RU" i="1" dirty="0" smtClean="0">
                <a:solidFill>
                  <a:srgbClr val="3333FF"/>
                </a:solidFill>
                <a:latin typeface="Tahoma" pitchFamily="34" charset="0"/>
              </a:rPr>
              <a:t>ТЕМПЕРАТУРА КИПЕНИЯ 100</a:t>
            </a:r>
            <a:r>
              <a:rPr lang="en-US" i="1" dirty="0" smtClean="0">
                <a:solidFill>
                  <a:srgbClr val="3333FF"/>
                </a:solidFill>
                <a:latin typeface="Tahoma" pitchFamily="34" charset="0"/>
                <a:cs typeface="Arial" charset="0"/>
              </a:rPr>
              <a:t>°</a:t>
            </a:r>
            <a:r>
              <a:rPr lang="ru-RU" i="1" dirty="0" smtClean="0">
                <a:solidFill>
                  <a:srgbClr val="3333FF"/>
                </a:solidFill>
                <a:latin typeface="Tahoma" pitchFamily="34" charset="0"/>
                <a:cs typeface="Arial" charset="0"/>
              </a:rPr>
              <a:t>С</a:t>
            </a:r>
          </a:p>
          <a:p>
            <a:pPr marL="342900" indent="-342900" algn="r">
              <a:spcBef>
                <a:spcPct val="50000"/>
              </a:spcBef>
            </a:pPr>
            <a:r>
              <a:rPr lang="ru-RU" i="1" dirty="0" smtClean="0">
                <a:solidFill>
                  <a:srgbClr val="CC00CC"/>
                </a:solidFill>
                <a:latin typeface="Tahoma" pitchFamily="34" charset="0"/>
                <a:cs typeface="Arial" charset="0"/>
              </a:rPr>
              <a:t>ТЕМПЕРАТУРА КРИСТАЛЛИЗАЦИИ (ПЛАВЛЕНИЯ) 0</a:t>
            </a:r>
            <a:r>
              <a:rPr lang="en-US" i="1" dirty="0" smtClean="0">
                <a:solidFill>
                  <a:srgbClr val="CC00CC"/>
                </a:solidFill>
                <a:latin typeface="Tahoma" pitchFamily="34" charset="0"/>
                <a:cs typeface="Arial" charset="0"/>
              </a:rPr>
              <a:t>°</a:t>
            </a:r>
            <a:r>
              <a:rPr lang="ru-RU" i="1" dirty="0" smtClean="0">
                <a:solidFill>
                  <a:srgbClr val="CC00CC"/>
                </a:solidFill>
                <a:latin typeface="Tahoma" pitchFamily="34" charset="0"/>
                <a:cs typeface="Arial" charset="0"/>
              </a:rPr>
              <a:t>С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J031809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572008"/>
            <a:ext cx="1692275" cy="1631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</a:rPr>
              <a:t>Очистка природной воды</a:t>
            </a:r>
            <a:endParaRPr lang="ru-RU" sz="3200" b="1" dirty="0">
              <a:solidFill>
                <a:srgbClr val="0033CC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Процесс очистки делится на 4 этапа:   </a:t>
            </a:r>
          </a:p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механический</a:t>
            </a:r>
          </a:p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биологический</a:t>
            </a:r>
          </a:p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физико-химический</a:t>
            </a:r>
          </a:p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дезинфекция сточных вод.</a:t>
            </a:r>
          </a:p>
          <a:p>
            <a:endParaRPr lang="ru-RU" dirty="0"/>
          </a:p>
        </p:txBody>
      </p:sp>
      <p:pic>
        <p:nvPicPr>
          <p:cNvPr id="7" name="popup_img" descr="http://go1.imgsmail.ru/imgpreview?key=http%3A//900igr.net/datai/ekologija/KHimicheskoe-zagrjaznenie-okruzhajuschej-sredy/0007-006-Mery-umenshenija-promyshlennykh-vybrosov.jpg&amp;mb=imgdb_preview_427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215206" y="4500570"/>
            <a:ext cx="150019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opup_img" descr="http://go1.imgsmail.ru/imgpreview?key=http%3A//mash-technologia.ru/images/ochistnye-2.gif&amp;mb=imgdb_preview_33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500570"/>
            <a:ext cx="2054224" cy="165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upload.wikimedia.org/wikipedia/commons/thumb/0/06/Tanque_de_sedimentaci%C3%B3n_primaria.jpeg/300px-Tanque_de_sedimentaci%C3%B3n_primaria.jpeg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1785926"/>
            <a:ext cx="3643338" cy="2571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Этапы очистки воды</a:t>
            </a:r>
            <a:endParaRPr lang="ru-RU" sz="32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Механический этап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Производится предварительная очистка поступающих на очистные сооружения сточных вод с целью подготовки их к биологической очистке. На механическом этапе происходит задержание нерастворимых примесей.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Биологический этап: 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Биологическая очистка предполагает деградацию органической составляющей 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 tooltip="Сточные воды"/>
              </a:rPr>
              <a:t>сточных вод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4" tooltip="Микроорганизм"/>
              </a:rPr>
              <a:t>микроорганизмами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5" tooltip="Бактерия"/>
              </a:rPr>
              <a:t>бактериями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6" tooltip="Простейшие"/>
              </a:rPr>
              <a:t>простейшими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Физико-химический этап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Данные методы используют для очистки от растворенных примесей, а в некоторых случаях и от взвешенных веществ. Многие методы физико-химической очистки требуют предварительного глубокого выделения из сточной воды взвешенных веществ, для чего широко используют процесс коагуляции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 fontScale="55000" lnSpcReduction="20000"/>
          </a:bodyPr>
          <a:lstStyle/>
          <a:p>
            <a:endParaRPr lang="ru-RU" sz="29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ru-RU" sz="3600" b="1" dirty="0" smtClean="0">
                <a:solidFill>
                  <a:srgbClr val="C00000"/>
                </a:solidFill>
              </a:rPr>
              <a:t>Дезинфекция сточных вод</a:t>
            </a:r>
          </a:p>
          <a:p>
            <a:r>
              <a:rPr lang="ru-RU" sz="29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Для обеззараживания биологически очищенных сточных вод, наряду с ультрафиолетовым облучением, которое используется, как правило, на очистных сооружениях крупных городов, применяется также обработка </a:t>
            </a:r>
            <a:r>
              <a:rPr lang="ru-RU" sz="2900" b="1" u="sng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7" tooltip="Хлор"/>
              </a:rPr>
              <a:t>хлором</a:t>
            </a:r>
            <a:r>
              <a:rPr lang="ru-RU" sz="29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в течение 30 минут.</a:t>
            </a:r>
          </a:p>
          <a:p>
            <a:r>
              <a:rPr lang="ru-RU" sz="29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Хлор уже давно используется в качестве основного обеззараживающего реагента практически на всех очистных городов в России. Поскольку хлор довольно токсичен и представляет опасность очистные предприятия многих городов России уже активно рассматривают другие реагенты для обеззараживания сточных вод такие как </a:t>
            </a:r>
            <a:r>
              <a:rPr lang="ru-RU" sz="2900" b="1" u="sng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8" tooltip="Гипохлориты"/>
              </a:rPr>
              <a:t>гипохлорит</a:t>
            </a:r>
            <a:r>
              <a:rPr lang="ru-RU" sz="2900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29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 </a:t>
            </a:r>
            <a:r>
              <a:rPr lang="ru-RU" sz="2900" b="1" u="sng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9" tooltip="Озонирование"/>
              </a:rPr>
              <a:t>озонирование</a:t>
            </a:r>
            <a:r>
              <a:rPr lang="ru-RU" sz="29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ru-RU" sz="1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Вода в организме человека.</a:t>
            </a:r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238" cy="4525963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i-main-pic" descr="Картинка 1 из 524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r:link="rId4"/>
          <a:stretch>
            <a:fillRect/>
          </a:stretch>
        </p:blipFill>
        <p:spPr bwMode="auto">
          <a:xfrm>
            <a:off x="4648200" y="1571612"/>
            <a:ext cx="4038600" cy="450059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</p:pic>
      <p:sp>
        <p:nvSpPr>
          <p:cNvPr id="9" name="Прямоугольник 8"/>
          <p:cNvSpPr/>
          <p:nvPr/>
        </p:nvSpPr>
        <p:spPr>
          <a:xfrm>
            <a:off x="428596" y="2214555"/>
            <a:ext cx="36433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Организм человека состоит на 65% из воды.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Потеря организмом 15-20% воды может привести к смерти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</TotalTime>
  <Words>806</Words>
  <Application>Microsoft Office PowerPoint</Application>
  <PresentationFormat>Экран (4:3)</PresentationFormat>
  <Paragraphs>135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Исследовательская работа</vt:lpstr>
      <vt:lpstr>Слайд 2</vt:lpstr>
      <vt:lpstr>                   Задачи:   1)Узнать , какие болезни может вызвать вода, содержащая химические элементы.  2)Проверить воду, которая поступает нам в квартиру на пригодность к употреблению.  3)Сделать вывод.</vt:lpstr>
      <vt:lpstr>Гипотеза: </vt:lpstr>
      <vt:lpstr>Пресные воды</vt:lpstr>
      <vt:lpstr>Физические свойства воды.</vt:lpstr>
      <vt:lpstr>Очистка природной воды</vt:lpstr>
      <vt:lpstr>Этапы очистки воды</vt:lpstr>
      <vt:lpstr>Вода в организме человека. </vt:lpstr>
      <vt:lpstr>А это уже интересно</vt:lpstr>
      <vt:lpstr>Это  любопытно.</vt:lpstr>
      <vt:lpstr>Источники питьевой воды в Минераловодском районе</vt:lpstr>
      <vt:lpstr>Мои исследования</vt:lpstr>
      <vt:lpstr>Мои исследования</vt:lpstr>
      <vt:lpstr>Результаты качества питьевой воды</vt:lpstr>
      <vt:lpstr>Что думают жители с.Левокумка о качестве воды.</vt:lpstr>
      <vt:lpstr>Вывод</vt:lpstr>
      <vt:lpstr>Вода – это жизнь!!!</vt:lpstr>
      <vt:lpstr>Список литературы</vt:lpstr>
      <vt:lpstr>Спасибо  за внимание!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82</cp:revision>
  <dcterms:created xsi:type="dcterms:W3CDTF">2013-12-20T09:01:29Z</dcterms:created>
  <dcterms:modified xsi:type="dcterms:W3CDTF">2017-08-23T06:07:02Z</dcterms:modified>
</cp:coreProperties>
</file>