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68389-1BA6-4726-8AF3-1CB50DC83995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A073-B1D2-4A1F-B385-DA02DAEDC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74EAF-0852-476F-A434-EBBEE61ED597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4FA54-F32F-4010-9E0E-2750DE7A6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9AA77-1A30-4C6D-9C4E-73CE236835BC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CA28-A358-41E4-B662-B84D0BD7D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8045-1CF2-442F-87CC-09E3CFFD3E57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96018-6C77-4FE4-B41A-9CCB8E8D4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30FC8-AEAC-4DBE-A4A8-AB1AE81CE1E2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D2966-098D-4B64-8E31-D07CD197A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92AC-263E-4E8C-8616-ED1DA708117A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C7990-363A-4CC3-96C6-0DED50DD5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5C4A1-C6B0-4513-88A8-EDF12884D094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88B8E-97DC-432C-8452-79DFC2A51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A7FA-BAA2-4365-8395-A97D6E39ADF1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B8730-8F29-4F3D-A39D-91C3A4B9A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66C89-831C-4855-8E19-3AC27B9D4ED4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25E5E-AE82-4178-976C-B7D99A292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CA322-2B9E-47EF-92CF-11BA4B88E8E9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C759F-6A7E-4502-B4D9-8B618EE08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DF30E-C0B2-4F14-ADD6-C54786E36922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E1309-4CA1-4B7B-BAD0-8E569B827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A2FE07-8901-4E75-88F9-C78701AB0EA3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6DF188-BA15-4903-A2C5-713D0DDED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6" name="Rectangle 3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КУЛЬТУРА РУСИ</a:t>
            </a:r>
            <a:br>
              <a:rPr lang="ru-RU"/>
            </a:br>
            <a:endParaRPr lang="ru-RU"/>
          </a:p>
        </p:txBody>
      </p:sp>
      <p:sp>
        <p:nvSpPr>
          <p:cNvPr id="13347" name="Rectangle 3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ИСТОРИЯ  6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1042988" y="476250"/>
            <a:ext cx="727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Культура Древней Руси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2275" y="981075"/>
            <a:ext cx="7070725" cy="2030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Культура Древней Руси включает в себя</a:t>
            </a:r>
            <a:r>
              <a:rPr lang="en-US" dirty="0">
                <a:latin typeface="+mn-lt"/>
                <a:cs typeface="+mn-cs"/>
              </a:rPr>
              <a:t>:</a:t>
            </a:r>
            <a:endParaRPr lang="ru-RU" dirty="0">
              <a:latin typeface="+mn-lt"/>
              <a:cs typeface="+mn-cs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литературу, распространение грамотности </a:t>
            </a:r>
            <a:endParaRPr lang="ru-RU" dirty="0">
              <a:latin typeface="+mn-lt"/>
              <a:cs typeface="+mn-cs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з</a:t>
            </a:r>
            <a:r>
              <a:rPr lang="ru-RU" dirty="0">
                <a:latin typeface="+mn-lt"/>
                <a:cs typeface="+mn-cs"/>
              </a:rPr>
              <a:t>одчество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ж</a:t>
            </a:r>
            <a:r>
              <a:rPr lang="ru-RU" dirty="0">
                <a:latin typeface="+mn-lt"/>
                <a:cs typeface="+mn-cs"/>
              </a:rPr>
              <a:t>ивопись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п</a:t>
            </a:r>
            <a:r>
              <a:rPr lang="ru-RU" dirty="0">
                <a:latin typeface="+mn-lt"/>
                <a:cs typeface="+mn-cs"/>
              </a:rPr>
              <a:t>рикладное народное искусство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р</a:t>
            </a:r>
            <a:r>
              <a:rPr lang="ru-RU" dirty="0">
                <a:latin typeface="+mn-lt"/>
                <a:cs typeface="+mn-cs"/>
              </a:rPr>
              <a:t>елигию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938463"/>
            <a:ext cx="63722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258888" y="333375"/>
            <a:ext cx="6192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Зодчество</a:t>
            </a:r>
          </a:p>
        </p:txBody>
      </p:sp>
      <p:graphicFrame>
        <p:nvGraphicFramePr>
          <p:cNvPr id="15390" name="Group 30"/>
          <p:cNvGraphicFramePr>
            <a:graphicFrameLocks noGrp="1"/>
          </p:cNvGraphicFramePr>
          <p:nvPr/>
        </p:nvGraphicFramePr>
        <p:xfrm>
          <a:off x="1524000" y="981075"/>
          <a:ext cx="6096000" cy="3544888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Деревянное зодчество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Каменное зодчество (влияние Византии)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Крестьянские дома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Десятинная церковь в Киеве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Боярские хоромы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Спасо-Преображенский собор в Чернигове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Княжеские дворцы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Храмы Софии в Киеве, Новгороде, Полоцке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Бытовые постройки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Золотые ворота в Киеве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Церкви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0775" y="4987925"/>
            <a:ext cx="2163763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8" y="4421188"/>
            <a:ext cx="216058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987925"/>
            <a:ext cx="2163763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4863" y="4486275"/>
            <a:ext cx="21113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2987675" y="549275"/>
            <a:ext cx="3384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 b="1"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84313"/>
            <a:ext cx="27940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35375" y="1512888"/>
            <a:ext cx="4465638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Древней Руси представляла собой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летописание ( с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«Повесть временных лет» написана монахом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Киево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-Печёрского монастыря Нестором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сторические повести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Греческие романы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Византийские хроники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писание жизни святых «Житие Бориса и Глеба», «Слово о законе и благодати» митрополита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Илариона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«Поучение детям» Владимира Мономаха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750" y="5557838"/>
            <a:ext cx="279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Монах Нестор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2195513" y="476250"/>
            <a:ext cx="5256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Религия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0" y="981075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До 988 (989)  года  религия восточных славян представляла собой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язычество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349375"/>
            <a:ext cx="9144000" cy="71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Язычество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церковно-славянского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языцы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»-народы, иноземцы)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219700" y="2078038"/>
            <a:ext cx="2520950" cy="487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619250" y="2060575"/>
            <a:ext cx="2447925" cy="504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0" y="2595563"/>
            <a:ext cx="37433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Поклонение явлениям природы (вера в русалок, водяных, леших и др.)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421313" y="2595563"/>
            <a:ext cx="372268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Культ предков, поклонение различным духам, почитание </a:t>
            </a:r>
            <a:r>
              <a:rPr lang="ru-RU" dirty="0"/>
              <a:t>щ</a:t>
            </a:r>
            <a:r>
              <a:rPr lang="ru-RU" dirty="0"/>
              <a:t>уров, пращуров, домовых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843213" y="3860800"/>
            <a:ext cx="3529012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Почитаемые боги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4708525"/>
            <a:ext cx="15367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6075" y="5373688"/>
            <a:ext cx="12271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1963" y="4708525"/>
            <a:ext cx="1335087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4213" y="5140325"/>
            <a:ext cx="1450975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32513" y="4708525"/>
            <a:ext cx="146367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0650" y="5140325"/>
            <a:ext cx="1320800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7625" y="5876925"/>
            <a:ext cx="1568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Дажбог (Ярило, Хорс)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728788" y="4941888"/>
            <a:ext cx="1085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Перун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987675" y="6076950"/>
            <a:ext cx="1306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Стрибог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524375" y="4645025"/>
            <a:ext cx="1420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Сварог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132513" y="6021388"/>
            <a:ext cx="14636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Велес (Волос)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740650" y="4508500"/>
            <a:ext cx="1320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Макошь (Мокошь)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1331913" y="476250"/>
            <a:ext cx="66246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988 (989) год - принятие христианства</a:t>
            </a:r>
          </a:p>
        </p:txBody>
      </p:sp>
      <p:graphicFrame>
        <p:nvGraphicFramePr>
          <p:cNvPr id="18458" name="Group 26"/>
          <p:cNvGraphicFramePr>
            <a:graphicFrameLocks noGrp="1"/>
          </p:cNvGraphicFramePr>
          <p:nvPr/>
        </p:nvGraphicFramePr>
        <p:xfrm>
          <a:off x="539750" y="1397000"/>
          <a:ext cx="7920038" cy="4668838"/>
        </p:xfrm>
        <a:graphic>
          <a:graphicData uri="http://schemas.openxmlformats.org/drawingml/2006/table">
            <a:tbl>
              <a:tblPr/>
              <a:tblGrid>
                <a:gridCol w="3960813"/>
                <a:gridCol w="39592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причины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значение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необходимость объединения племён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 укрепление государства и власти великого князя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необходимость укрепления власти киевского князя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укрепление международного авторитета Руси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оправдать социальное неравенство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обогащение русской культуры (распространение письменности, грамотности, школ, появление храмового зодчества, иконописи, мозайки, фресок и др.)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приобщить Русь к европейским духовным и культурным ценностям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появление христианской морали, церковного брака, моногамной семьи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повысить международный авторитет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 возникновение новой организации - церкви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96975"/>
            <a:ext cx="72009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71550" y="549275"/>
            <a:ext cx="7272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Крещение Руси князем Владимиром Красное Солнышко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1187450" y="765175"/>
            <a:ext cx="7129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Жизнь и быт</a:t>
            </a:r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107950" y="1227138"/>
            <a:ext cx="8856663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>
                <a:latin typeface="Calibri" pitchFamily="34" charset="0"/>
              </a:rPr>
              <a:t>В </a:t>
            </a:r>
            <a:r>
              <a:rPr lang="en-US">
                <a:latin typeface="Calibri" pitchFamily="34" charset="0"/>
              </a:rPr>
              <a:t>VI-XI</a:t>
            </a:r>
            <a:r>
              <a:rPr lang="ru-RU">
                <a:latin typeface="Calibri" pitchFamily="34" charset="0"/>
              </a:rPr>
              <a:t> вв славяне расселились на обширных пространствах Восточно-Европейской равнины. Это была мирная колонизация- расселение и освоение земель. Главные стихии славян – леса, поляны, водоёмы, определяли жизнь и быт славян.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059113" y="2919413"/>
            <a:ext cx="608488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Основным строительным материалом у жителей было дерево. Постройки сооружались из брёвен, крышу покрывали соломой или камышом. Дома образовывали круг или стояли рядом по одну и другую сторону мощенной брёвнами улицы.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581525"/>
            <a:ext cx="2794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719388"/>
            <a:ext cx="2808288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748213"/>
            <a:ext cx="475297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2"/>
          <p:cNvSpPr txBox="1">
            <a:spLocks noChangeArrowheads="1"/>
          </p:cNvSpPr>
          <p:nvPr/>
        </p:nvSpPr>
        <p:spPr bwMode="auto">
          <a:xfrm>
            <a:off x="1403350" y="115888"/>
            <a:ext cx="54006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pPr algn="ctr" eaLnBrk="1" hangingPunct="1"/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539750" y="836613"/>
            <a:ext cx="7272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1.</a:t>
            </a: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2286000" y="-603567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395288" y="836613"/>
            <a:ext cx="842486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>
                <a:latin typeface="Calibri" pitchFamily="34" charset="0"/>
              </a:rPr>
              <a:t>1.Бартенев И.А., Батажкова В.Н. Очерки истории архитектурных стилей. М.: Изобразительное искусство, 1983.</a:t>
            </a:r>
          </a:p>
          <a:p>
            <a:pPr eaLnBrk="1" hangingPunct="1"/>
            <a:r>
              <a:rPr lang="ru-RU">
                <a:latin typeface="Calibri" pitchFamily="34" charset="0"/>
              </a:rPr>
              <a:t>2. Маерова К., Дубинская К. Русское народное прикладное искусство. М.: Русский язык, 1990.</a:t>
            </a:r>
          </a:p>
          <a:p>
            <a:pPr eaLnBrk="1" hangingPunct="1"/>
            <a:r>
              <a:rPr lang="ru-RU">
                <a:latin typeface="Calibri" pitchFamily="34" charset="0"/>
              </a:rPr>
              <a:t>3. Рыбаков Б.А. Культура Руси./ Аверьянов Л.Я. Хрестоматия по истории. М., 2001.</a:t>
            </a:r>
          </a:p>
          <a:p>
            <a:pPr eaLnBrk="1" hangingPunct="1"/>
            <a:r>
              <a:rPr lang="ru-RU">
                <a:latin typeface="Calibri" pitchFamily="34" charset="0"/>
              </a:rPr>
              <a:t>4. Рябцев Ю.С. Путешествие в Древнюю Русь: Рассказы о русской культуре. М.: ВЛАДОС, 1995.</a:t>
            </a:r>
          </a:p>
          <a:p>
            <a:pPr eaLnBrk="1" hangingPunct="1"/>
            <a:r>
              <a:rPr lang="ru-RU">
                <a:latin typeface="Calibri" pitchFamily="34" charset="0"/>
              </a:rPr>
              <a:t>5. Сахарова А.Н., Новосельцева А.П. История России с древнейших времен до конца XVII века. М., АСТ, 2000.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353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Times New Roman</vt:lpstr>
      <vt:lpstr>Тема Office</vt:lpstr>
      <vt:lpstr>КУЛЬТУРА РУСИ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LV</cp:lastModifiedBy>
  <cp:revision>29</cp:revision>
  <dcterms:created xsi:type="dcterms:W3CDTF">2016-09-08T12:03:37Z</dcterms:created>
  <dcterms:modified xsi:type="dcterms:W3CDTF">2017-08-23T11:11:09Z</dcterms:modified>
</cp:coreProperties>
</file>